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691" r:id="rId2"/>
    <p:sldId id="767" r:id="rId3"/>
    <p:sldId id="768" r:id="rId4"/>
    <p:sldId id="769" r:id="rId5"/>
    <p:sldId id="770" r:id="rId6"/>
    <p:sldId id="771" r:id="rId7"/>
    <p:sldId id="781" r:id="rId8"/>
    <p:sldId id="752" r:id="rId9"/>
    <p:sldId id="753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3" r:id="rId19"/>
    <p:sldId id="755" r:id="rId20"/>
    <p:sldId id="756" r:id="rId21"/>
    <p:sldId id="760" r:id="rId22"/>
    <p:sldId id="780" r:id="rId23"/>
    <p:sldId id="782" r:id="rId24"/>
    <p:sldId id="757" r:id="rId25"/>
    <p:sldId id="758" r:id="rId26"/>
    <p:sldId id="761" r:id="rId27"/>
    <p:sldId id="762" r:id="rId28"/>
    <p:sldId id="764" r:id="rId29"/>
    <p:sldId id="765" r:id="rId30"/>
    <p:sldId id="763" r:id="rId31"/>
    <p:sldId id="766" r:id="rId32"/>
    <p:sldId id="784" r:id="rId33"/>
    <p:sldId id="785" r:id="rId34"/>
    <p:sldId id="786" r:id="rId35"/>
    <p:sldId id="787" r:id="rId36"/>
    <p:sldId id="788" r:id="rId37"/>
    <p:sldId id="789" r:id="rId38"/>
    <p:sldId id="751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0099CC"/>
    <a:srgbClr val="000099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79627" autoAdjust="0"/>
  </p:normalViewPr>
  <p:slideViewPr>
    <p:cSldViewPr snapToGrid="0">
      <p:cViewPr>
        <p:scale>
          <a:sx n="140" d="100"/>
          <a:sy n="140" d="100"/>
        </p:scale>
        <p:origin x="1288" y="-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2/2/17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E5E2A-E971-4516-8397-D6F4A389BFD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CB738F1-D31E-447B-BB0F-0A831461A402}" type="slidenum">
              <a:rPr lang="en-US" altLang="zh-CN" sz="1300"/>
              <a:pPr eaLnBrk="1" hangingPunct="1"/>
              <a:t>38</a:t>
            </a:fld>
            <a:endParaRPr lang="en-US" altLang="zh-CN" sz="13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E5E2A-E971-4516-8397-D6F4A389BFD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FB53E-8B40-481A-A540-A9AA3E28ED6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F6530-A341-4CDA-9CDA-79BCBCEFBEE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A22B2-2820-4470-B4B7-85442CBB0B9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E5E2A-E971-4516-8397-D6F4A389BFD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E5E2A-E971-4516-8397-D6F4A389BFD4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0B30-37B5-4703-880D-551E2D6BBCA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uconn.edu/azindex.php" TargetMode="External"/><Relationship Id="rId12" Type="http://schemas.openxmlformats.org/officeDocument/2006/relationships/hyperlink" Target="http://netid.uconn.edu/" TargetMode="External"/><Relationship Id="rId13" Type="http://schemas.openxmlformats.org/officeDocument/2006/relationships/hyperlink" Target="http://uconn.edu/disclaimers-and-copyrights.php" TargetMode="External"/><Relationship Id="rId14" Type="http://schemas.openxmlformats.org/officeDocument/2006/relationships/hyperlink" Target="http://uits.uconn.edu/?page_id=943" TargetMode="External"/><Relationship Id="rId15" Type="http://schemas.openxmlformats.org/officeDocument/2006/relationships/hyperlink" Target="https://login.uconn.edu/cas/js/modernizr.js" TargetMode="External"/><Relationship Id="rId16" Type="http://schemas.openxmlformats.org/officeDocument/2006/relationships/hyperlink" Target="https://login.uconn.edu/cas/js/login.js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login.uconn.edu/cas/themes/uconn/cas.css" TargetMode="External"/><Relationship Id="rId3" Type="http://schemas.openxmlformats.org/officeDocument/2006/relationships/hyperlink" Target="https://login.uconn.edu/cas/favicon.ico" TargetMode="External"/><Relationship Id="rId4" Type="http://schemas.openxmlformats.org/officeDocument/2006/relationships/hyperlink" Target="https://login.uconn.edu/cas/login?service=https://lms.uconn.edu/webapps/bb-auth-provider-cas-BB5849b9bae4172/execute/casLogin?cmd=login&amp;authProviderId=_102_1&amp;redirectUrl=https%3A%2F%2Flms.uconn.edu%2Fwebapps%2Fportal%2Fexecute%2FdefaultTab&amp;globalLogoutEnabled=true#loginskip" TargetMode="External"/><Relationship Id="rId5" Type="http://schemas.openxmlformats.org/officeDocument/2006/relationships/hyperlink" Target="http://uconn.edu/" TargetMode="External"/><Relationship Id="rId6" Type="http://schemas.openxmlformats.org/officeDocument/2006/relationships/hyperlink" Target="https://login.uconn.edu/cas/images/uconn.png" TargetMode="External"/><Relationship Id="rId7" Type="http://schemas.openxmlformats.org/officeDocument/2006/relationships/hyperlink" Target="https://login.uconn.edu/cas/images/university-of.png" TargetMode="External"/><Relationship Id="rId8" Type="http://schemas.openxmlformats.org/officeDocument/2006/relationships/hyperlink" Target="https://login.uconn.edu/cas/images/connecticut.png" TargetMode="External"/><Relationship Id="rId9" Type="http://schemas.openxmlformats.org/officeDocument/2006/relationships/hyperlink" Target="http://uconn.edu/search.php" TargetMode="External"/><Relationship Id="rId10" Type="http://schemas.openxmlformats.org/officeDocument/2006/relationships/hyperlink" Target="https://login.uconn.edu/cas/images/search-icon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.cam.ac.uk/~fms27/papers/2012-BonneauHerOorSta-password--oakland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11086" cy="2540049"/>
          </a:xfrm>
        </p:spPr>
        <p:txBody>
          <a:bodyPr/>
          <a:lstStyle/>
          <a:p>
            <a:pPr algn="ctr"/>
            <a:r>
              <a:rPr lang="en-US" u="none" dirty="0" smtClean="0"/>
              <a:t>CSE 4905</a:t>
            </a:r>
            <a:br>
              <a:rPr lang="en-US" u="none" dirty="0" smtClean="0"/>
            </a:br>
            <a:r>
              <a:rPr lang="en-US" u="none" dirty="0" smtClean="0"/>
              <a:t>Authentication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442"/>
            <a:ext cx="7772400" cy="719781"/>
          </a:xfrm>
        </p:spPr>
        <p:txBody>
          <a:bodyPr/>
          <a:lstStyle/>
          <a:p>
            <a:r>
              <a:rPr lang="en-US" dirty="0" smtClean="0"/>
              <a:t>Example: logging into </a:t>
            </a:r>
            <a:r>
              <a:rPr lang="en-US" dirty="0" err="1" smtClean="0"/>
              <a:t>HuskyCT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4037802"/>
              </p:ext>
            </p:extLst>
          </p:nvPr>
        </p:nvGraphicFramePr>
        <p:xfrm>
          <a:off x="269630" y="1505802"/>
          <a:ext cx="3456209" cy="65685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5620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" dirty="0"/>
                        <a:t/>
                      </a:r>
                      <a:br>
                        <a:rPr lang="en-US" sz="100" dirty="0"/>
                      </a:br>
                      <a:endParaRPr lang="en-US" sz="100" dirty="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&lt;!DOCTYPE html PUBLIC "-//W3C//DTD XHTML 1.0 Strict//EN" "http://www.w3.org/TR/xhtml1/DTD/xhtml1-strict.dtd"&gt;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&lt;html xmlns="http://www.w3.org/1999/xhtml" lang="en"&gt;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&lt;head&gt;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&lt;title&gt;University of Connecticut NetID Single Sign On&lt;/title&gt;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&lt;link type="text/css" rel="stylesheet" href="</a:t>
                      </a:r>
                      <a:r>
                        <a:rPr lang="en-US" sz="100">
                          <a:hlinkClick r:id="rId2"/>
                        </a:rPr>
                        <a:t>themes/uconn/cas.css</a:t>
                      </a:r>
                      <a:r>
                        <a:rPr lang="en-US" sz="100"/>
                        <a:t>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&lt;meta http-equiv="X-UA-Compatible" content="IE=edge"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&lt;meta http-equiv="Content-Type" content="text/html; charset=UTF-8" /&gt; 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&lt;meta name="description" content="UConn Single Sign On serves as your login to many University computing and networking services."&gt;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&lt;meta name="viewport" content="width=device-width, initial-scale=1, maximum-scale=1"&gt; 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&lt;link type="text/css" rel="stylesheet" href="</a:t>
                      </a:r>
                      <a:r>
                        <a:rPr lang="en-US" sz="100">
                          <a:hlinkClick r:id="rId2"/>
                        </a:rPr>
                        <a:t>themes/uconn/cas.css</a:t>
                      </a:r>
                      <a:r>
                        <a:rPr lang="en-US" sz="100"/>
                        <a:t>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&lt;link rel="icon" href="</a:t>
                      </a:r>
                      <a:r>
                        <a:rPr lang="en-US" sz="100">
                          <a:hlinkClick r:id="rId3"/>
                        </a:rPr>
                        <a:t>/cas/favicon.ico</a:t>
                      </a:r>
                      <a:r>
                        <a:rPr lang="en-US" sz="100"/>
                        <a:t>" type="image/x-icon"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&lt;/head&gt;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&lt;!--[if lt IE 7]&gt; &lt;body class="ie lte9 lte8 lte7 lte6"&gt; &lt;![endif]--&gt;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&lt;!--[if IE 7]&gt; &lt;body class="ie ie7 lte9 lte8 lte7"&gt; &lt;![endif]--&gt;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&lt;!--[if IE 8]&gt; &lt;body class="ie ie8 lte9 lte8"&gt; &lt;![endif]--&gt;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&lt;!--[if IE 9]&gt; &lt;body class="ie ie9 lte9"&gt; &lt;![endif]--&gt;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&lt;!--[if gt IE 9]&gt; &lt;!--&gt;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&lt;body&gt;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&lt;!--&gt; &lt;![endif]--&gt; 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&lt;a href="</a:t>
                      </a:r>
                      <a:r>
                        <a:rPr lang="en-US" sz="100">
                          <a:hlinkClick r:id="rId4"/>
                        </a:rPr>
                        <a:t>#loginskip</a:t>
                      </a:r>
                      <a:r>
                        <a:rPr lang="en-US" sz="100"/>
                        <a:t>" class="accessibility"&gt;Skip to Login&lt;/a&gt;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id="main"&gt;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id="uc-header"&gt;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class="container"&gt;</a:t>
                      </a:r>
                    </a:p>
                  </a:txBody>
                  <a:tcPr marL="2083" marR="2083" marT="1041" marB="1041" anchor="ctr"/>
                </a:tc>
              </a:tr>
              <a:tr h="67101">
                <a:tc>
                  <a:txBody>
                    <a:bodyPr/>
                    <a:lstStyle/>
                    <a:p>
                      <a:r>
                        <a:rPr lang="en-US" sz="100"/>
                        <a:t>&lt;h1 id="uc-identity"&gt; &lt;span id="uc-logo" title="University of Connecticut"&gt; &lt;a href="</a:t>
                      </a:r>
                      <a:r>
                        <a:rPr lang="en-US" sz="100">
                          <a:hlinkClick r:id="rId5"/>
                        </a:rPr>
                        <a:t>http://uconn.edu</a:t>
                      </a:r>
                      <a:r>
                        <a:rPr lang="en-US" sz="100"/>
                        <a:t>"&gt; &lt;svg version="1.1" class="uc-header-svg" id="uc-logo-svg" xmlns="http://www.w3.org/2000/svg" xmlns:xlink="http://www.w3.org/1999/xlink" x="0px" y="0px" width="102.296px" height="20.97px" viewBox="0 0 102.296 20.97" enable-background="new 0 0 102.296 20.97" xml:space="preserve"&gt;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&lt;g&gt;</a:t>
                      </a:r>
                    </a:p>
                  </a:txBody>
                  <a:tcPr marL="2083" marR="2083" marT="1041" marB="1041" anchor="ctr"/>
                </a:tc>
              </a:tr>
              <a:tr h="40844">
                <a:tc>
                  <a:txBody>
                    <a:bodyPr/>
                    <a:lstStyle/>
                    <a:p>
                      <a:r>
                        <a:rPr lang="hr-HR" sz="100"/>
                        <a:t>&lt;path d="M0,18.744V0.564h4.423v15.962c1.979,0.593,3.459,0.895,4.438,0.906c0.969,0,2.443-0.302,4.423-0.906V0.564h4.423v18.18c-2.601,1.503-5.549,2.255-8.846,2.255C5.558,20.999,2.604,20.247,0,18.744z"&gt;&lt;/path&gt;</a:t>
                      </a:r>
                    </a:p>
                  </a:txBody>
                  <a:tcPr marL="2083" marR="2083" marT="1041" marB="1041" anchor="ctr"/>
                </a:tc>
              </a:tr>
              <a:tr h="62725">
                <a:tc>
                  <a:txBody>
                    <a:bodyPr/>
                    <a:lstStyle/>
                    <a:p>
                      <a:r>
                        <a:rPr lang="mr-IN" sz="100"/>
                        <a:t>&lt;path d="M21.348,18.756V2.26c2.559-1.496,5.5-2.25,8.821-2.26c3.343,0,6.294,0.753,8.853,2.26v5.149H34.6V4.47c-1.367-0.42-2.841-0.629-4.422-0.629c-1.561,0-3.03,0.21-4.407,0.629v12.026c1.366,0.419,2.835,0.628,4.407,0.628c1.582,0,3.056-0.209,4.422-0.628v-3.763h4.422v6.021c-2.577,1.474-5.525,2.211-8.844,2.211C26.873,20.967,23.931,20.23,21.348,18.756z"&gt;&lt;/path&gt;</a:t>
                      </a:r>
                    </a:p>
                  </a:txBody>
                  <a:tcPr marL="2083" marR="2083" marT="1041" marB="1041" anchor="ctr"/>
                </a:tc>
              </a:tr>
              <a:tr h="62725">
                <a:tc>
                  <a:txBody>
                    <a:bodyPr/>
                    <a:lstStyle/>
                    <a:p>
                      <a:r>
                        <a:rPr lang="hr-HR" sz="100"/>
                        <a:t>&lt;path d="M42.474,18.756V2.227C45.054,0.753,48.006,0.01,51.327,0c3.323,0,6.273,0.742,8.854,2.228v16.528c-2.578,1.475-5.526,2.211-8.846,2.211C48.011,20.967,45.057,20.23,42.474,18.756z M46.897,16.497c1.411,0.419,2.889,0.628,4.439,0.628c1.538,0,3.012-0.209,4.422-0.628V4.47c-1.388-0.42-2.863-0.629-4.422-0.629c-1.571,0-3.051,0.21-4.439,0.629V16.497L46.897,16.497z"&gt;&lt;/path&gt;</a:t>
                      </a:r>
                    </a:p>
                  </a:txBody>
                  <a:tcPr marL="2083" marR="2083" marT="1041" marB="1041" anchor="ctr"/>
                </a:tc>
              </a:tr>
              <a:tr h="32092">
                <a:tc>
                  <a:txBody>
                    <a:bodyPr/>
                    <a:lstStyle/>
                    <a:p>
                      <a:r>
                        <a:rPr lang="mr-IN" sz="100"/>
                        <a:t>&lt;path d="M63.408,0.44h4.729l8.796,14.059h0.097V0.44h4.036v19.805h-4.729L67.541,6.202h-0.13v14.043h-4.002L63.408,0.44L63.408,0.44z"&gt;&lt;/path&gt;</a:t>
                      </a:r>
                    </a:p>
                  </a:txBody>
                  <a:tcPr marL="2083" marR="2083" marT="1041" marB="1041" anchor="ctr"/>
                </a:tc>
              </a:tr>
              <a:tr h="27716">
                <a:tc>
                  <a:txBody>
                    <a:bodyPr/>
                    <a:lstStyle/>
                    <a:p>
                      <a:r>
                        <a:rPr lang="mr-IN" sz="100"/>
                        <a:t>&lt;path d="M84.47,0.44h4.729l8.797,14.059h0.097V0.44h4.036v19.805h-4.729L88.602,6.202h-0.129v14.043H84.47V0.44L84.47,0.44z"&gt;&lt;/path&gt;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&lt;/g&gt;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&lt;/svg&gt; &lt;span class="uc-header-fallback" id="uc-logo-fallback"&gt; &lt;img src="</a:t>
                      </a:r>
                      <a:r>
                        <a:rPr lang="en-US" sz="100">
                          <a:hlinkClick r:id="rId6"/>
                        </a:rPr>
                        <a:t>images/uconn.png</a:t>
                      </a:r>
                      <a:r>
                        <a:rPr lang="en-US" sz="100"/>
                        <a:t>" alt="UCONN"&gt; &lt;/span&gt; &lt;/a&gt; &lt;/span&gt;</a:t>
                      </a:r>
                    </a:p>
                  </a:txBody>
                  <a:tcPr marL="2083" marR="2083" marT="1041" marB="1041" anchor="ctr"/>
                </a:tc>
              </a:tr>
              <a:tr h="67101">
                <a:tc>
                  <a:txBody>
                    <a:bodyPr/>
                    <a:lstStyle/>
                    <a:p>
                      <a:r>
                        <a:rPr lang="en-US" sz="100"/>
                        <a:t>&lt;span id="uc-title"&gt; &lt;a href="</a:t>
                      </a:r>
                      <a:r>
                        <a:rPr lang="en-US" sz="100">
                          <a:hlinkClick r:id="rId5"/>
                        </a:rPr>
                        <a:t>http://uconn.edu</a:t>
                      </a:r>
                      <a:r>
                        <a:rPr lang="en-US" sz="100"/>
                        <a:t>"&gt; &lt;span id="uc-title-universityof"&gt; &lt;svg version="1.1" id="uc-title-universityof-svg" class="uc-sub-svg" xmlns="http://www.w3.org/2000/svg" xmlns:xlink="http://www.w3.org/1999/xlink" x="0px" y="0px" width="145.24px" height="12.883px" viewBox="0 0 145.24 12.883" enable-background="new 0 0 145.24 12.883" xml:space="preserve"&gt;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&lt;g&gt;</a:t>
                      </a:r>
                    </a:p>
                  </a:txBody>
                  <a:tcPr marL="2083" marR="2083" marT="1041" marB="1041" anchor="ctr"/>
                </a:tc>
              </a:tr>
              <a:tr h="58349">
                <a:tc>
                  <a:txBody>
                    <a:bodyPr/>
                    <a:lstStyle/>
                    <a:p>
                      <a:r>
                        <a:rPr lang="hr-HR" sz="100"/>
                        <a:t>&lt;path d="M3.513,9.631c0.468,0.583,1.099,0.874,1.892,0.874s1.42-0.292,1.884-0.874C7.75,9.048,7.981,8.252,7.981,7.243V0.289h2.812v7.044c0,1.827-0.504,3.229-1.515,4.208c-1.009,0.979-2.301,1.469-3.874,1.469s-2.867-0.493-3.883-1.478C0.507,10.546,0,9.148,0,7.333V0.289h2.811v6.955C2.811,8.252,3.045,9.048,3.513,9.631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d="M23.008,0.289h2.811v12.594h-2.811l-5.999-7.892v7.892h-2.812V0.289h2.63l6.18,8.107V0.289z"&gt;&lt;/path&gt;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d="M29.404,0.289h2.812v12.594h-2.812V0.289z"&gt;&lt;/path&gt;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d="M40.45,8.306l3.208-8.018h3.044l-5.063,12.594H39.26L34.197,0.289h3.044L40.45,8.306z"&gt;&lt;/path&gt;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d="M57.764,0.289v2.504h-6.27v2.595h5.639v2.396h-5.639v2.612h6.468v2.486h-9.28V0.289H57.764z"&gt;&lt;/path&gt;</a:t>
                      </a:r>
                    </a:p>
                  </a:txBody>
                  <a:tcPr marL="2083" marR="2083" marT="1041" marB="1041" anchor="ctr"/>
                </a:tc>
              </a:tr>
              <a:tr h="71477">
                <a:tc>
                  <a:txBody>
                    <a:bodyPr/>
                    <a:lstStyle/>
                    <a:p>
                      <a:r>
                        <a:rPr lang="mr-IN" sz="100" dirty="0"/>
                        <a:t>&lt;</a:t>
                      </a:r>
                      <a:r>
                        <a:rPr lang="mr-IN" sz="100" dirty="0" err="1"/>
                        <a:t>path</a:t>
                      </a:r>
                      <a:r>
                        <a:rPr lang="mr-IN" sz="100" dirty="0"/>
                        <a:t> </a:t>
                      </a:r>
                      <a:r>
                        <a:rPr lang="mr-IN" sz="100" dirty="0" err="1"/>
                        <a:t>d</a:t>
                      </a:r>
                      <a:r>
                        <a:rPr lang="mr-IN" sz="100" dirty="0"/>
                        <a:t>="M71.169,4.468c0,2.019-0.799,3.322-2.396,3.91l3.188,4.504h-3.459L65.71,8.865h-1.945v4.018h-2.812V0.289h4.776c1.957,0,3.354,0.33,4.188,0.991C70.752,1.94,71.169,3.002,71.169,4.468z M67.782,5.964c0.348-0.312,0.522-0.808,0.522-1.487c0-0.679-0.181-1.144-0.541-1.396c-0.36-0.252-0.99-0.378-1.892-0.378h-2.107v3.729h2.054C66.78,6.432,67.434,6.277,67.782,5.964z"&gt;&lt;/</a:t>
                      </a:r>
                      <a:r>
                        <a:rPr lang="mr-IN" sz="100" dirty="0" err="1"/>
                        <a:t>path</a:t>
                      </a:r>
                      <a:r>
                        <a:rPr lang="mr-IN" sz="100" dirty="0"/>
                        <a:t>&gt;</a:t>
                      </a:r>
                    </a:p>
                  </a:txBody>
                  <a:tcPr marL="2083" marR="2083" marT="1041" marB="1041" anchor="ctr"/>
                </a:tc>
              </a:tr>
              <a:tr h="119615">
                <a:tc>
                  <a:txBody>
                    <a:bodyPr/>
                    <a:lstStyle/>
                    <a:p>
                      <a:r>
                        <a:rPr lang="nb-NO" sz="100"/>
                        <a:t>&lt;path d="M77.485,2.802c-0.271,0.223-0.406,0.517-0.406,0.882c0,0.367,0.166,0.658,0.496,0.874c0.331,0.217,1.093,0.472,2.289,0.767c1.195,0.294,2.123,0.736,2.784,1.325c0.66,0.588,0.99,1.446,0.99,2.576c0,1.129-0.423,2.045-1.27,2.748c-0.847,0.703-1.961,1.054-3.342,1.054c-1.994,0-3.79-0.738-5.388-2.216l1.676-2.054c1.356,1.19,2.612,1.784,3.765,1.784c0.516,0,0.922-0.111,1.216-0.333c0.294-0.221,0.441-0.522,0.441-0.901c0-0.378-0.156-0.678-0.468-0.9c-0.312-0.223-0.932-0.448-1.856-0.676c-1.465-0.348-2.538-0.801-3.216-1.36c-0.678-0.559-1.018-1.435-1.018-2.631c0-1.195,0.429-2.117,1.288-2.766C76.326,0.325,77.398,0,78.684,0c0.84,0,1.682,0.145,2.522,0.432c0.84,0.288,1.574,0.697,2.198,1.226l-1.423,2.054c-1.094-0.829-2.223-1.244-3.388-1.244C78.125,2.468,77.755,2.58,77.485,2.802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d="M86.521,0.289h2.811v12.594h-2.811V0.289z"&gt;&lt;/path&gt;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d="M98.25,2.721v10.162h-2.811V2.721h-3.568V0.289h9.947v2.432H98.25z"&gt;&lt;/path&gt;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d="M109.781,12.883h-2.811V7.91l-4.36-7.622h3.045l2.72,4.685l2.722-4.685h3.045l-4.361,7.622V12.883z"&gt;&lt;/path&gt;</a:t>
                      </a:r>
                    </a:p>
                  </a:txBody>
                  <a:tcPr marL="2083" marR="2083" marT="1041" marB="1041" anchor="ctr"/>
                </a:tc>
              </a:tr>
              <a:tr h="97734">
                <a:tc>
                  <a:txBody>
                    <a:bodyPr/>
                    <a:lstStyle/>
                    <a:p>
                      <a:r>
                        <a:rPr lang="mr-IN" sz="100"/>
                        <a:t>&lt;path d="M131.817,11.144c-1.273,1.244-2.84,1.866-4.703,1.866c-1.861,0-3.429-0.622-4.702-1.866c-1.274-1.242-1.91-2.789-1.91-4.639c0-1.85,0.636-3.397,1.91-4.64C123.685,0.622,125.252,0,127.114,0c1.863,0,3.43,0.622,4.703,1.865c1.274,1.243,1.91,2.79,1.91,4.64C133.727,8.355,133.091,9.901,131.817,11.144z M130.862,6.514c0-1.124-0.359-2.082-1.081-2.874c-0.721-0.793-1.606-1.189-2.657-1.189c-1.052,0-1.937,0.396-2.657,1.189c-0.721,0.792-1.082,1.75-1.082,2.874c0,1.123,0.36,2.078,1.082,2.865c0.72,0.787,1.605,1.179,2.657,1.179c1.051,0,1.937-0.393,2.657-1.179C130.502,8.592,130.862,7.637,130.862,6.514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d="M145.24,0.289v2.468h-5.837v2.721h5.549v2.469h-5.549v4.937h-2.812V0.289H145.24z"&gt;&lt;/path&gt;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&lt;/g&gt;</a:t>
                      </a:r>
                    </a:p>
                  </a:txBody>
                  <a:tcPr marL="2083" marR="2083" marT="1041" marB="1041" anchor="ctr"/>
                </a:tc>
              </a:tr>
              <a:tr h="80230">
                <a:tc>
                  <a:txBody>
                    <a:bodyPr/>
                    <a:lstStyle/>
                    <a:p>
                      <a:r>
                        <a:rPr lang="en-US" sz="100"/>
                        <a:t>&lt;/svg&gt; &lt;span class="uc-header-fallback" id="uc-title-universityof-fallback"&gt; &lt;img src="</a:t>
                      </a:r>
                      <a:r>
                        <a:rPr lang="en-US" sz="100">
                          <a:hlinkClick r:id="rId7"/>
                        </a:rPr>
                        <a:t>images/university-of.png</a:t>
                      </a:r>
                      <a:r>
                        <a:rPr lang="en-US" sz="100"/>
                        <a:t>" alt="University of"&gt; &lt;/span&gt; &lt;/span&gt; &lt;span id="uc-title-connecticut"&gt; &lt;svg version="1.1" id="uc-title-connecticut-svg" class="uc-sub-svg" xmlns="http://www.w3.org/2000/svg" xmlns:xlink="http://www.w3.org/1999/xlink" x="0px" y="0px" width="139.551px" height="12.979px" viewBox="0 0 139.551 12.979" enable-background="new 0 0 139.551 12.979" xml:space="preserve"&gt;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&lt;g&gt;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d="M6.505,10.34c1.374,0,2.496-0.544,3.368-1.631l1.792,1.845c-1.421,1.602-3.098,2.401-5.026,2.401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c-1.93,0-3.519-0.608-4.767-1.828C0.624,9.908,0,8.373,0,6.514c0-1.857,0.636-3.408,1.908-4.65C3.181,0.621,4.736,0,6.577,0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00"/>
                        <a:t>c2.054,0,3.774,0.783,5.161,2.348L9.999,4.318C9.115,3.22,8.016,2.669,6.702,2.669c-1.052,0-1.951,0.344-2.697,1.031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00"/>
                        <a:t>c-0.748,0.688-1.12,1.612-1.12,2.777s0.352,2.101,1.057,2.805C4.647,9.986,5.501,10.34,6.505,10.34z"&gt;&lt;/path&gt;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d="M24.62,11.083c-1.266,1.236-2.825,1.854-4.677,1.854c-1.851,0-3.411-0.618-4.676-1.854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c-1.267-1.237-1.9-2.773-1.9-4.614c0-1.839,0.633-3.377,1.9-4.614C16.532,0.618,18.092,0,19.943,0c1.852,0,3.412,0.618,4.677,1.855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r-HR" sz="100"/>
                        <a:t>c1.267,1.236,1.899,2.774,1.899,4.614C26.52,8.31,25.887,9.846,24.62,11.083z M23.67,6.478c0-1.117-0.358-2.07-1.075-2.858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c-0.717-0.789-1.598-1.183-2.643-1.183c-1.046,0-1.927,0.394-2.644,1.183c-0.716,0.788-1.075,1.741-1.075,2.858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r-HR" sz="100"/>
                        <a:t>s0.359,2.066,1.075,2.85c0.717,0.783,1.598,1.172,2.644,1.172c1.045,0,1.926-0.389,2.643-1.172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C23.312,8.543,23.67,7.595,23.67,6.478z"&gt;&lt;/path&gt;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d="M38.131,0.287h2.796v12.526h-2.796l-5.966-7.849v7.849h-2.796V0.287h2.616l6.146,8.062V0.287z"&gt;&lt;/path&gt;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d="M53.254,0.287h2.796v12.526h-2.796l-5.966-7.849v7.849h-2.796V0.287h2.616l6.146,8.062V0.287z"&gt;&lt;/path&gt;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d="M68.646,0.287v2.491h-6.235v2.58h5.608v2.384h-5.608v2.598h6.433v2.473h-9.229V0.287H68.646z"&gt;&lt;/path&gt;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d="M77.569,10.34c1.375,0,2.497-0.544,3.37-1.631l1.791,1.845c-1.419,1.602-3.096,2.401-5.024,2.401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c-1.931,0-3.519-0.608-4.767-1.828c-1.249-1.219-1.873-2.755-1.873-4.614c0-1.857,0.636-3.408,1.907-4.65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00"/>
                        <a:t>C74.246,0.621,75.802,0,77.643,0c2.054,0,3.772,0.783,5.161,2.348l-1.738,1.971c-0.885-1.099-1.983-1.649-3.297-1.649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00"/>
                        <a:t>c-1.052,0-1.952,0.344-2.697,1.031c-0.749,0.688-1.12,1.612-1.12,2.777s0.352,2.101,1.056,2.805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C75.712,9.986,76.565,10.34,77.569,10.34z"&gt;&lt;/path&gt;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d="M90.723,2.706v10.107h-2.794V2.706h-3.55V0.287h9.893v2.419H90.723z"&gt;&lt;/path&gt;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d="M96.796,0.287h2.796v12.526h-2.796V0.287z"&gt;&lt;/path&gt;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d="M108.91,10.34c1.375,0,2.497-0.544,3.37-1.631l1.791,1.845c-1.422,1.602-3.098,2.401-5.026,2.401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s-3.519-0.608-4.768-1.828s-1.871-2.755-1.871-4.614c0-1.857,0.634-3.408,1.908-4.65C105.587,0.621,107.142,0,108.981,0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c2.054,0,3.774,0.783,5.161,2.348l-1.738,1.971c-0.883-1.099-1.983-1.649-3.298-1.649c-1.05,0-1.95,0.344-2.694,1.031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r-HR" sz="100"/>
                        <a:t>c-0.749,0.688-1.12,1.612-1.12,2.777s0.35,2.101,1.056,2.805C107.053,9.986,107.906,10.34,108.91,10.34z"&gt;&lt;/path&gt;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00"/>
                        <a:t>&lt;path d="M120.072,9.578c0.467,0.58,1.093,0.869,1.882,0.869c0.789,0,1.412-0.29,1.874-0.869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c0.459-0.579,0.688-1.371,0.688-2.374V0.287h2.796v7.007c0,1.815-0.501,3.21-1.505,4.184c-1.003,0.975-2.289,1.46-3.854,1.46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c-1.563,0-2.851-0.49-3.862-1.47c-1.009-0.98-1.513-2.37-1.513-4.174V0.287h2.794v6.917C119.374,8.207,119.607,8.999,120.072,9.578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d="M136.004,2.706v10.107h-2.796V2.706h-3.548V0.287h9.891v2.419H136.004z"&gt;&lt;/path&gt;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&lt;/g&gt;</a:t>
                      </a:r>
                    </a:p>
                  </a:txBody>
                  <a:tcPr marL="2083" marR="2083" marT="1041" marB="1041" anchor="ctr"/>
                </a:tc>
              </a:tr>
              <a:tr h="27716">
                <a:tc>
                  <a:txBody>
                    <a:bodyPr/>
                    <a:lstStyle/>
                    <a:p>
                      <a:r>
                        <a:rPr lang="en-US" sz="100"/>
                        <a:t>&lt;/svg&gt; &lt;span class="uc-header-fallback" id="uc-title-connecticut-fallback"&gt; &lt;img src="</a:t>
                      </a:r>
                      <a:r>
                        <a:rPr lang="en-US" sz="100">
                          <a:hlinkClick r:id="rId8"/>
                        </a:rPr>
                        <a:t>images/connecticut.png</a:t>
                      </a:r>
                      <a:r>
                        <a:rPr lang="en-US" sz="100"/>
                        <a:t>" alt="Connecticut"&gt; &lt;/span&gt; &lt;/span&gt; &lt;/a&gt; &lt;/span&gt;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&lt;/h1&gt;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id="uc-utility"&gt;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&lt;ul id="uc-utility-list"&gt;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 class="uc-utility-item"&gt; &lt;span&gt; &lt;a href="</a:t>
                      </a:r>
                      <a:r>
                        <a:rPr lang="en-US" sz="100">
                          <a:hlinkClick r:id="rId9"/>
                        </a:rPr>
                        <a:t/>
                      </a:r>
                      <a:br>
                        <a:rPr lang="en-US" sz="100">
                          <a:hlinkClick r:id="rId9"/>
                        </a:rPr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67101">
                <a:tc>
                  <a:txBody>
                    <a:bodyPr/>
                    <a:lstStyle/>
                    <a:p>
                      <a:r>
                        <a:rPr lang="en-US" sz="100"/>
                        <a:t>http://uconn.edu/search.php" class="uc-utility-btn" id="uc-search"&gt; &lt;span id="uc-search-button"&gt; &lt;span id="uc-utility-btn-svg"&gt; &lt;svg version="1.1" id="uc-utility-btn-search-svg" xmlns="http://www.w3.org/2000/svg" xmlns:xlink="http://www.w3.org/1999/xlink" x="0px" y="0px" width="17.267px" height="17.033px" viewBox="0 0 17.267 17.033" enable-background="new 0 0 17.267 17.033" xml:space="preserve"&gt;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d="M17.267,14.742l-5.323-5.324c0.441-0.857,0.695-1.828,0.695-2.859c0-3.451-2.798-6.25-6.25-6.25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r-HR" sz="100"/>
                        <a:t>s-6.25,2.799-6.25,6.25c0,3.453,2.798,6.25,6.25,6.25c1.213,0,2.341-0.35,3.3-0.949l5.229,5.23L17.267,14.742z M2.806,6.559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c0-1.979,1.604-3.582,3.583-3.582S9.973,4.58,9.973,6.559c0,1.98-1.604,3.584-3.583,3.584S2.806,8.539,2.806,6.559z"&gt;&lt;/path&gt;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&lt;/svg&gt; &lt;/span&gt; &lt;span id="uc-utility-btn-fallback"&gt; &lt;img src="</a:t>
                      </a:r>
                      <a:r>
                        <a:rPr lang="en-US" sz="100">
                          <a:hlinkClick r:id="rId10"/>
                        </a:rPr>
                        <a:t>images/search-icon.png</a:t>
                      </a:r>
                      <a:r>
                        <a:rPr lang="en-US" sz="100"/>
                        <a:t>" alt="search icon"&gt; &lt;/span&gt; &lt;/span&gt; &lt;/a&gt; &lt;/span&gt; &lt;/li&gt;</a:t>
                      </a:r>
                    </a:p>
                  </a:txBody>
                  <a:tcPr marL="2083" marR="2083" marT="1041" marB="1041" anchor="ctr"/>
                </a:tc>
              </a:tr>
              <a:tr h="58349">
                <a:tc>
                  <a:txBody>
                    <a:bodyPr/>
                    <a:lstStyle/>
                    <a:p>
                      <a:r>
                        <a:rPr lang="en-US" sz="100"/>
                        <a:t>&lt;li class="uc-utility-item"&gt; &lt;a href="</a:t>
                      </a:r>
                      <a:r>
                        <a:rPr lang="en-US" sz="100">
                          <a:hlinkClick r:id="rId11"/>
                        </a:rPr>
                        <a:t>http://uconn.edu/azindex.php</a:t>
                      </a:r>
                      <a:r>
                        <a:rPr lang="en-US" sz="100"/>
                        <a:t>" class="uc-utility-btn" id="uc-utility-btn-az"&gt; &lt;svg version="1.1" id="uc-utility-btn-az-svg" xmlns="http://www.w3.org/2000/svg" xmlns:xlink="http://www.w3.org/1999/xlink" x="0px" y="0px" width="19.7px" height="8.618px" viewBox="0 0 19.7 8.618" enable-background="new 0 0 19.7 8.618" xml:space="preserve"&gt;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100"/>
                        <a:t>&lt;path d="M3.282-0.016h2.042L8.38,8.62H6.423l-0.57-1.775H2.672L2.087,8.62H0.199L3.282-0.016z M3.163,5.357h2.212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L4.284,1.959L3.163,5.357z"&gt;&lt;/path&gt;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d="M8.84,3.384h3.268v1.582H8.84V3.384z"&gt;&lt;/path&gt;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&lt;path d="M12.864,7.096l4.418-5.582h-4.307v-1.529h6.549v1.447l-4.477,5.664h4.488V8.62h-6.672V7.096z"&gt;&lt;/path&gt;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&lt;/svg&gt; &lt;span id="uc-utility-btn-az-fallback"&gt;A-Z&lt;/span&gt; &lt;/a&gt; &lt;/li&gt;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&lt;/ul&gt;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id="wrap"&gt;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id="focus"&gt;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&lt;h2 id="system"&gt;NetID Single Sign On&lt;/h2&gt;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53972">
                <a:tc>
                  <a:txBody>
                    <a:bodyPr/>
                    <a:lstStyle/>
                    <a:p>
                      <a:r>
                        <a:rPr lang="en-US" sz="100"/>
                        <a:t>&lt;form id="credentials" action="/cas/login?service=https%3A%2F%2Flms.uconn.edu%2Fwebapps%2Fbb-auth-provider-cas-BB5849b9bae4172%2Fexecute%2FcasLogin%3Fcmd%3Dlogin%26authProviderId%3D_102_1%26redirectUrl%3Dhttps%253A%252F%252Flms.uconn.edu%252Fwebapps%252Fportal%252Fexecute%252FdefaultTab%26globalLogoutEnabled%3Dtrue" method="post"&gt;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&lt;fieldset&gt;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&lt;label for="username"&gt;NetID&lt;/label&gt;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27716">
                <a:tc>
                  <a:txBody>
                    <a:bodyPr/>
                    <a:lstStyle/>
                    <a:p>
                      <a:r>
                        <a:rPr lang="en-US" sz="100"/>
                        <a:t>&lt;input id="username" name="username" class="textfield" tabindex="1" placeholder="NetID" accesskey="n" type="text" value="" autocomplete="off"/&gt;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&lt;label for="password"&gt;Password&lt;/label&gt;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32092">
                <a:tc>
                  <a:txBody>
                    <a:bodyPr/>
                    <a:lstStyle/>
                    <a:p>
                      <a:r>
                        <a:rPr lang="en-US" sz="100"/>
                        <a:t>&lt;input id="password" name="password" class="textfield" tabindex="2" placeholder="Password" accesskey="p" type="password" value="" size="18" autocomplete="off"/&gt;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&lt;p id="message"&gt;On your way to... &lt;span id="destination"&gt;&lt;/span&gt;&lt;/p&gt;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&lt;input type="hidden" name="lt" value="LT-6070518-ltGPkgfFvnJfVWsRGZdGzoanSF6WsS"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&lt;input type="hidden" name="execution" value="e2s1"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&lt;input type="hidden" name="_eventId" value="submit"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&lt;input id="button" name="submit" accesskey="l" value="Login" tabindex="4" type="submit"&gt;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&lt;p id="slogan"&gt;&lt;strong&gt;UConn Single Sign On&lt;/strong&gt; serves as your login to many University computing and networking services.&lt;/p&gt;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class="row_check"&gt;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&lt;input id="warn" name="warn" value="true" type="checkbox" /&gt;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&lt;span id="warn_label"&gt;Warn me before logging me into other sites.&lt;/span&gt;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&lt;/fieldset&gt;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&lt;/form&gt;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&lt;script&gt;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var uri = encodeURIComponent(window.location.href);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uri = uri.split("%3F");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if (uri[1])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{</a:t>
                      </a:r>
                    </a:p>
                  </a:txBody>
                  <a:tcPr marL="2083" marR="2083" marT="1041" marB="1041" anchor="ctr"/>
                </a:tc>
              </a:tr>
              <a:tr h="45220">
                <a:tc>
                  <a:txBody>
                    <a:bodyPr/>
                    <a:lstStyle/>
                    <a:p>
                      <a:r>
                        <a:rPr lang="mr-IN" sz="100"/>
                        <a:t>uri = (((((((uri[1]).replace('service%3D','')).replace('http%253A%252F%252F','')).replace('https%253A%252F%252F','')).replace('TARGET%3D','')).replace('https%253a%252f%252f','')).replace('http%253a%252f%252f','')).replace('https%3a%2f%2f','');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uri = (uri.split("%252F"))[0];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uri = (uri.split("%252"))[0];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}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else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{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uri = (uri[0].replace('https%3A%2F%2F','')).replace('%2Fcas%2Flogin','');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uri = (uri.split("%3B"))[0];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}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document.getElementById('destination').innerHTML = uri;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&lt;/script&gt;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&lt;p id="help"&gt;&lt;a href="</a:t>
                      </a:r>
                      <a:r>
                        <a:rPr lang="en-US" sz="100">
                          <a:hlinkClick r:id="rId12"/>
                        </a:rPr>
                        <a:t>http://netid.uconn.edu</a:t>
                      </a:r>
                      <a:r>
                        <a:rPr lang="en-US" sz="100"/>
                        <a:t>"&gt;Need Help?&lt;/a&gt;&lt;/p&gt;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&lt;div id="uc-footer"&gt;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&lt;ul&gt;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&lt;li&gt;&lt;a href="</a:t>
                      </a:r>
                      <a:r>
                        <a:rPr lang="en-US" sz="100">
                          <a:hlinkClick r:id="rId5"/>
                        </a:rPr>
                        <a:t>http://uconn.edu</a:t>
                      </a:r>
                      <a:r>
                        <a:rPr lang="en-US" sz="100"/>
                        <a:t>"&gt;&amp;copy; University of Connecticut&lt;/a&gt;&lt;/li&gt;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&lt;li&gt;&lt;a href="</a:t>
                      </a:r>
                      <a:r>
                        <a:rPr lang="en-US" sz="100">
                          <a:hlinkClick r:id="rId13"/>
                        </a:rPr>
                        <a:t>http://uconn.edu/disclaimers-and-copyrights.php</a:t>
                      </a:r>
                      <a:r>
                        <a:rPr lang="en-US" sz="100"/>
                        <a:t>"&gt;Disclaimers, Privacy &amp;amp; Copyright&lt;/a&gt; &lt;/li&gt;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&lt;li&gt;&lt;a href="</a:t>
                      </a:r>
                      <a:r>
                        <a:rPr lang="en-US" sz="100">
                          <a:hlinkClick r:id="rId14"/>
                        </a:rPr>
                        <a:t>http://uits.uconn.edu/?page_id=943</a:t>
                      </a:r>
                      <a:r>
                        <a:rPr lang="en-US" sz="100"/>
                        <a:t>"&gt;Help&lt;/a&gt; &lt;/li&gt;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&lt;/ul&gt;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&lt;script type="text/javascript" src="</a:t>
                      </a:r>
                      <a:r>
                        <a:rPr lang="en-US" sz="100">
                          <a:hlinkClick r:id="rId15"/>
                        </a:rPr>
                        <a:t>js/modernizr.js</a:t>
                      </a:r>
                      <a:r>
                        <a:rPr lang="en-US" sz="100"/>
                        <a:t>"&gt;&lt;/script&gt;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>&lt;script type="text/javascript" src="</a:t>
                      </a:r>
                      <a:r>
                        <a:rPr lang="en-US" sz="100">
                          <a:hlinkClick r:id="rId16"/>
                        </a:rPr>
                        <a:t>js/login.js</a:t>
                      </a:r>
                      <a:r>
                        <a:rPr lang="en-US" sz="100"/>
                        <a:t>"&gt;&lt;/script&gt;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&lt;/div&gt;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&lt;/body&gt;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mr-IN" sz="100"/>
                        <a:t>&lt;/html&gt;</a:t>
                      </a:r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"/>
                        <a:t/>
                      </a:r>
                      <a:br>
                        <a:rPr lang="en-US" sz="100"/>
                      </a:br>
                      <a:endParaRPr lang="en-US" sz="100"/>
                    </a:p>
                  </a:txBody>
                  <a:tcPr marL="2083" marR="2083" marT="1041" marB="1041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2083" marR="2083" marT="1041" marB="1041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12289"/>
              </p:ext>
            </p:extLst>
          </p:nvPr>
        </p:nvGraphicFramePr>
        <p:xfrm>
          <a:off x="4044288" y="1827662"/>
          <a:ext cx="4995080" cy="4514597"/>
        </p:xfrm>
        <a:graphic>
          <a:graphicData uri="http://schemas.openxmlformats.org/drawingml/2006/table">
            <a:tbl>
              <a:tblPr/>
              <a:tblGrid>
                <a:gridCol w="4995080"/>
              </a:tblGrid>
              <a:tr h="152044">
                <a:tc>
                  <a:txBody>
                    <a:bodyPr/>
                    <a:lstStyle/>
                    <a:p>
                      <a:r>
                        <a:rPr lang="en-US" sz="700" dirty="0"/>
                        <a:t>&lt;label for="username"&gt;</a:t>
                      </a:r>
                      <a:r>
                        <a:rPr lang="en-US" sz="700" dirty="0" err="1"/>
                        <a:t>NetID</a:t>
                      </a:r>
                      <a:r>
                        <a:rPr lang="en-US" sz="700" dirty="0"/>
                        <a:t>&lt;/label&gt;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12691">
                <a:tc>
                  <a:txBody>
                    <a:bodyPr/>
                    <a:lstStyle/>
                    <a:p>
                      <a:r>
                        <a:rPr lang="en-US" sz="700" dirty="0"/>
                        <a:t>&lt;input id="username" name="username" class="</a:t>
                      </a:r>
                      <a:r>
                        <a:rPr lang="en-US" sz="700" dirty="0" err="1"/>
                        <a:t>textfield</a:t>
                      </a:r>
                      <a:r>
                        <a:rPr lang="en-US" sz="700" dirty="0"/>
                        <a:t>" </a:t>
                      </a:r>
                      <a:r>
                        <a:rPr lang="en-US" sz="700" dirty="0" err="1"/>
                        <a:t>tabindex</a:t>
                      </a:r>
                      <a:r>
                        <a:rPr lang="en-US" sz="700" dirty="0"/>
                        <a:t>="1" placeholder="</a:t>
                      </a:r>
                      <a:r>
                        <a:rPr lang="en-US" sz="700" dirty="0" err="1"/>
                        <a:t>NetID</a:t>
                      </a:r>
                      <a:r>
                        <a:rPr lang="en-US" sz="700" dirty="0"/>
                        <a:t>" </a:t>
                      </a:r>
                      <a:r>
                        <a:rPr lang="en-US" sz="700" dirty="0" err="1"/>
                        <a:t>accesskey</a:t>
                      </a:r>
                      <a:r>
                        <a:rPr lang="en-US" sz="700" dirty="0"/>
                        <a:t>="n" type="text" value="" autocomplete="off"/&gt;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 dirty="0"/>
                        <a:t>&lt;label for="password"&gt;Password&lt;/label&gt;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52">
                <a:tc>
                  <a:txBody>
                    <a:bodyPr/>
                    <a:lstStyle/>
                    <a:p>
                      <a:r>
                        <a:rPr lang="en-US" sz="700"/>
                        <a:t>&lt;input id="password" name="password" class="textfield" tabindex="2" placeholder="Password" accesskey="p" type="password" value="" size="18" autocomplete="off"/&gt;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>&lt;p id="message"&gt;On your way to... &lt;span id="destination"&gt;&lt;/span&gt;&lt;/p&gt;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67">
                <a:tc>
                  <a:txBody>
                    <a:bodyPr/>
                    <a:lstStyle/>
                    <a:p>
                      <a:r>
                        <a:rPr lang="en-US" sz="700" dirty="0"/>
                        <a:t>&lt;input type="hidden" name="</a:t>
                      </a:r>
                      <a:r>
                        <a:rPr lang="en-US" sz="700" dirty="0" err="1"/>
                        <a:t>lt</a:t>
                      </a:r>
                      <a:r>
                        <a:rPr lang="en-US" sz="700" dirty="0"/>
                        <a:t>" value="LT-6070518-ltGPkgfFvnJfVWsRGZdGzoanSF6WsS"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>&lt;input type="hidden" name="execution" value="e2s1"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06">
                <a:tc>
                  <a:txBody>
                    <a:bodyPr/>
                    <a:lstStyle/>
                    <a:p>
                      <a:r>
                        <a:rPr lang="en-US" sz="700" dirty="0"/>
                        <a:t>&lt;input type="hidden" name="_</a:t>
                      </a:r>
                      <a:r>
                        <a:rPr lang="en-US" sz="700" dirty="0" err="1"/>
                        <a:t>eventId</a:t>
                      </a:r>
                      <a:r>
                        <a:rPr lang="en-US" sz="700" dirty="0"/>
                        <a:t>" value="submit"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06">
                <a:tc>
                  <a:txBody>
                    <a:bodyPr/>
                    <a:lstStyle/>
                    <a:p>
                      <a:r>
                        <a:rPr lang="en-US" sz="700"/>
                        <a:t>&lt;input id="button" name="submit" accesskey="l" value="Login" tabindex="4" type="submit"&gt;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29">
                <a:tc>
                  <a:txBody>
                    <a:bodyPr/>
                    <a:lstStyle/>
                    <a:p>
                      <a:r>
                        <a:rPr lang="en-US" sz="700"/>
                        <a:t>&lt;p id="slogan"&gt;&lt;strong&gt;UConn Single Sign On&lt;/strong&gt; serves as your login to many University computing and networking services.&lt;/p&gt;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r>
                        <a:rPr lang="en-US" sz="700"/>
                        <a:t>&lt;div class="row_check"&gt;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>&lt;input id="warn" name="warn" value="true" type="checkbox"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06">
                <a:tc>
                  <a:txBody>
                    <a:bodyPr/>
                    <a:lstStyle/>
                    <a:p>
                      <a:r>
                        <a:rPr lang="en-US" sz="700"/>
                        <a:t>&lt;span id="warn_label"&gt;Warn me before logging me into other sites.&lt;/span&gt;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r>
                        <a:rPr lang="mr-IN" sz="700"/>
                        <a:t>&lt;/div&gt;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r>
                        <a:rPr lang="en-US" sz="700" dirty="0"/>
                        <a:t>&lt;/</a:t>
                      </a:r>
                      <a:r>
                        <a:rPr lang="en-US" sz="700" dirty="0" err="1"/>
                        <a:t>fieldset</a:t>
                      </a:r>
                      <a:r>
                        <a:rPr lang="en-US" sz="700" dirty="0"/>
                        <a:t>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442"/>
            <a:ext cx="7772400" cy="719781"/>
          </a:xfrm>
        </p:spPr>
        <p:txBody>
          <a:bodyPr/>
          <a:lstStyle/>
          <a:p>
            <a:r>
              <a:rPr lang="en-US" dirty="0" smtClean="0"/>
              <a:t>Example: logging into </a:t>
            </a:r>
            <a:r>
              <a:rPr lang="en-US" dirty="0" err="1" smtClean="0"/>
              <a:t>HuskyCT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12289"/>
              </p:ext>
            </p:extLst>
          </p:nvPr>
        </p:nvGraphicFramePr>
        <p:xfrm>
          <a:off x="4044288" y="1827662"/>
          <a:ext cx="4995080" cy="4514597"/>
        </p:xfrm>
        <a:graphic>
          <a:graphicData uri="http://schemas.openxmlformats.org/drawingml/2006/table">
            <a:tbl>
              <a:tblPr/>
              <a:tblGrid>
                <a:gridCol w="4995080"/>
              </a:tblGrid>
              <a:tr h="152044">
                <a:tc>
                  <a:txBody>
                    <a:bodyPr/>
                    <a:lstStyle/>
                    <a:p>
                      <a:r>
                        <a:rPr lang="en-US" sz="700" dirty="0"/>
                        <a:t>&lt;label for="username"&gt;</a:t>
                      </a:r>
                      <a:r>
                        <a:rPr lang="en-US" sz="700" dirty="0" err="1"/>
                        <a:t>NetID</a:t>
                      </a:r>
                      <a:r>
                        <a:rPr lang="en-US" sz="700" dirty="0"/>
                        <a:t>&lt;/label&gt;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12691">
                <a:tc>
                  <a:txBody>
                    <a:bodyPr/>
                    <a:lstStyle/>
                    <a:p>
                      <a:r>
                        <a:rPr lang="en-US" sz="700" dirty="0"/>
                        <a:t>&lt;input id="username" name="username" class="</a:t>
                      </a:r>
                      <a:r>
                        <a:rPr lang="en-US" sz="700" dirty="0" err="1"/>
                        <a:t>textfield</a:t>
                      </a:r>
                      <a:r>
                        <a:rPr lang="en-US" sz="700" dirty="0"/>
                        <a:t>" </a:t>
                      </a:r>
                      <a:r>
                        <a:rPr lang="en-US" sz="700" dirty="0" err="1"/>
                        <a:t>tabindex</a:t>
                      </a:r>
                      <a:r>
                        <a:rPr lang="en-US" sz="700" dirty="0"/>
                        <a:t>="1" placeholder="</a:t>
                      </a:r>
                      <a:r>
                        <a:rPr lang="en-US" sz="700" dirty="0" err="1"/>
                        <a:t>NetID</a:t>
                      </a:r>
                      <a:r>
                        <a:rPr lang="en-US" sz="700" dirty="0"/>
                        <a:t>" </a:t>
                      </a:r>
                      <a:r>
                        <a:rPr lang="en-US" sz="700" dirty="0" err="1"/>
                        <a:t>accesskey</a:t>
                      </a:r>
                      <a:r>
                        <a:rPr lang="en-US" sz="700" dirty="0"/>
                        <a:t>="n" type="text" value="" autocomplete="off"/&gt;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 dirty="0"/>
                        <a:t>&lt;label for="password"&gt;Password&lt;/label&gt;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852">
                <a:tc>
                  <a:txBody>
                    <a:bodyPr/>
                    <a:lstStyle/>
                    <a:p>
                      <a:r>
                        <a:rPr lang="en-US" sz="700"/>
                        <a:t>&lt;input id="password" name="password" class="textfield" tabindex="2" placeholder="Password" accesskey="p" type="password" value="" size="18" autocomplete="off"/&gt;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>&lt;p id="message"&gt;On your way to... &lt;span id="destination"&gt;&lt;/span&gt;&lt;/p&gt;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367">
                <a:tc>
                  <a:txBody>
                    <a:bodyPr/>
                    <a:lstStyle/>
                    <a:p>
                      <a:r>
                        <a:rPr lang="en-US" sz="700" dirty="0"/>
                        <a:t>&lt;input type="hidden" name="</a:t>
                      </a:r>
                      <a:r>
                        <a:rPr lang="en-US" sz="700" dirty="0" err="1"/>
                        <a:t>lt</a:t>
                      </a:r>
                      <a:r>
                        <a:rPr lang="en-US" sz="700" dirty="0"/>
                        <a:t>" value="LT-6070518-ltGPkgfFvnJfVWsRGZdGzoanSF6WsS"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>&lt;input type="hidden" name="execution" value="e2s1"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06">
                <a:tc>
                  <a:txBody>
                    <a:bodyPr/>
                    <a:lstStyle/>
                    <a:p>
                      <a:r>
                        <a:rPr lang="en-US" sz="700" dirty="0"/>
                        <a:t>&lt;input type="hidden" name="_</a:t>
                      </a:r>
                      <a:r>
                        <a:rPr lang="en-US" sz="700" dirty="0" err="1"/>
                        <a:t>eventId</a:t>
                      </a:r>
                      <a:r>
                        <a:rPr lang="en-US" sz="700" dirty="0"/>
                        <a:t>" value="submit"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06">
                <a:tc>
                  <a:txBody>
                    <a:bodyPr/>
                    <a:lstStyle/>
                    <a:p>
                      <a:r>
                        <a:rPr lang="en-US" sz="700"/>
                        <a:t>&lt;input id="button" name="submit" accesskey="l" value="Login" tabindex="4" type="submit"&gt;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29">
                <a:tc>
                  <a:txBody>
                    <a:bodyPr/>
                    <a:lstStyle/>
                    <a:p>
                      <a:r>
                        <a:rPr lang="en-US" sz="700"/>
                        <a:t>&lt;p id="slogan"&gt;&lt;strong&gt;UConn Single Sign On&lt;/strong&gt; serves as your login to many University computing and networking services.&lt;/p&gt;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r>
                        <a:rPr lang="en-US" sz="700"/>
                        <a:t>&lt;div class="row_check"&gt;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>&lt;input id="warn" name="warn" value="true" type="checkbox" /&gt;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06">
                <a:tc>
                  <a:txBody>
                    <a:bodyPr/>
                    <a:lstStyle/>
                    <a:p>
                      <a:r>
                        <a:rPr lang="en-US" sz="700"/>
                        <a:t>&lt;span id="warn_label"&gt;Warn me before logging me into other sites.&lt;/span&gt;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r>
                        <a:rPr lang="mr-IN" sz="700"/>
                        <a:t>&lt;/div&gt;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44">
                <a:tc>
                  <a:txBody>
                    <a:bodyPr/>
                    <a:lstStyle/>
                    <a:p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882">
                <a:tc>
                  <a:txBody>
                    <a:bodyPr/>
                    <a:lstStyle/>
                    <a:p>
                      <a:r>
                        <a:rPr lang="en-US" sz="700" dirty="0"/>
                        <a:t>&lt;/</a:t>
                      </a:r>
                      <a:r>
                        <a:rPr lang="en-US" sz="700" dirty="0" err="1"/>
                        <a:t>fieldset</a:t>
                      </a:r>
                      <a:r>
                        <a:rPr lang="en-US" sz="700" dirty="0"/>
                        <a:t>&gt;</a:t>
                      </a:r>
                    </a:p>
                  </a:txBody>
                  <a:tcPr marL="21721" marR="21721" marT="10860" marB="10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45974"/>
            <a:ext cx="3478034" cy="4027196"/>
          </a:xfrm>
        </p:spPr>
      </p:pic>
    </p:spTree>
    <p:extLst>
      <p:ext uri="{BB962C8B-B14F-4D97-AF65-F5344CB8AC3E}">
        <p14:creationId xmlns:p14="http://schemas.microsoft.com/office/powerpoint/2010/main" val="20605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logging into </a:t>
            </a:r>
            <a:r>
              <a:rPr lang="en-US" dirty="0" err="1" smtClean="0"/>
              <a:t>HuskyCT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6315456" cy="4648200"/>
          </a:xfrm>
        </p:spPr>
        <p:txBody>
          <a:bodyPr/>
          <a:lstStyle/>
          <a:p>
            <a:r>
              <a:rPr lang="en-US" dirty="0" smtClean="0"/>
              <a:t>You submit a password </a:t>
            </a:r>
          </a:p>
          <a:p>
            <a:r>
              <a:rPr lang="en-US" dirty="0" smtClean="0"/>
              <a:t>The server compares this to the stored password value (maintaining a database of all users and their passwords)</a:t>
            </a:r>
          </a:p>
          <a:p>
            <a:r>
              <a:rPr lang="en-US" dirty="0" smtClean="0"/>
              <a:t>If your submitted password matches you are authenticated</a:t>
            </a:r>
          </a:p>
          <a:p>
            <a:r>
              <a:rPr lang="en-US" dirty="0" smtClean="0"/>
              <a:t>Given the appropriate permissions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48856" y="2304288"/>
            <a:ext cx="2176272" cy="107899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Why is this a bad idea?</a:t>
            </a:r>
          </a:p>
        </p:txBody>
      </p:sp>
    </p:spTree>
    <p:extLst>
      <p:ext uri="{BB962C8B-B14F-4D97-AF65-F5344CB8AC3E}">
        <p14:creationId xmlns:p14="http://schemas.microsoft.com/office/powerpoint/2010/main" val="4649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logging into </a:t>
            </a:r>
            <a:r>
              <a:rPr lang="en-US" dirty="0" err="1" smtClean="0"/>
              <a:t>HuskyCT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" y="4627853"/>
            <a:ext cx="3810000" cy="1189789"/>
          </a:xfrm>
        </p:spPr>
      </p:pic>
      <p:pic>
        <p:nvPicPr>
          <p:cNvPr id="5" name="Picture 4" descr="Screen Shot 2016-01-28 at 10.2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4" y="1561450"/>
            <a:ext cx="6565992" cy="9823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6-01-28 at 10.16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" y="3904072"/>
            <a:ext cx="5896774" cy="47751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6-01-28 at 10.13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" y="2722071"/>
            <a:ext cx="2841376" cy="10036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5927852"/>
            <a:ext cx="8522208" cy="5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16240" cy="4648200"/>
          </a:xfrm>
        </p:spPr>
        <p:txBody>
          <a:bodyPr/>
          <a:lstStyle/>
          <a:p>
            <a:r>
              <a:rPr lang="en-US" dirty="0" smtClean="0"/>
              <a:t>Password compromises are a major problem</a:t>
            </a:r>
          </a:p>
          <a:p>
            <a:r>
              <a:rPr lang="en-US" dirty="0" smtClean="0"/>
              <a:t>Most users don’t use unrelated (or distinct) passwords on different sites</a:t>
            </a:r>
          </a:p>
          <a:p>
            <a:r>
              <a:rPr lang="en-US" dirty="0" smtClean="0"/>
              <a:t>Hack on one site leads to compromise on others</a:t>
            </a:r>
          </a:p>
          <a:p>
            <a:endParaRPr lang="en-US" dirty="0"/>
          </a:p>
          <a:p>
            <a:r>
              <a:rPr lang="en-US" dirty="0" smtClean="0"/>
              <a:t>What cryptographic tool could we use to mitigate this problem?</a:t>
            </a:r>
          </a:p>
          <a:p>
            <a:pPr marL="0" indent="0">
              <a:buNone/>
            </a:pPr>
            <a:r>
              <a:rPr lang="en-US" dirty="0" smtClean="0"/>
              <a:t>symmetric/asymmetric encryption, digital signatures, MAC, hash?</a:t>
            </a:r>
          </a:p>
        </p:txBody>
      </p:sp>
    </p:spTree>
    <p:extLst>
      <p:ext uri="{BB962C8B-B14F-4D97-AF65-F5344CB8AC3E}">
        <p14:creationId xmlns:p14="http://schemas.microsoft.com/office/powerpoint/2010/main" val="7982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25968" cy="4648200"/>
          </a:xfrm>
        </p:spPr>
        <p:txBody>
          <a:bodyPr/>
          <a:lstStyle/>
          <a:p>
            <a:r>
              <a:rPr lang="en-US" dirty="0" smtClean="0"/>
              <a:t>Most servers keep H(password) instead of the password</a:t>
            </a:r>
          </a:p>
          <a:p>
            <a:pPr lvl="1"/>
            <a:r>
              <a:rPr lang="en-US" dirty="0" smtClean="0"/>
              <a:t>H is a collision resistant hash function (such as SHA256)</a:t>
            </a:r>
          </a:p>
          <a:p>
            <a:r>
              <a:rPr lang="en-US" dirty="0" smtClean="0"/>
              <a:t>Ideally, a hash of a password shouldn’t reveal much information, however it does allow an attacker to guess a password and know if they are right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67598"/>
            <a:ext cx="4423444" cy="2176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2080" y="4467598"/>
            <a:ext cx="3721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 charset="0"/>
              </a:rPr>
              <a:t>Over half of UK adults use the same password to access internet sites</a:t>
            </a:r>
            <a:endParaRPr lang="en-US" dirty="0">
              <a:solidFill>
                <a:srgbClr val="000000"/>
              </a:solidFill>
              <a:latin typeface="Open Sans" charset="0"/>
            </a:endParaRPr>
          </a:p>
          <a:p>
            <a:pPr fontAlgn="t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 charset="0"/>
              </a:rPr>
              <a:t>One in four use birthdays or names as </a:t>
            </a:r>
            <a:r>
              <a:rPr lang="en-US" b="1" dirty="0" smtClean="0">
                <a:solidFill>
                  <a:srgbClr val="000000"/>
                </a:solidFill>
                <a:latin typeface="Open Sans" charset="0"/>
              </a:rPr>
              <a:t>passwords</a:t>
            </a:r>
            <a:endParaRPr lang="en-US" dirty="0">
              <a:solidFill>
                <a:srgbClr val="000000"/>
              </a:solidFill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Process of hash many passwords to try and determined stored password</a:t>
            </a:r>
          </a:p>
          <a:p>
            <a:r>
              <a:rPr lang="en-US" dirty="0" smtClean="0"/>
              <a:t>Performed on GPUs</a:t>
            </a:r>
          </a:p>
          <a:p>
            <a:r>
              <a:rPr lang="en-US" dirty="0" smtClean="0"/>
              <a:t>Best machines can try 2</a:t>
            </a:r>
            <a:r>
              <a:rPr lang="en-US" baseline="30000" dirty="0" smtClean="0"/>
              <a:t>38</a:t>
            </a:r>
            <a:r>
              <a:rPr lang="en-US" dirty="0" smtClean="0"/>
              <a:t> passwords/sec</a:t>
            </a:r>
          </a:p>
          <a:p>
            <a:r>
              <a:rPr lang="en-US" dirty="0" smtClean="0"/>
              <a:t>Most user passwords are easily guessable by determined attacker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9" y="2604557"/>
            <a:ext cx="4255406" cy="23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02608" cy="4648200"/>
          </a:xfrm>
        </p:spPr>
        <p:txBody>
          <a:bodyPr/>
          <a:lstStyle/>
          <a:p>
            <a:r>
              <a:rPr lang="en-US" dirty="0" smtClean="0"/>
              <a:t>Defensive technique where each hash is randomized</a:t>
            </a:r>
          </a:p>
          <a:p>
            <a:r>
              <a:rPr lang="en-US" dirty="0" smtClean="0"/>
              <a:t>Prevents same password from mapping to same hash (within one server and across servers)</a:t>
            </a:r>
          </a:p>
          <a:p>
            <a:r>
              <a:rPr lang="en-US" dirty="0" smtClean="0"/>
              <a:t>Prevents precomputation attacks (using rainbow tables)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3122168"/>
            <a:ext cx="4152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r>
              <a:rPr lang="en-US" dirty="0" smtClean="0"/>
              <a:t>Add private cryptographic key to hash computation</a:t>
            </a:r>
          </a:p>
          <a:p>
            <a:r>
              <a:rPr lang="en-US" dirty="0" smtClean="0"/>
              <a:t>Store cryptographic key in web application (often separate from backend database), use same key for all passwords</a:t>
            </a:r>
          </a:p>
          <a:p>
            <a:r>
              <a:rPr lang="en-US" dirty="0" smtClean="0"/>
              <a:t>Forces adversary compromise of web application and database</a:t>
            </a:r>
          </a:p>
        </p:txBody>
      </p:sp>
    </p:spTree>
    <p:extLst>
      <p:ext uri="{BB962C8B-B14F-4D97-AF65-F5344CB8AC3E}">
        <p14:creationId xmlns:p14="http://schemas.microsoft.com/office/powerpoint/2010/main" val="20509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4108" y="225083"/>
            <a:ext cx="7772400" cy="9144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HTTP request message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5112"/>
            <a:ext cx="7772400" cy="4648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two types of HTTP messages: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ASCII (human-readable format)</a:t>
            </a:r>
            <a:endParaRPr lang="en-US" sz="28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 commands</a:t>
            </a: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Freeform 7"/>
          <p:cNvSpPr>
            <a:spLocks/>
          </p:cNvSpPr>
          <p:nvPr/>
        </p:nvSpPr>
        <p:spPr bwMode="auto">
          <a:xfrm>
            <a:off x="2813538" y="3705224"/>
            <a:ext cx="112225" cy="213286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>
            <a:off x="2309813" y="6056905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end of header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801862" cy="28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GET /index.html HTTP/1.1\r\n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Host: www-net.cs.umass.edu\r\n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User-Agent: Firefox/3.6.10\r\n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Accept: text/</a:t>
            </a:r>
            <a:r>
              <a:rPr lang="en-US" b="1" dirty="0" err="1">
                <a:latin typeface="Courier New" pitchFamily="49" charset="0"/>
              </a:rPr>
              <a:t>html,application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xhtml+xml</a:t>
            </a:r>
            <a:r>
              <a:rPr lang="en-US" b="1" dirty="0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Accept-Language: en-</a:t>
            </a:r>
            <a:r>
              <a:rPr lang="en-US" b="1" dirty="0" err="1">
                <a:latin typeface="Courier New" pitchFamily="49" charset="0"/>
              </a:rPr>
              <a:t>us,en;q</a:t>
            </a:r>
            <a:r>
              <a:rPr lang="en-US" b="1" dirty="0">
                <a:latin typeface="Courier New" pitchFamily="49" charset="0"/>
              </a:rPr>
              <a:t>=0.5\r\n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Accept-Encoding: </a:t>
            </a:r>
            <a:r>
              <a:rPr lang="en-US" b="1" dirty="0" err="1">
                <a:latin typeface="Courier New" pitchFamily="49" charset="0"/>
              </a:rPr>
              <a:t>gzip,deflate</a:t>
            </a:r>
            <a:r>
              <a:rPr lang="en-US" b="1" dirty="0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Accept-</a:t>
            </a:r>
            <a:r>
              <a:rPr lang="en-US" b="1" dirty="0" err="1">
                <a:latin typeface="Courier New" pitchFamily="49" charset="0"/>
              </a:rPr>
              <a:t>Charset</a:t>
            </a:r>
            <a:r>
              <a:rPr lang="en-US" b="1" dirty="0">
                <a:latin typeface="Courier New" pitchFamily="49" charset="0"/>
              </a:rPr>
              <a:t>: ISO-8859-1,utf-8;q=0.7\r\n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Keep-Alive: 115\r\n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\r\n</a:t>
            </a: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H="1">
            <a:off x="6671757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6722557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carriage return character</a:t>
            </a:r>
          </a:p>
        </p:txBody>
      </p:sp>
      <p:sp>
        <p:nvSpPr>
          <p:cNvPr id="44048" name="Text Box 19"/>
          <p:cNvSpPr txBox="1">
            <a:spLocks noChangeArrowheads="1"/>
          </p:cNvSpPr>
          <p:nvPr/>
        </p:nvSpPr>
        <p:spPr bwMode="auto">
          <a:xfrm>
            <a:off x="6874957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line-feed character</a:t>
            </a:r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 flipH="1">
            <a:off x="6952745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is a mechanism for determining some principal’s identity</a:t>
            </a:r>
          </a:p>
          <a:p>
            <a:r>
              <a:rPr lang="en-US" dirty="0" smtClean="0"/>
              <a:t>Usually used to bootstrap authorization</a:t>
            </a:r>
          </a:p>
          <a:p>
            <a:r>
              <a:rPr lang="en-US" dirty="0" smtClean="0"/>
              <a:t>Authorization is a mechanism for determining privilege based on identity</a:t>
            </a:r>
          </a:p>
          <a:p>
            <a:r>
              <a:rPr lang="en-US" dirty="0" smtClean="0"/>
              <a:t>Any authorization system is only as secure as the accompanying authentication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4" y="196948"/>
            <a:ext cx="7772400" cy="979488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HTTP response message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phrase)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 lines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HTML file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HTTP/1.1 200 OK\r\n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Date: Sun, 26 Sep 2010 20:09:20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Server: Apache/2.0.52 (CentOS)\r\n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Last-Modified: Tue, 30 Oct 2007 17:00:02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ETag: "17dc6-a5c-bf716880"\r\n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Accept-Ranges: bytes\r\n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Content-Length: 2652\r\n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timeout=10, max=100\r\n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Content-Type: text/html; charset=ISO-8859-1\r\n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it-IT" sz="1800" b="1">
                <a:latin typeface="Courier New" pitchFamily="49" charset="0"/>
              </a:rPr>
              <a:t>data data data data data ... </a:t>
            </a:r>
            <a:endParaRPr lang="en-US" sz="18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HTTP: how to maintain states? 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360487"/>
            <a:ext cx="8060787" cy="5265396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HTTP is stateless</a:t>
            </a:r>
          </a:p>
          <a:p>
            <a:pPr lvl="1"/>
            <a:r>
              <a:rPr lang="en-US" sz="2800" dirty="0" smtClean="0"/>
              <a:t>Every request is treated independently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Why? maintaining state is hard</a:t>
            </a:r>
          </a:p>
          <a:p>
            <a:r>
              <a:rPr lang="en-US" sz="3200" dirty="0" smtClean="0">
                <a:ea typeface="ＭＳ Ｐゴシック" pitchFamily="34" charset="-128"/>
              </a:rPr>
              <a:t>But often need to maintain states</a:t>
            </a:r>
          </a:p>
          <a:p>
            <a:pPr lvl="1"/>
            <a:r>
              <a:rPr lang="en-US" sz="2800" dirty="0" smtClean="0"/>
              <a:t>authentication</a:t>
            </a:r>
          </a:p>
          <a:p>
            <a:pPr lvl="1"/>
            <a:r>
              <a:rPr lang="en-US" sz="2800" dirty="0" smtClean="0"/>
              <a:t>customization </a:t>
            </a:r>
          </a:p>
          <a:p>
            <a:pPr lvl="1"/>
            <a:r>
              <a:rPr lang="en-US" sz="2800" dirty="0" smtClean="0"/>
              <a:t>shopping carts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recommendations</a:t>
            </a:r>
          </a:p>
          <a:p>
            <a:pPr lvl="1"/>
            <a:r>
              <a:rPr lang="en-US" sz="2800" dirty="0" smtClean="0"/>
              <a:t>…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613904" cy="4648200"/>
          </a:xfrm>
        </p:spPr>
        <p:txBody>
          <a:bodyPr/>
          <a:lstStyle/>
          <a:p>
            <a:r>
              <a:rPr lang="en-US" dirty="0" smtClean="0"/>
              <a:t>No one wants to enter their password every time they submit an HTTP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HTTP: how to maintain states? 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360487"/>
            <a:ext cx="8060787" cy="5265396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HTTP is stateless</a:t>
            </a:r>
          </a:p>
          <a:p>
            <a:pPr lvl="1"/>
            <a:r>
              <a:rPr lang="en-US" sz="2800" dirty="0" smtClean="0"/>
              <a:t>Every request is treated independently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Why? maintaining state is hard</a:t>
            </a:r>
          </a:p>
          <a:p>
            <a:r>
              <a:rPr lang="en-US" sz="3200" dirty="0" smtClean="0">
                <a:ea typeface="ＭＳ Ｐゴシック" pitchFamily="34" charset="-128"/>
              </a:rPr>
              <a:t>But often need to maintain states</a:t>
            </a:r>
          </a:p>
          <a:p>
            <a:pPr lvl="1"/>
            <a:r>
              <a:rPr lang="en-US" sz="2800" dirty="0"/>
              <a:t>authentication</a:t>
            </a:r>
          </a:p>
          <a:p>
            <a:pPr lvl="1"/>
            <a:r>
              <a:rPr lang="en-US" sz="2800" dirty="0"/>
              <a:t>customization </a:t>
            </a:r>
          </a:p>
          <a:p>
            <a:pPr lvl="1"/>
            <a:r>
              <a:rPr lang="en-US" sz="2800" dirty="0"/>
              <a:t>shopping carts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recommendations</a:t>
            </a:r>
          </a:p>
          <a:p>
            <a:pPr lvl="1"/>
            <a:r>
              <a:rPr lang="en-US" sz="2800" dirty="0" smtClean="0"/>
              <a:t>…</a:t>
            </a:r>
          </a:p>
          <a:p>
            <a:r>
              <a:rPr lang="en-US" sz="3200" dirty="0" smtClean="0"/>
              <a:t>Solution: HTTP cookies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 cookies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8350" y="1448509"/>
            <a:ext cx="782701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 smtClean="0">
                <a:solidFill>
                  <a:srgbClr val="CC0000"/>
                </a:solidFill>
                <a:ea typeface="ＭＳ Ｐゴシック" pitchFamily="34" charset="-128"/>
              </a:rPr>
              <a:t>example:</a:t>
            </a:r>
          </a:p>
          <a:p>
            <a:r>
              <a:rPr lang="en-US" sz="3200" dirty="0" smtClean="0">
                <a:ea typeface="ＭＳ Ｐゴシック" pitchFamily="34" charset="-128"/>
              </a:rPr>
              <a:t>Susan always access Internet from PC</a:t>
            </a:r>
          </a:p>
          <a:p>
            <a:r>
              <a:rPr lang="en-US" sz="3200" dirty="0" smtClean="0">
                <a:ea typeface="ＭＳ Ｐゴシック" pitchFamily="34" charset="-128"/>
              </a:rPr>
              <a:t>visits specific e-commerce site for first time</a:t>
            </a:r>
          </a:p>
          <a:p>
            <a:r>
              <a:rPr lang="en-US" sz="3200" dirty="0" smtClean="0">
                <a:ea typeface="ＭＳ Ｐゴシック" pitchFamily="34" charset="-128"/>
              </a:rPr>
              <a:t>when initial HTTP requests arrives at site, site creates: </a:t>
            </a:r>
          </a:p>
          <a:p>
            <a:pPr lvl="1"/>
            <a:r>
              <a:rPr lang="en-US" sz="3200" dirty="0" smtClean="0">
                <a:ea typeface="ＭＳ Ｐゴシック" pitchFamily="34" charset="-128"/>
              </a:rPr>
              <a:t>unique ID</a:t>
            </a:r>
          </a:p>
          <a:p>
            <a:pPr lvl="1"/>
            <a:r>
              <a:rPr lang="en-US" sz="3200" dirty="0" smtClean="0">
                <a:ea typeface="ＭＳ Ｐゴシック" pitchFamily="34" charset="-128"/>
              </a:rPr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Cookies: keeping </a:t>
            </a:r>
            <a:r>
              <a:rPr lang="ja-JP" altLang="en-US" sz="3600" smtClean="0">
                <a:ea typeface="ＭＳ Ｐゴシック" pitchFamily="34" charset="-128"/>
              </a:rPr>
              <a:t>“</a:t>
            </a:r>
            <a:r>
              <a:rPr lang="en-US" altLang="ja-JP" sz="3600" dirty="0" smtClean="0">
                <a:ea typeface="ＭＳ Ｐゴシック" pitchFamily="34" charset="-128"/>
              </a:rPr>
              <a:t>state</a:t>
            </a:r>
            <a:r>
              <a:rPr lang="ja-JP" altLang="en-US" sz="360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231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231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5231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 sz="2400"/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52308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2310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52311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 sz="2400"/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52301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2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cookie: 1678</a:t>
              </a:r>
            </a:p>
          </p:txBody>
        </p:sp>
        <p:sp>
          <p:nvSpPr>
            <p:cNvPr id="52303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52304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52306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52307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52299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52300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2292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3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</p:txBody>
        </p:sp>
        <p:sp>
          <p:nvSpPr>
            <p:cNvPr id="52294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229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7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52298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52287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8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set-cookie: 1678</a:t>
              </a:r>
              <a:r>
                <a:rPr lang="en-US" b="1">
                  <a:latin typeface="Courier New" pitchFamily="49" charset="0"/>
                </a:rPr>
                <a:t>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5229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5229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52282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cookie: 1678</a:t>
              </a:r>
            </a:p>
          </p:txBody>
        </p:sp>
        <p:sp>
          <p:nvSpPr>
            <p:cNvPr id="52284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52285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6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52280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52281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amazon 1678</a:t>
              </a:r>
            </a:p>
          </p:txBody>
        </p:sp>
      </p:grpSp>
      <p:sp>
        <p:nvSpPr>
          <p:cNvPr id="52242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52243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52248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278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9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54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2276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56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274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59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272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3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61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2270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5224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Cookies for authentication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6942"/>
            <a:ext cx="8961120" cy="51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Cookie specifics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992" y="1417316"/>
            <a:ext cx="8610600" cy="5138229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Name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Value</a:t>
            </a:r>
          </a:p>
          <a:p>
            <a:r>
              <a:rPr lang="en-US" sz="3200" dirty="0" smtClean="0"/>
              <a:t>expiration (in seconds)</a:t>
            </a:r>
          </a:p>
          <a:p>
            <a:r>
              <a:rPr lang="en-US" sz="3200" dirty="0" smtClean="0"/>
              <a:t>path (on the server where the client will give the cookie)</a:t>
            </a:r>
          </a:p>
          <a:p>
            <a:r>
              <a:rPr lang="en-US" sz="3200" dirty="0" smtClean="0"/>
              <a:t>domain (domain of servers where the client can send cookie to)</a:t>
            </a:r>
          </a:p>
          <a:p>
            <a:pPr lvl="1"/>
            <a:r>
              <a:rPr lang="en-US" sz="2800" dirty="0" smtClean="0"/>
              <a:t>e.g., x.y.z.com, y.z.com</a:t>
            </a:r>
          </a:p>
          <a:p>
            <a:r>
              <a:rPr lang="en-US" sz="3200" dirty="0" smtClean="0"/>
              <a:t>secure bit (only through SSL)</a:t>
            </a:r>
            <a:endParaRPr lang="en-US" altLang="zh-CN" sz="3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286" y="228600"/>
            <a:ext cx="8440616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 client authentication hints - I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992" y="1417316"/>
            <a:ext cx="8610600" cy="5138229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Protect passwords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Limit exposure of password</a:t>
            </a:r>
          </a:p>
          <a:p>
            <a:pPr lvl="2"/>
            <a:r>
              <a:rPr lang="en-US" altLang="zh-CN" sz="2400" dirty="0" smtClean="0">
                <a:latin typeface="Gill Sans MT" pitchFamily="34" charset="0"/>
                <a:ea typeface="ＭＳ Ｐゴシック" pitchFamily="34" charset="-128"/>
              </a:rPr>
              <a:t>Use HTTPS for sending password</a:t>
            </a:r>
          </a:p>
          <a:p>
            <a:pPr lvl="2"/>
            <a:r>
              <a:rPr lang="en-US" altLang="zh-CN" sz="2400" dirty="0" smtClean="0">
                <a:latin typeface="Gill Sans MT" pitchFamily="34" charset="0"/>
                <a:ea typeface="ＭＳ Ｐゴシック" pitchFamily="34" charset="-128"/>
              </a:rPr>
              <a:t>Do not send password unnecessarily over network</a:t>
            </a:r>
          </a:p>
          <a:p>
            <a:pPr lvl="2"/>
            <a:r>
              <a:rPr lang="en-US" altLang="zh-CN" sz="2400" dirty="0" smtClean="0">
                <a:latin typeface="Gill Sans MT" pitchFamily="34" charset="0"/>
                <a:ea typeface="ＭＳ Ｐゴシック" pitchFamily="34" charset="-128"/>
              </a:rPr>
              <a:t>Site use “password” field type in HTML forms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Prohibit guessable passwords</a:t>
            </a:r>
          </a:p>
          <a:p>
            <a:pPr lvl="1"/>
            <a:r>
              <a:rPr lang="en-US" altLang="zh-CN" sz="2800" dirty="0" smtClean="0">
                <a:latin typeface="Gill Sans MT" pitchFamily="34" charset="0"/>
                <a:ea typeface="ＭＳ Ｐゴシック" pitchFamily="34" charset="-128"/>
              </a:rPr>
              <a:t>Re-authenticate before changing password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Server side: do not store password</a:t>
            </a:r>
            <a:endParaRPr lang="en-US" altLang="zh-CN" sz="2800" dirty="0" smtClean="0">
              <a:latin typeface="Gill Sans MT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286" y="228600"/>
            <a:ext cx="8440616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 client authentication hints - II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992" y="1417316"/>
            <a:ext cx="8610600" cy="5138229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Handle authenticators carefully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Make authenticators </a:t>
            </a:r>
            <a:r>
              <a:rPr lang="en-US" altLang="zh-CN" sz="2800" dirty="0" err="1" smtClean="0">
                <a:ea typeface="ＭＳ Ｐゴシック" pitchFamily="34" charset="-128"/>
              </a:rPr>
              <a:t>unforgeable</a:t>
            </a:r>
            <a:endParaRPr lang="en-US" altLang="zh-CN" sz="2800" dirty="0" smtClean="0">
              <a:ea typeface="ＭＳ Ｐゴシック" pitchFamily="34" charset="-128"/>
            </a:endParaRPr>
          </a:p>
          <a:p>
            <a:pPr lvl="2"/>
            <a:r>
              <a:rPr lang="en-US" altLang="zh-CN" sz="24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Use cryptographically random numbers</a:t>
            </a:r>
          </a:p>
          <a:p>
            <a:pPr lvl="2"/>
            <a:r>
              <a:rPr lang="en-US" altLang="zh-CN" sz="24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Use strong MAC (e.g., HMAC-MD5, HMAC-SHA)</a:t>
            </a:r>
          </a:p>
          <a:p>
            <a:pPr lvl="2"/>
            <a:r>
              <a:rPr lang="en-US" altLang="zh-CN" sz="2400" dirty="0" smtClean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Careful when combine multiple pieces of data</a:t>
            </a:r>
            <a:endParaRPr lang="en-US" altLang="zh-CN" dirty="0" smtClean="0">
              <a:ea typeface="ＭＳ Ｐゴシック" pitchFamily="34" charset="-128"/>
            </a:endParaRP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Protect authenticators that must be secret</a:t>
            </a:r>
          </a:p>
          <a:p>
            <a:pPr lvl="2"/>
            <a:r>
              <a:rPr lang="en-US" altLang="zh-CN" sz="2400" dirty="0" smtClean="0">
                <a:latin typeface="Gill Sans MT" pitchFamily="34" charset="0"/>
                <a:ea typeface="ＭＳ Ｐゴシック" pitchFamily="34" charset="-128"/>
              </a:rPr>
              <a:t>Set secure flag on authentication cookies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Avoid using persistent cookies</a:t>
            </a:r>
          </a:p>
          <a:p>
            <a:pPr lvl="1"/>
            <a:r>
              <a:rPr lang="en-US" altLang="zh-CN" sz="2800" dirty="0" smtClean="0">
                <a:latin typeface="Gill Sans MT" pitchFamily="34" charset="0"/>
                <a:ea typeface="ＭＳ Ｐゴシック" pitchFamily="34" charset="-128"/>
              </a:rPr>
              <a:t>Limit lifetime of authenticators</a:t>
            </a:r>
          </a:p>
          <a:p>
            <a:pPr lvl="2"/>
            <a:r>
              <a:rPr lang="en-US" altLang="zh-CN" sz="2400" dirty="0" smtClean="0">
                <a:latin typeface="Gill Sans MT" pitchFamily="34" charset="0"/>
                <a:ea typeface="ＭＳ Ｐゴシック" pitchFamily="34" charset="-128"/>
              </a:rPr>
              <a:t>Note: cannot rely on cookie expiration field for secure expiration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through PKI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PKI last class, certificates are mechanism for verifying identity</a:t>
            </a:r>
          </a:p>
          <a:p>
            <a:r>
              <a:rPr lang="en-US" dirty="0" smtClean="0"/>
              <a:t>Can be augmented to full authentication protocol</a:t>
            </a:r>
          </a:p>
          <a:p>
            <a:pPr lvl="1"/>
            <a:r>
              <a:rPr lang="en-US" dirty="0" smtClean="0"/>
              <a:t>Need to verify:</a:t>
            </a:r>
          </a:p>
          <a:p>
            <a:pPr lvl="2"/>
            <a:r>
              <a:rPr lang="en-US" dirty="0" smtClean="0"/>
              <a:t>Correct/consistent certificate</a:t>
            </a:r>
          </a:p>
          <a:p>
            <a:pPr lvl="2"/>
            <a:r>
              <a:rPr lang="en-US" dirty="0" smtClean="0"/>
              <a:t>Connecting client can sign messages at their connection time (possession of private key)</a:t>
            </a:r>
          </a:p>
          <a:p>
            <a:r>
              <a:rPr lang="en-US" dirty="0" smtClean="0"/>
              <a:t>This is how we authenticate web servers every day, why don’t we do this with clients?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287043" cy="1143000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Unforgeable</a:t>
            </a:r>
            <a:r>
              <a:rPr lang="en-US" dirty="0" smtClean="0">
                <a:ea typeface="ＭＳ Ｐゴシック" pitchFamily="34" charset="-128"/>
              </a:rPr>
              <a:t> cookie – one recipe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992" y="1417317"/>
            <a:ext cx="8610600" cy="608432"/>
          </a:xfrm>
        </p:spPr>
        <p:txBody>
          <a:bodyPr/>
          <a:lstStyle/>
          <a:p>
            <a:r>
              <a:rPr lang="en-US" sz="3200" dirty="0" smtClean="0"/>
              <a:t>Server uses a key K and a MAC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b="1" i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671" y="2252663"/>
            <a:ext cx="7399606" cy="9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576" y="3215673"/>
            <a:ext cx="8610600" cy="608432"/>
          </a:xfrm>
        </p:spPr>
        <p:txBody>
          <a:bodyPr/>
          <a:lstStyle/>
          <a:p>
            <a:r>
              <a:rPr lang="en-US" sz="3200" dirty="0" smtClean="0"/>
              <a:t>Expiration time: t</a:t>
            </a:r>
          </a:p>
          <a:p>
            <a:r>
              <a:rPr lang="en-US" sz="3200" dirty="0" smtClean="0"/>
              <a:t>Data string: s</a:t>
            </a:r>
          </a:p>
          <a:p>
            <a:pPr lvl="1"/>
            <a:r>
              <a:rPr lang="en-US" dirty="0" smtClean="0"/>
              <a:t>any data that server wants to associate with the client</a:t>
            </a:r>
          </a:p>
          <a:p>
            <a:r>
              <a:rPr lang="en-US" sz="3200" dirty="0" smtClean="0"/>
              <a:t>MAC: non-malleable, cannot be generated without the key and plaintext</a:t>
            </a:r>
          </a:p>
          <a:p>
            <a:r>
              <a:rPr lang="en-US" sz="3200" dirty="0" smtClean="0"/>
              <a:t>Why have t in MAC?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286" y="228600"/>
            <a:ext cx="8440616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Authentication &amp; revocation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992" y="1417316"/>
            <a:ext cx="8610600" cy="5138229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Authentication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Get expiration time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If cookie not expired, calculate digest, if valid, then cookie must be generated by the server </a:t>
            </a:r>
            <a:r>
              <a:rPr lang="en-US" altLang="zh-CN" sz="2800" dirty="0" smtClean="0">
                <a:ea typeface="ＭＳ Ｐゴシック" pitchFamily="34" charset="-128"/>
                <a:sym typeface="Symbol"/>
              </a:rPr>
              <a:t></a:t>
            </a:r>
            <a:r>
              <a:rPr lang="en-US" altLang="zh-CN" sz="2800" dirty="0" smtClean="0">
                <a:ea typeface="ＭＳ Ｐゴシック" pitchFamily="34" charset="-128"/>
              </a:rPr>
              <a:t> user has a valid cookie </a:t>
            </a:r>
            <a:r>
              <a:rPr lang="en-US" altLang="zh-CN" sz="2800" dirty="0" smtClean="0">
                <a:ea typeface="ＭＳ Ｐゴシック" pitchFamily="34" charset="-128"/>
                <a:sym typeface="Symbol"/>
              </a:rPr>
              <a:t></a:t>
            </a:r>
            <a:r>
              <a:rPr lang="en-US" altLang="zh-CN" sz="2800" dirty="0" smtClean="0">
                <a:ea typeface="ＭＳ Ｐゴシック" pitchFamily="34" charset="-128"/>
              </a:rPr>
              <a:t> valid user</a:t>
            </a:r>
          </a:p>
          <a:p>
            <a:r>
              <a:rPr lang="en-US" altLang="zh-CN" sz="3200" dirty="0" smtClean="0">
                <a:ea typeface="ＭＳ Ｐゴシック" pitchFamily="34" charset="-128"/>
              </a:rPr>
              <a:t>Revocation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No good method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Make session length short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Change key </a:t>
            </a:r>
            <a:r>
              <a:rPr lang="en-US" altLang="zh-CN" sz="2800" dirty="0" smtClean="0">
                <a:ea typeface="ＭＳ Ｐゴシック" pitchFamily="34" charset="-128"/>
                <a:sym typeface="Symbol"/>
              </a:rPr>
              <a:t></a:t>
            </a:r>
            <a:r>
              <a:rPr lang="en-US" altLang="zh-CN" sz="2800" dirty="0" smtClean="0">
                <a:ea typeface="ＭＳ Ｐゴシック" pitchFamily="34" charset="-128"/>
              </a:rPr>
              <a:t> all cookies become invalid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across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687056" cy="4648200"/>
          </a:xfrm>
        </p:spPr>
        <p:txBody>
          <a:bodyPr/>
          <a:lstStyle/>
          <a:p>
            <a:r>
              <a:rPr lang="en-US" dirty="0" smtClean="0"/>
              <a:t>Cookies are often reused across sessions </a:t>
            </a:r>
          </a:p>
          <a:p>
            <a:r>
              <a:rPr lang="en-US" dirty="0" smtClean="0"/>
              <a:t>Two main advantages:</a:t>
            </a:r>
          </a:p>
          <a:p>
            <a:pPr lvl="1"/>
            <a:r>
              <a:rPr lang="en-US" dirty="0" smtClean="0"/>
              <a:t>Reduce user effort, immediate login from registered browser</a:t>
            </a:r>
          </a:p>
          <a:p>
            <a:pPr lvl="1"/>
            <a:r>
              <a:rPr lang="en-US" dirty="0" smtClean="0"/>
              <a:t>In theory users can choose strong passwords if they enter them less </a:t>
            </a:r>
          </a:p>
          <a:p>
            <a:pPr lvl="1"/>
            <a:r>
              <a:rPr lang="en-US" dirty="0" smtClean="0"/>
              <a:t>(someone argue with 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ideas in web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Password managers</a:t>
            </a:r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SMS/Email</a:t>
            </a:r>
          </a:p>
          <a:p>
            <a:r>
              <a:rPr lang="en-US" dirty="0" smtClean="0"/>
              <a:t>Federated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5209032" cy="4648200"/>
          </a:xfrm>
        </p:spPr>
        <p:txBody>
          <a:bodyPr/>
          <a:lstStyle/>
          <a:p>
            <a:r>
              <a:rPr lang="en-US" dirty="0" smtClean="0"/>
              <a:t>Browser plug-in that stores encrypted copy of passwords for each site (unlocked by a single password)</a:t>
            </a:r>
          </a:p>
          <a:p>
            <a:r>
              <a:rPr lang="en-US" dirty="0" smtClean="0"/>
              <a:t>Allows creation of random passwords for each server</a:t>
            </a:r>
          </a:p>
          <a:p>
            <a:r>
              <a:rPr lang="en-US" dirty="0" smtClean="0"/>
              <a:t>Decreases attacker ability to guess password</a:t>
            </a:r>
          </a:p>
          <a:p>
            <a:r>
              <a:rPr lang="en-US" dirty="0" smtClean="0"/>
              <a:t>Main drawback: synchronization between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68" y="2853318"/>
            <a:ext cx="3772408" cy="1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of specialized hardware to generate password like tokens</a:t>
            </a:r>
          </a:p>
          <a:p>
            <a:r>
              <a:rPr lang="en-US" dirty="0" err="1" smtClean="0"/>
              <a:t>Yubikey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RSA </a:t>
            </a:r>
            <a:r>
              <a:rPr lang="en-US" dirty="0" err="1" smtClean="0"/>
              <a:t>SecureID</a:t>
            </a:r>
            <a:endParaRPr lang="en-US" dirty="0" smtClean="0"/>
          </a:p>
          <a:p>
            <a:r>
              <a:rPr lang="en-US" dirty="0" smtClean="0"/>
              <a:t>Must now be carried with user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76" y="1133856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68" y="4270248"/>
            <a:ext cx="3361372" cy="18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User is sent text message with short code (usually six digits)</a:t>
            </a:r>
          </a:p>
          <a:p>
            <a:r>
              <a:rPr lang="en-US" dirty="0" smtClean="0"/>
              <a:t>Idea is to strengthen and randomize password</a:t>
            </a:r>
          </a:p>
          <a:p>
            <a:r>
              <a:rPr lang="en-US" dirty="0" smtClean="0"/>
              <a:t>Requires attacker to compromise phone and desktop device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92" y="1728216"/>
            <a:ext cx="284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303776" cy="4648200"/>
          </a:xfrm>
        </p:spPr>
        <p:txBody>
          <a:bodyPr/>
          <a:lstStyle/>
          <a:p>
            <a:r>
              <a:rPr lang="en-US" dirty="0" smtClean="0"/>
              <a:t>Many service providers offer what is known as single sign on</a:t>
            </a:r>
          </a:p>
          <a:p>
            <a:r>
              <a:rPr lang="en-US" dirty="0" smtClean="0"/>
              <a:t>They take responsibility for managing identity</a:t>
            </a:r>
          </a:p>
          <a:p>
            <a:r>
              <a:rPr lang="en-US" dirty="0" smtClean="0"/>
              <a:t>Creates larger target for compromise but services have more incentive to invest in security</a:t>
            </a:r>
          </a:p>
          <a:p>
            <a:r>
              <a:rPr lang="en-US" sz="2400" dirty="0" smtClean="0"/>
              <a:t>Kerberos, OpenID, Google ID, Facebook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0" y="1251630"/>
            <a:ext cx="3284728" cy="249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40" y="3791236"/>
            <a:ext cx="3541244" cy="27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Reading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267" y="1810043"/>
            <a:ext cx="8229600" cy="4210929"/>
          </a:xfrm>
        </p:spPr>
        <p:txBody>
          <a:bodyPr/>
          <a:lstStyle/>
          <a:p>
            <a:r>
              <a:rPr lang="en-US" sz="3200" dirty="0" smtClean="0"/>
              <a:t>K. Fu E. Sit, K. Smith, N. </a:t>
            </a:r>
            <a:r>
              <a:rPr lang="en-US" sz="3200" dirty="0" err="1" smtClean="0"/>
              <a:t>Feamster</a:t>
            </a:r>
            <a:r>
              <a:rPr lang="en-US" sz="3200" dirty="0" smtClean="0"/>
              <a:t>, Do’s and Don’ts of Client Authentication on the Web,  USENIX conference 2001. </a:t>
            </a:r>
          </a:p>
          <a:p>
            <a:r>
              <a:rPr lang="en-US" sz="3200" dirty="0" smtClean="0"/>
              <a:t>J. </a:t>
            </a:r>
            <a:r>
              <a:rPr lang="en-US" sz="3200" dirty="0" err="1" smtClean="0"/>
              <a:t>Bonneau</a:t>
            </a:r>
            <a:r>
              <a:rPr lang="en-US" sz="3200" dirty="0" smtClean="0"/>
              <a:t>, C. </a:t>
            </a:r>
            <a:r>
              <a:rPr lang="en-US" sz="3200" dirty="0" err="1" smtClean="0"/>
              <a:t>Herley</a:t>
            </a:r>
            <a:r>
              <a:rPr lang="en-US" sz="3200" dirty="0" smtClean="0"/>
              <a:t>, P. van </a:t>
            </a:r>
            <a:r>
              <a:rPr lang="en-US" sz="3200" dirty="0" err="1" smtClean="0"/>
              <a:t>Oorschot</a:t>
            </a:r>
            <a:r>
              <a:rPr lang="en-US" sz="3200" dirty="0" smtClean="0"/>
              <a:t>, F. </a:t>
            </a:r>
            <a:r>
              <a:rPr lang="en-US" sz="3200" dirty="0" err="1" smtClean="0"/>
              <a:t>Stajano</a:t>
            </a:r>
            <a:r>
              <a:rPr lang="en-US" sz="3200" dirty="0" smtClean="0"/>
              <a:t>, The Quest to Replace Passwords, IEEE Security and Privacy 2012</a:t>
            </a:r>
          </a:p>
        </p:txBody>
      </p:sp>
    </p:spTree>
    <p:extLst>
      <p:ext uri="{BB962C8B-B14F-4D97-AF65-F5344CB8AC3E}">
        <p14:creationId xmlns:p14="http://schemas.microsoft.com/office/powerpoint/2010/main" val="271762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Certificates and PKI are ubiquitous method of identifying servers on the web</a:t>
            </a:r>
          </a:p>
          <a:p>
            <a:r>
              <a:rPr lang="en-US" dirty="0" smtClean="0"/>
              <a:t>Almost no clients use this method</a:t>
            </a:r>
          </a:p>
          <a:p>
            <a:r>
              <a:rPr lang="en-US" dirty="0" smtClean="0"/>
              <a:t>Make your best guess as to why </a:t>
            </a:r>
          </a:p>
          <a:p>
            <a:pPr lvl="1"/>
            <a:r>
              <a:rPr lang="en-US" dirty="0" smtClean="0"/>
              <a:t>Consider psychological, economic, security, usability, historical factors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The Quest to Replace Passwords</a:t>
            </a:r>
            <a:r>
              <a:rPr lang="en-US" dirty="0" smtClean="0"/>
              <a:t>” by </a:t>
            </a:r>
            <a:r>
              <a:rPr lang="en-US" dirty="0" err="1" smtClean="0"/>
              <a:t>Bonneau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169" y="1154723"/>
            <a:ext cx="4267200" cy="50585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Economic</a:t>
            </a:r>
          </a:p>
          <a:p>
            <a:r>
              <a:rPr lang="en-US" sz="2000" dirty="0" smtClean="0"/>
              <a:t>Cryptography slows response time, reducing sales</a:t>
            </a:r>
          </a:p>
          <a:p>
            <a:r>
              <a:rPr lang="en-US" sz="2000" dirty="0" smtClean="0"/>
              <a:t>Client configuration may be difficult reducing sales</a:t>
            </a:r>
          </a:p>
          <a:p>
            <a:r>
              <a:rPr lang="en-US" sz="2000" dirty="0" smtClean="0"/>
              <a:t>Clients have little incentive to register certificate</a:t>
            </a:r>
            <a:r>
              <a:rPr lang="en-US" sz="2000" dirty="0"/>
              <a:t> </a:t>
            </a:r>
            <a:r>
              <a:rPr lang="en-US" sz="2000" dirty="0" smtClean="0"/>
              <a:t>(server benefits)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Usable:</a:t>
            </a:r>
          </a:p>
          <a:p>
            <a:r>
              <a:rPr lang="en-US" sz="2000" dirty="0" smtClean="0"/>
              <a:t>Multiple devices (don’t want to sync certificates)</a:t>
            </a:r>
            <a:endParaRPr lang="en-US" sz="2000" dirty="0"/>
          </a:p>
          <a:p>
            <a:r>
              <a:rPr lang="en-US" sz="2000" dirty="0" smtClean="0"/>
              <a:t>Users don’t want to create identity</a:t>
            </a:r>
          </a:p>
          <a:p>
            <a:r>
              <a:rPr lang="en-US" sz="2000" dirty="0" smtClean="0"/>
              <a:t>Many more clients than servers (PKI becomes more of a mess)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1154723"/>
            <a:ext cx="3921369" cy="524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Historical</a:t>
            </a:r>
          </a:p>
          <a:p>
            <a:r>
              <a:rPr lang="en-US" sz="2000" kern="0" dirty="0" smtClean="0"/>
              <a:t>PKI was invented after computers were deployed</a:t>
            </a:r>
          </a:p>
          <a:p>
            <a:r>
              <a:rPr lang="en-US" sz="2000" kern="0" dirty="0" smtClean="0"/>
              <a:t>Cryptography wasn’t widely available when the web started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r>
              <a:rPr lang="en-US" sz="2000" kern="0" dirty="0" smtClean="0"/>
              <a:t>Psych:</a:t>
            </a:r>
          </a:p>
          <a:p>
            <a:r>
              <a:rPr lang="en-US" sz="2000" kern="0" dirty="0" smtClean="0"/>
              <a:t>Users don’t want static identity</a:t>
            </a:r>
          </a:p>
          <a:p>
            <a:r>
              <a:rPr lang="en-US" sz="2000" kern="0" dirty="0" smtClean="0"/>
              <a:t>Users often want anonymous actions online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53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Authenticating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main methods of web authentication</a:t>
            </a:r>
          </a:p>
          <a:p>
            <a:endParaRPr lang="en-US" dirty="0"/>
          </a:p>
          <a:p>
            <a:r>
              <a:rPr lang="en-US" dirty="0" smtClean="0"/>
              <a:t>Passwords</a:t>
            </a:r>
          </a:p>
          <a:p>
            <a:endParaRPr lang="en-US" dirty="0"/>
          </a:p>
          <a:p>
            <a:r>
              <a:rPr lang="en-US" dirty="0" smtClean="0"/>
              <a:t>Cookies</a:t>
            </a:r>
          </a:p>
          <a:p>
            <a:endParaRPr lang="en-US" dirty="0"/>
          </a:p>
          <a:p>
            <a:r>
              <a:rPr lang="en-US" dirty="0" smtClean="0"/>
              <a:t>Some variety recently (phone, hardware approaches)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Web and HTTP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 dirty="0" smtClean="0">
                <a:ea typeface="ＭＳ Ｐゴシック" pitchFamily="34" charset="-128"/>
              </a:rPr>
              <a:t>First, a review…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web page</a:t>
            </a:r>
            <a:r>
              <a:rPr lang="en-US" dirty="0" smtClean="0">
                <a:ea typeface="ＭＳ Ｐゴシック" pitchFamily="34" charset="-128"/>
              </a:rPr>
              <a:t> consists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objects</a:t>
            </a:r>
          </a:p>
          <a:p>
            <a:r>
              <a:rPr lang="en-US" dirty="0" smtClean="0">
                <a:ea typeface="ＭＳ Ｐゴシック" pitchFamily="34" charset="-128"/>
              </a:rPr>
              <a:t>object can be HTML file, JPEG image, Java applet, audio file, PHP script, …</a:t>
            </a:r>
          </a:p>
          <a:p>
            <a:r>
              <a:rPr lang="en-US" dirty="0" smtClean="0">
                <a:ea typeface="ＭＳ Ｐゴシック" pitchFamily="34" charset="-128"/>
              </a:rPr>
              <a:t>web page consists of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base HTML-file</a:t>
            </a:r>
            <a:r>
              <a:rPr lang="en-US" dirty="0" smtClean="0">
                <a:ea typeface="ＭＳ Ｐゴシック" pitchFamily="34" charset="-128"/>
              </a:rPr>
              <a:t> which includes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several referenced objects</a:t>
            </a:r>
          </a:p>
          <a:p>
            <a:r>
              <a:rPr lang="en-US" dirty="0" smtClean="0">
                <a:ea typeface="ＭＳ Ｐゴシック" pitchFamily="34" charset="-128"/>
              </a:rPr>
              <a:t>each object is addressable by a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URL, </a:t>
            </a:r>
            <a:r>
              <a:rPr lang="en-US" dirty="0" smtClean="0">
                <a:ea typeface="ＭＳ Ｐゴシック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4852043"/>
            <a:ext cx="6835775" cy="1144588"/>
            <a:chOff x="788" y="2955"/>
            <a:chExt cx="4306" cy="721"/>
          </a:xfrm>
        </p:grpSpPr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35849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35850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/>
                <a:t>host name</a:t>
              </a:r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/>
                <a:t>path</a:t>
              </a:r>
              <a:r>
                <a:rPr lang="en-US" sz="2400">
                  <a:latin typeface="Comic Sans MS" pitchFamily="66" charset="0"/>
                </a:rPr>
                <a:t> </a:t>
              </a:r>
              <a:r>
                <a:rPr lang="en-US" sz="2400"/>
                <a:t>name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HTTP (hypertext transfer protocol)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15" y="1263987"/>
            <a:ext cx="4132385" cy="4648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>
                <a:ea typeface="ＭＳ Ｐゴシック" pitchFamily="34" charset="-128"/>
              </a:rPr>
              <a:t>Web’</a:t>
            </a:r>
            <a:r>
              <a:rPr lang="en-US" altLang="ja-JP" dirty="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ea typeface="ＭＳ Ｐゴシック" pitchFamily="34" charset="-128"/>
              </a:rPr>
              <a:t>client/server model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sz="2800" i="1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z="2800" dirty="0" smtClean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displays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</a:rPr>
              <a:t> Web objects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sz="2800" dirty="0" smtClean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384629" y="2455863"/>
            <a:ext cx="1946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Firefox browser</a:t>
            </a:r>
            <a:endParaRPr lang="en-US" sz="2800" dirty="0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7409167" y="3836988"/>
            <a:ext cx="1545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2800"/>
          </a:p>
        </p:txBody>
      </p:sp>
      <p:sp>
        <p:nvSpPr>
          <p:cNvPr id="36872" name="Text Box 23"/>
          <p:cNvSpPr txBox="1">
            <a:spLocks noChangeArrowheads="1"/>
          </p:cNvSpPr>
          <p:nvPr/>
        </p:nvSpPr>
        <p:spPr bwMode="auto">
          <a:xfrm>
            <a:off x="4672579" y="5218113"/>
            <a:ext cx="1819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/>
              <a:t>iPhone </a:t>
            </a:r>
            <a:r>
              <a:rPr lang="en-US" sz="1800" dirty="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Safari browser</a:t>
            </a:r>
            <a:endParaRPr lang="en-US" sz="2800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36921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22" name="Text Box 24"/>
            <p:cNvSpPr txBox="1">
              <a:spLocks noChangeArrowheads="1"/>
            </p:cNvSpPr>
            <p:nvPr/>
          </p:nvSpPr>
          <p:spPr bwMode="auto">
            <a:xfrm rot="1422049">
              <a:off x="3783" y="1435"/>
              <a:ext cx="10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HTTP request</a:t>
              </a:r>
              <a:endParaRPr lang="en-US" sz="280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36919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20" name="Text Box 26"/>
            <p:cNvSpPr txBox="1">
              <a:spLocks noChangeArrowheads="1"/>
            </p:cNvSpPr>
            <p:nvPr/>
          </p:nvSpPr>
          <p:spPr bwMode="auto">
            <a:xfrm rot="1411598">
              <a:off x="4236" y="696"/>
              <a:ext cx="11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HTTP response</a:t>
              </a:r>
              <a:endParaRPr lang="en-US" sz="2800">
                <a:solidFill>
                  <a:srgbClr val="CC0000"/>
                </a:solidFill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36917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18" name="Text Box 24"/>
            <p:cNvSpPr txBox="1">
              <a:spLocks noChangeArrowheads="1"/>
            </p:cNvSpPr>
            <p:nvPr/>
          </p:nvSpPr>
          <p:spPr bwMode="auto">
            <a:xfrm rot="1422049">
              <a:off x="3783" y="1435"/>
              <a:ext cx="10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HTTP request</a:t>
              </a:r>
              <a:endParaRPr lang="en-US" sz="28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36915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16" name="Text Box 26"/>
            <p:cNvSpPr txBox="1">
              <a:spLocks noChangeArrowheads="1"/>
            </p:cNvSpPr>
            <p:nvPr/>
          </p:nvSpPr>
          <p:spPr bwMode="auto">
            <a:xfrm rot="1411598">
              <a:off x="4236" y="696"/>
              <a:ext cx="11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HTTP response</a:t>
              </a:r>
              <a:endParaRPr lang="en-US" sz="2800">
                <a:solidFill>
                  <a:srgbClr val="CC0000"/>
                </a:solidFill>
              </a:endParaRPr>
            </a:p>
          </p:txBody>
        </p:sp>
      </p:grpSp>
      <p:pic>
        <p:nvPicPr>
          <p:cNvPr id="36878" name="Picture 43" descr="iphone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369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36881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82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883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84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85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911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912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6887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909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910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6889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890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6907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908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6892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6905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906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6894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895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96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97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898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899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00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01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02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6903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904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13866</TotalTime>
  <Words>3752</Words>
  <Application>Microsoft Macintosh PowerPoint</Application>
  <PresentationFormat>On-screen Show (4:3)</PresentationFormat>
  <Paragraphs>529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Comic Sans MS</vt:lpstr>
      <vt:lpstr>Courier New</vt:lpstr>
      <vt:lpstr>Gill Sans MT</vt:lpstr>
      <vt:lpstr>MS PGothic</vt:lpstr>
      <vt:lpstr>ＭＳ Ｐゴシック</vt:lpstr>
      <vt:lpstr>Open Sans</vt:lpstr>
      <vt:lpstr>Symbol</vt:lpstr>
      <vt:lpstr>Times New Roman</vt:lpstr>
      <vt:lpstr>Wingdings</vt:lpstr>
      <vt:lpstr>Default Design</vt:lpstr>
      <vt:lpstr>CSE 4905 Authentication</vt:lpstr>
      <vt:lpstr>Authentication</vt:lpstr>
      <vt:lpstr>Authentication through PKI</vt:lpstr>
      <vt:lpstr>Exercise</vt:lpstr>
      <vt:lpstr>Some factors</vt:lpstr>
      <vt:lpstr>Authenticating on the web</vt:lpstr>
      <vt:lpstr>Passwords</vt:lpstr>
      <vt:lpstr>Web and HTTP</vt:lpstr>
      <vt:lpstr>HTTP (hypertext transfer protocol)</vt:lpstr>
      <vt:lpstr>Example: logging into HuskyCT</vt:lpstr>
      <vt:lpstr>Example: logging into HuskyCT</vt:lpstr>
      <vt:lpstr>Example: logging into HuskyCT</vt:lpstr>
      <vt:lpstr>Example: logging into HuskyCT</vt:lpstr>
      <vt:lpstr>Password Compromises</vt:lpstr>
      <vt:lpstr>Password hashing</vt:lpstr>
      <vt:lpstr>Password cracking</vt:lpstr>
      <vt:lpstr>Salting</vt:lpstr>
      <vt:lpstr>Peppering</vt:lpstr>
      <vt:lpstr>HTTP request message</vt:lpstr>
      <vt:lpstr>HTTP response message</vt:lpstr>
      <vt:lpstr>HTTP: how to maintain states? </vt:lpstr>
      <vt:lpstr>Cookies</vt:lpstr>
      <vt:lpstr>HTTP: how to maintain states? </vt:lpstr>
      <vt:lpstr>HTTP cookies</vt:lpstr>
      <vt:lpstr>Cookies: keeping “state”</vt:lpstr>
      <vt:lpstr>Cookies for authentication</vt:lpstr>
      <vt:lpstr>Cookie specifics</vt:lpstr>
      <vt:lpstr>HTTP client authentication hints - I</vt:lpstr>
      <vt:lpstr>HTTP client authentication hints - II</vt:lpstr>
      <vt:lpstr>Unforgeable cookie – one recipe</vt:lpstr>
      <vt:lpstr>Authentication &amp; revocation</vt:lpstr>
      <vt:lpstr>Cookies across sessions</vt:lpstr>
      <vt:lpstr>Recent ideas in web authentication</vt:lpstr>
      <vt:lpstr>Password manager</vt:lpstr>
      <vt:lpstr>Hardware</vt:lpstr>
      <vt:lpstr>SMS</vt:lpstr>
      <vt:lpstr>Federated</vt:lpstr>
      <vt:lpstr>Reading</vt:lpstr>
    </vt:vector>
  </TitlesOfParts>
  <Company>Polytechnic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Fuller, Benjamin</cp:lastModifiedBy>
  <cp:revision>508</cp:revision>
  <cp:lastPrinted>2011-11-30T14:38:01Z</cp:lastPrinted>
  <dcterms:created xsi:type="dcterms:W3CDTF">1999-10-08T19:08:27Z</dcterms:created>
  <dcterms:modified xsi:type="dcterms:W3CDTF">2017-02-02T16:22:29Z</dcterms:modified>
</cp:coreProperties>
</file>