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295" r:id="rId4"/>
    <p:sldId id="296" r:id="rId5"/>
    <p:sldId id="312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11" r:id="rId18"/>
    <p:sldId id="313" r:id="rId19"/>
    <p:sldId id="279" r:id="rId20"/>
    <p:sldId id="291" r:id="rId21"/>
    <p:sldId id="293" r:id="rId22"/>
    <p:sldId id="314" r:id="rId23"/>
    <p:sldId id="315" r:id="rId24"/>
    <p:sldId id="316" r:id="rId25"/>
    <p:sldId id="317" r:id="rId26"/>
    <p:sldId id="3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40"/>
  </p:normalViewPr>
  <p:slideViewPr>
    <p:cSldViewPr snapToGrid="0" snapToObjects="1">
      <p:cViewPr varScale="1">
        <p:scale>
          <a:sx n="204" d="100"/>
          <a:sy n="204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9B2B2-5BE7-F34C-98F8-39E3AA369BEB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6253-5E2C-7346-94C8-0D17DC87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2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7C2F-471E-490C-BDD8-C36E981F215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2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7C2F-471E-490C-BDD8-C36E981F215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26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7C2F-471E-490C-BDD8-C36E981F215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81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Privacy, size of network?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6253-5E2C-7346-94C8-0D17DC8783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Privacy, size </a:t>
            </a:r>
            <a:r>
              <a:rPr lang="en-US" smtClean="0"/>
              <a:t>of network?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6253-5E2C-7346-94C8-0D17DC8783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Privacy, size </a:t>
            </a:r>
            <a:r>
              <a:rPr lang="en-US" smtClean="0"/>
              <a:t>of network?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6253-5E2C-7346-94C8-0D17DC8783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Privacy, size </a:t>
            </a:r>
            <a:r>
              <a:rPr lang="en-US" smtClean="0"/>
              <a:t>of network?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6253-5E2C-7346-94C8-0D17DC8783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3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1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7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5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5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4E9F-0203-2245-B64D-948056AB58FE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34A6-D7FE-7F44-BE75-B7938B92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9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4095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22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225" y="6493267"/>
            <a:ext cx="35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adapted from Claudio </a:t>
            </a:r>
            <a:r>
              <a:rPr lang="en-US" dirty="0" err="1" smtClean="0"/>
              <a:t>Orlandi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1774031" y="1330523"/>
            <a:ext cx="8643938" cy="50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04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marL="685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Zero knowledge [Goldwasser, Micali 1980s, and beyond]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Prove a statement without revealing </a:t>
            </a:r>
            <a:r>
              <a:rPr lang="en-US" altLang="x-none" sz="2672" u="sng">
                <a:ea typeface="Gill Sans Light" charset="0"/>
                <a:cs typeface="Gill Sans Light" charset="0"/>
              </a:rPr>
              <a:t>any other knowledge</a:t>
            </a:r>
          </a:p>
          <a:p>
            <a:pPr lvl="1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Specific variant: proof of knowledge</a:t>
            </a:r>
            <a:endParaRPr lang="en-US" altLang="x-none" sz="2672" u="sng">
              <a:ea typeface="Gill Sans Light" charset="0"/>
              <a:cs typeface="Gill Sans Light" charset="0"/>
            </a:endParaRP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Here we </a:t>
            </a:r>
            <a:r>
              <a:rPr lang="en-US" altLang="x-none" sz="2672" u="sng">
                <a:ea typeface="Gill Sans Light" charset="0"/>
                <a:cs typeface="Gill Sans Light" charset="0"/>
              </a:rPr>
              <a:t>prove knowledge of</a:t>
            </a:r>
            <a:r>
              <a:rPr lang="en-US" altLang="x-none" sz="2672">
                <a:ea typeface="Gill Sans Light" charset="0"/>
                <a:cs typeface="Gill Sans Light" charset="0"/>
              </a:rPr>
              <a:t>: </a:t>
            </a:r>
            <a:br>
              <a:rPr lang="en-US" altLang="x-none" sz="2672">
                <a:ea typeface="Gill Sans Light" charset="0"/>
                <a:cs typeface="Gill Sans Light" charset="0"/>
              </a:rPr>
            </a:br>
            <a:r>
              <a:rPr lang="en-US" altLang="x-none" sz="2672">
                <a:ea typeface="Gill Sans Light" charset="0"/>
                <a:cs typeface="Gill Sans Light" charset="0"/>
              </a:rPr>
              <a:t>(a) a Zerocoin in the block chain</a:t>
            </a:r>
            <a:br>
              <a:rPr lang="en-US" altLang="x-none" sz="2672">
                <a:ea typeface="Gill Sans Light" charset="0"/>
                <a:cs typeface="Gill Sans Light" charset="0"/>
              </a:rPr>
            </a:br>
            <a:r>
              <a:rPr lang="en-US" altLang="x-none" sz="2672">
                <a:ea typeface="Gill Sans Light" charset="0"/>
                <a:cs typeface="Gill Sans Light" charset="0"/>
              </a:rPr>
              <a:t>(b) we just revealed the actual serial number inside of it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The trick is doing this efficiently!</a:t>
            </a:r>
          </a:p>
        </p:txBody>
      </p:sp>
      <p:sp>
        <p:nvSpPr>
          <p:cNvPr id="71682" name="Rectangle 2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Spending Zerocoin</a:t>
            </a:r>
          </a:p>
        </p:txBody>
      </p:sp>
    </p:spTree>
    <p:extLst>
      <p:ext uri="{BB962C8B-B14F-4D97-AF65-F5344CB8AC3E}">
        <p14:creationId xmlns:p14="http://schemas.microsoft.com/office/powerpoint/2010/main" val="144933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/>
          </p:cNvSpPr>
          <p:nvPr/>
        </p:nvSpPr>
        <p:spPr bwMode="auto">
          <a:xfrm>
            <a:off x="1774031" y="1330523"/>
            <a:ext cx="8643938" cy="50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04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Inefficient proof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Identify all valid </a:t>
            </a:r>
            <a:r>
              <a:rPr lang="en-US" altLang="x-none" sz="2672" dirty="0" err="1">
                <a:ea typeface="Gill Sans Light" charset="0"/>
                <a:cs typeface="Gill Sans Light" charset="0"/>
              </a:rPr>
              <a:t>Zerocoins</a:t>
            </a:r>
            <a:r>
              <a:rPr lang="en-US" altLang="x-none" sz="2672" dirty="0">
                <a:ea typeface="Gill Sans Light" charset="0"/>
                <a:cs typeface="Gill Sans Light" charset="0"/>
              </a:rPr>
              <a:t> in the </a:t>
            </a:r>
            <a:r>
              <a:rPr lang="en-US" altLang="x-none" sz="2672" dirty="0" err="1">
                <a:ea typeface="Gill Sans Light" charset="0"/>
                <a:cs typeface="Gill Sans Light" charset="0"/>
              </a:rPr>
              <a:t>blockchain</a:t>
            </a:r>
            <a:r>
              <a:rPr lang="en-US" altLang="x-none" sz="2672" dirty="0">
                <a:ea typeface="Gill Sans Light" charset="0"/>
                <a:cs typeface="Gill Sans Light" charset="0"/>
              </a:rPr>
              <a:t/>
            </a:r>
            <a:br>
              <a:rPr lang="en-US" altLang="x-none" sz="2672" dirty="0">
                <a:ea typeface="Gill Sans Light" charset="0"/>
                <a:cs typeface="Gill Sans Light" charset="0"/>
              </a:rPr>
            </a:br>
            <a:r>
              <a:rPr lang="en-US" altLang="x-none" sz="2672" dirty="0">
                <a:ea typeface="Gill Sans Light" charset="0"/>
                <a:cs typeface="Gill Sans Light" charset="0"/>
              </a:rPr>
              <a:t>(call them                        )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Prove knowledge of    </a:t>
            </a:r>
            <a:r>
              <a:rPr lang="en-US" altLang="x-none" sz="2672" dirty="0" smtClean="0">
                <a:ea typeface="Gill Sans Light" charset="0"/>
                <a:cs typeface="Gill Sans Light" charset="0"/>
              </a:rPr>
              <a:t> such </a:t>
            </a:r>
            <a:r>
              <a:rPr lang="en-US" altLang="x-none" sz="2672" dirty="0">
                <a:ea typeface="Gill Sans Light" charset="0"/>
                <a:cs typeface="Gill Sans Light" charset="0"/>
              </a:rPr>
              <a:t>that:</a:t>
            </a:r>
          </a:p>
          <a:p>
            <a:pPr>
              <a:spcBef>
                <a:spcPts val="2672"/>
              </a:spcBef>
            </a:pPr>
            <a:endParaRPr lang="en-US" altLang="x-none" sz="2672" dirty="0">
              <a:ea typeface="Gill Sans Light" charset="0"/>
              <a:cs typeface="Gill Sans Light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Spending Zerocoin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13" y="2571751"/>
            <a:ext cx="2035969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73" y="3308450"/>
            <a:ext cx="241102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4125516"/>
            <a:ext cx="5384602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6"/>
          <p:cNvSpPr>
            <a:spLocks/>
          </p:cNvSpPr>
          <p:nvPr/>
        </p:nvSpPr>
        <p:spPr bwMode="auto">
          <a:xfrm>
            <a:off x="3174876" y="5339953"/>
            <a:ext cx="5232797" cy="517922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2953">
                <a:ea typeface="Gill Sans Light" charset="0"/>
                <a:cs typeface="Gill Sans Light" charset="0"/>
              </a:rPr>
              <a:t>These ‘or’ proofs have cost O(N)</a:t>
            </a:r>
          </a:p>
        </p:txBody>
      </p:sp>
    </p:spTree>
    <p:extLst>
      <p:ext uri="{BB962C8B-B14F-4D97-AF65-F5344CB8AC3E}">
        <p14:creationId xmlns:p14="http://schemas.microsoft.com/office/powerpoint/2010/main" val="20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/>
          </p:cNvSpPr>
          <p:nvPr/>
        </p:nvSpPr>
        <p:spPr bwMode="auto">
          <a:xfrm>
            <a:off x="1774031" y="1330523"/>
            <a:ext cx="8643938" cy="50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04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Better approach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Use an efficient </a:t>
            </a:r>
            <a:r>
              <a:rPr lang="en-US" altLang="x-none" sz="2672" u="sng">
                <a:ea typeface="Gill Sans Light" charset="0"/>
                <a:cs typeface="Gill Sans Light" charset="0"/>
              </a:rPr>
              <a:t>one-way accumulator</a:t>
            </a:r>
            <a:endParaRPr lang="en-US" altLang="x-none" sz="2672">
              <a:ea typeface="Gill Sans Light" charset="0"/>
              <a:cs typeface="Gill Sans Light" charset="0"/>
            </a:endParaRP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Accumulate                        to produce accumulator  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Then prove knowledge of a </a:t>
            </a:r>
            <a:r>
              <a:rPr lang="en-US" altLang="x-none" sz="2672" u="sng">
                <a:ea typeface="Gill Sans Light" charset="0"/>
                <a:cs typeface="Gill Sans Light" charset="0"/>
              </a:rPr>
              <a:t>witness</a:t>
            </a:r>
            <a:r>
              <a:rPr lang="en-US" altLang="x-none" sz="2672">
                <a:ea typeface="Gill Sans Light" charset="0"/>
                <a:cs typeface="Gill Sans Light" charset="0"/>
              </a:rPr>
              <a:t> s.t. </a:t>
            </a:r>
          </a:p>
        </p:txBody>
      </p:sp>
      <p:sp>
        <p:nvSpPr>
          <p:cNvPr id="73730" name="Rectangle 2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Spending Zerocoin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37" y="2884289"/>
            <a:ext cx="2035969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05" y="2911078"/>
            <a:ext cx="232172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41" y="3670101"/>
            <a:ext cx="2000250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69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/>
          </p:cNvSpPr>
          <p:nvPr/>
        </p:nvSpPr>
        <p:spPr bwMode="auto">
          <a:xfrm>
            <a:off x="1774031" y="1330523"/>
            <a:ext cx="8643938" cy="50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04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Better approach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Use an efficient </a:t>
            </a:r>
            <a:r>
              <a:rPr lang="en-US" altLang="x-none" sz="2672" u="sng">
                <a:ea typeface="Gill Sans Light" charset="0"/>
                <a:cs typeface="Gill Sans Light" charset="0"/>
              </a:rPr>
              <a:t>one-way accumulator</a:t>
            </a:r>
            <a:endParaRPr lang="en-US" altLang="x-none" sz="2672">
              <a:ea typeface="Gill Sans Light" charset="0"/>
              <a:cs typeface="Gill Sans Light" charset="0"/>
            </a:endParaRP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Accumulate                        to produce accumulator  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Then prove knowledge of a </a:t>
            </a:r>
            <a:r>
              <a:rPr lang="en-US" altLang="x-none" sz="2672" u="sng">
                <a:ea typeface="Gill Sans Light" charset="0"/>
                <a:cs typeface="Gill Sans Light" charset="0"/>
              </a:rPr>
              <a:t>witness</a:t>
            </a:r>
            <a:r>
              <a:rPr lang="en-US" altLang="x-none" sz="2672">
                <a:ea typeface="Gill Sans Light" charset="0"/>
                <a:cs typeface="Gill Sans Light" charset="0"/>
              </a:rPr>
              <a:t> s.t. </a:t>
            </a:r>
          </a:p>
        </p:txBody>
      </p:sp>
      <p:sp>
        <p:nvSpPr>
          <p:cNvPr id="74754" name="Rectangle 2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Spending Zerocoin</a:t>
            </a:r>
          </a:p>
        </p:txBody>
      </p:sp>
      <p:sp>
        <p:nvSpPr>
          <p:cNvPr id="74758" name="Oval 6"/>
          <p:cNvSpPr>
            <a:spLocks/>
          </p:cNvSpPr>
          <p:nvPr/>
        </p:nvSpPr>
        <p:spPr bwMode="auto">
          <a:xfrm>
            <a:off x="6596063" y="5929312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984">
                <a:solidFill>
                  <a:srgbClr val="FFFFFF"/>
                </a:solidFill>
                <a:ea typeface="Gill Sans Light" charset="0"/>
                <a:cs typeface="Gill Sans Light" charset="0"/>
              </a:rPr>
              <a:t>H(C4)</a:t>
            </a:r>
          </a:p>
        </p:txBody>
      </p:sp>
      <p:sp>
        <p:nvSpPr>
          <p:cNvPr id="74759" name="Oval 7"/>
          <p:cNvSpPr>
            <a:spLocks/>
          </p:cNvSpPr>
          <p:nvPr/>
        </p:nvSpPr>
        <p:spPr bwMode="auto">
          <a:xfrm>
            <a:off x="4060031" y="5929312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984">
                <a:solidFill>
                  <a:srgbClr val="FFFFFF"/>
                </a:solidFill>
                <a:ea typeface="Gill Sans Light" charset="0"/>
                <a:cs typeface="Gill Sans Light" charset="0"/>
              </a:rPr>
              <a:t>H(C1)</a:t>
            </a:r>
          </a:p>
        </p:txBody>
      </p:sp>
      <p:sp>
        <p:nvSpPr>
          <p:cNvPr id="74760" name="Oval 8"/>
          <p:cNvSpPr>
            <a:spLocks/>
          </p:cNvSpPr>
          <p:nvPr/>
        </p:nvSpPr>
        <p:spPr bwMode="auto">
          <a:xfrm>
            <a:off x="5006578" y="5929312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984">
                <a:solidFill>
                  <a:srgbClr val="FFFFFF"/>
                </a:solidFill>
                <a:ea typeface="Gill Sans Light" charset="0"/>
                <a:cs typeface="Gill Sans Light" charset="0"/>
              </a:rPr>
              <a:t>H(C2)</a:t>
            </a:r>
          </a:p>
        </p:txBody>
      </p:sp>
      <p:sp>
        <p:nvSpPr>
          <p:cNvPr id="74761" name="Oval 9"/>
          <p:cNvSpPr>
            <a:spLocks/>
          </p:cNvSpPr>
          <p:nvPr/>
        </p:nvSpPr>
        <p:spPr bwMode="auto">
          <a:xfrm>
            <a:off x="5801321" y="5929312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984">
                <a:solidFill>
                  <a:srgbClr val="FFFFFF"/>
                </a:solidFill>
                <a:ea typeface="Gill Sans Light" charset="0"/>
                <a:cs typeface="Gill Sans Light" charset="0"/>
              </a:rPr>
              <a:t>H(C3)</a:t>
            </a:r>
          </a:p>
        </p:txBody>
      </p:sp>
      <p:sp>
        <p:nvSpPr>
          <p:cNvPr id="74762" name="Oval 10"/>
          <p:cNvSpPr>
            <a:spLocks/>
          </p:cNvSpPr>
          <p:nvPr/>
        </p:nvSpPr>
        <p:spPr bwMode="auto">
          <a:xfrm>
            <a:off x="4586883" y="5116711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800" dirty="0">
                <a:solidFill>
                  <a:srgbClr val="FFFFFF"/>
                </a:solidFill>
                <a:ea typeface="Gill Sans Light" charset="0"/>
                <a:cs typeface="Gill Sans Light" charset="0"/>
              </a:rPr>
              <a:t>H(C1,C2)</a:t>
            </a:r>
          </a:p>
        </p:txBody>
      </p:sp>
      <p:sp>
        <p:nvSpPr>
          <p:cNvPr id="74763" name="Oval 11"/>
          <p:cNvSpPr>
            <a:spLocks/>
          </p:cNvSpPr>
          <p:nvPr/>
        </p:nvSpPr>
        <p:spPr bwMode="auto">
          <a:xfrm>
            <a:off x="6113860" y="5116711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800" dirty="0">
                <a:solidFill>
                  <a:srgbClr val="FFFFFF"/>
                </a:solidFill>
                <a:ea typeface="Gill Sans Light" charset="0"/>
                <a:cs typeface="Gill Sans Light" charset="0"/>
              </a:rPr>
              <a:t>H(C3,C4)</a:t>
            </a:r>
          </a:p>
        </p:txBody>
      </p:sp>
      <p:sp>
        <p:nvSpPr>
          <p:cNvPr id="74764" name="Oval 12"/>
          <p:cNvSpPr>
            <a:spLocks/>
          </p:cNvSpPr>
          <p:nvPr/>
        </p:nvSpPr>
        <p:spPr bwMode="auto">
          <a:xfrm>
            <a:off x="5390555" y="4411265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2531">
                <a:solidFill>
                  <a:srgbClr val="FFFFFF"/>
                </a:solidFill>
                <a:ea typeface="Gill Sans Light" charset="0"/>
                <a:cs typeface="Gill Sans Light" charset="0"/>
              </a:rPr>
              <a:t>A</a:t>
            </a: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rot="10800000" flipH="1">
            <a:off x="4452938" y="5674816"/>
            <a:ext cx="262310" cy="26342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rot="10800000">
            <a:off x="5072435" y="5679281"/>
            <a:ext cx="243334" cy="24221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rot="10800000" flipH="1">
            <a:off x="6006703" y="5679282"/>
            <a:ext cx="262310" cy="26231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rot="10800000">
            <a:off x="6622852" y="5679281"/>
            <a:ext cx="242218" cy="24221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rot="10800000" flipH="1">
            <a:off x="5060157" y="4858867"/>
            <a:ext cx="350490" cy="35049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 rot="10800000">
            <a:off x="5937498" y="4857750"/>
            <a:ext cx="294680" cy="32593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37" y="2884289"/>
            <a:ext cx="2035969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05" y="2911078"/>
            <a:ext cx="232172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41" y="3670101"/>
            <a:ext cx="2000250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83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/>
          </p:cNvSpPr>
          <p:nvPr/>
        </p:nvSpPr>
        <p:spPr bwMode="auto">
          <a:xfrm>
            <a:off x="1774031" y="1330523"/>
            <a:ext cx="8643938" cy="50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04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Better approach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Use an efficient </a:t>
            </a:r>
            <a:r>
              <a:rPr lang="en-US" altLang="x-none" sz="2672" u="sng" dirty="0">
                <a:ea typeface="Gill Sans Light" charset="0"/>
                <a:cs typeface="Gill Sans Light" charset="0"/>
              </a:rPr>
              <a:t>one-way accumulator</a:t>
            </a:r>
            <a:endParaRPr lang="en-US" altLang="x-none" sz="2672" dirty="0">
              <a:ea typeface="Gill Sans Light" charset="0"/>
              <a:cs typeface="Gill Sans Light" charset="0"/>
            </a:endParaRP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Accumulate                        to produce accumulator  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Then prove knowledge of a </a:t>
            </a:r>
            <a:r>
              <a:rPr lang="en-US" altLang="x-none" sz="2672" u="sng" dirty="0">
                <a:ea typeface="Gill Sans Light" charset="0"/>
                <a:cs typeface="Gill Sans Light" charset="0"/>
              </a:rPr>
              <a:t>witness</a:t>
            </a:r>
            <a:r>
              <a:rPr lang="en-US" altLang="x-none" sz="2672" dirty="0">
                <a:ea typeface="Gill Sans Light" charset="0"/>
                <a:cs typeface="Gill Sans Light" charset="0"/>
              </a:rPr>
              <a:t> </a:t>
            </a:r>
            <a:r>
              <a:rPr lang="en-US" altLang="x-none" sz="2672" dirty="0" err="1">
                <a:ea typeface="Gill Sans Light" charset="0"/>
                <a:cs typeface="Gill Sans Light" charset="0"/>
              </a:rPr>
              <a:t>s.t.</a:t>
            </a:r>
            <a:r>
              <a:rPr lang="en-US" altLang="x-none" sz="2672" dirty="0">
                <a:ea typeface="Gill Sans Light" charset="0"/>
                <a:cs typeface="Gill Sans Light" charset="0"/>
              </a:rPr>
              <a:t> </a:t>
            </a:r>
          </a:p>
        </p:txBody>
      </p:sp>
      <p:sp>
        <p:nvSpPr>
          <p:cNvPr id="75778" name="Rectangle 2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Spending Zerocoin</a:t>
            </a:r>
          </a:p>
        </p:txBody>
      </p:sp>
      <p:sp>
        <p:nvSpPr>
          <p:cNvPr id="75782" name="Oval 6"/>
          <p:cNvSpPr>
            <a:spLocks/>
          </p:cNvSpPr>
          <p:nvPr/>
        </p:nvSpPr>
        <p:spPr bwMode="auto">
          <a:xfrm>
            <a:off x="6596063" y="5929312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984">
                <a:solidFill>
                  <a:srgbClr val="FFFFFF"/>
                </a:solidFill>
                <a:ea typeface="Gill Sans Light" charset="0"/>
                <a:cs typeface="Gill Sans Light" charset="0"/>
              </a:rPr>
              <a:t>H(C4)</a:t>
            </a:r>
          </a:p>
        </p:txBody>
      </p:sp>
      <p:sp>
        <p:nvSpPr>
          <p:cNvPr id="75783" name="Oval 7"/>
          <p:cNvSpPr>
            <a:spLocks/>
          </p:cNvSpPr>
          <p:nvPr/>
        </p:nvSpPr>
        <p:spPr bwMode="auto">
          <a:xfrm>
            <a:off x="4060031" y="5929312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984">
                <a:solidFill>
                  <a:srgbClr val="FFFFFF"/>
                </a:solidFill>
                <a:ea typeface="Gill Sans Light" charset="0"/>
                <a:cs typeface="Gill Sans Light" charset="0"/>
              </a:rPr>
              <a:t>H(C1)</a:t>
            </a:r>
          </a:p>
        </p:txBody>
      </p:sp>
      <p:sp>
        <p:nvSpPr>
          <p:cNvPr id="75784" name="Oval 8"/>
          <p:cNvSpPr>
            <a:spLocks/>
          </p:cNvSpPr>
          <p:nvPr/>
        </p:nvSpPr>
        <p:spPr bwMode="auto">
          <a:xfrm>
            <a:off x="5006578" y="5929312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984">
                <a:solidFill>
                  <a:srgbClr val="FFFFFF"/>
                </a:solidFill>
                <a:ea typeface="Gill Sans Light" charset="0"/>
                <a:cs typeface="Gill Sans Light" charset="0"/>
              </a:rPr>
              <a:t>H(C2)</a:t>
            </a:r>
          </a:p>
        </p:txBody>
      </p:sp>
      <p:sp>
        <p:nvSpPr>
          <p:cNvPr id="75785" name="Oval 9"/>
          <p:cNvSpPr>
            <a:spLocks/>
          </p:cNvSpPr>
          <p:nvPr/>
        </p:nvSpPr>
        <p:spPr bwMode="auto">
          <a:xfrm>
            <a:off x="5801321" y="5929312"/>
            <a:ext cx="616148" cy="642938"/>
          </a:xfrm>
          <a:prstGeom prst="ellipse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984">
                <a:solidFill>
                  <a:srgbClr val="FFFFFF"/>
                </a:solidFill>
                <a:ea typeface="Gill Sans Light" charset="0"/>
                <a:cs typeface="Gill Sans Light" charset="0"/>
              </a:rPr>
              <a:t>H(C3)</a:t>
            </a:r>
          </a:p>
        </p:txBody>
      </p:sp>
      <p:sp>
        <p:nvSpPr>
          <p:cNvPr id="75786" name="Oval 10"/>
          <p:cNvSpPr>
            <a:spLocks/>
          </p:cNvSpPr>
          <p:nvPr/>
        </p:nvSpPr>
        <p:spPr bwMode="auto">
          <a:xfrm>
            <a:off x="4586883" y="5116711"/>
            <a:ext cx="616148" cy="642938"/>
          </a:xfrm>
          <a:prstGeom prst="ellipse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800" dirty="0">
                <a:solidFill>
                  <a:srgbClr val="FFFFFF"/>
                </a:solidFill>
                <a:ea typeface="Gill Sans Light" charset="0"/>
                <a:cs typeface="Gill Sans Light" charset="0"/>
              </a:rPr>
              <a:t>H(C1,C2)</a:t>
            </a:r>
          </a:p>
        </p:txBody>
      </p:sp>
      <p:sp>
        <p:nvSpPr>
          <p:cNvPr id="75787" name="Oval 11"/>
          <p:cNvSpPr>
            <a:spLocks/>
          </p:cNvSpPr>
          <p:nvPr/>
        </p:nvSpPr>
        <p:spPr bwMode="auto">
          <a:xfrm>
            <a:off x="6113860" y="5116711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800" dirty="0">
                <a:solidFill>
                  <a:srgbClr val="FFFFFF"/>
                </a:solidFill>
                <a:ea typeface="Gill Sans Light" charset="0"/>
                <a:cs typeface="Gill Sans Light" charset="0"/>
              </a:rPr>
              <a:t>H(C3,C4)</a:t>
            </a:r>
          </a:p>
        </p:txBody>
      </p:sp>
      <p:sp>
        <p:nvSpPr>
          <p:cNvPr id="75788" name="Oval 12"/>
          <p:cNvSpPr>
            <a:spLocks/>
          </p:cNvSpPr>
          <p:nvPr/>
        </p:nvSpPr>
        <p:spPr bwMode="auto">
          <a:xfrm>
            <a:off x="5390555" y="4411265"/>
            <a:ext cx="616148" cy="642938"/>
          </a:xfrm>
          <a:prstGeom prst="ellipse">
            <a:avLst/>
          </a:prstGeom>
          <a:solidFill>
            <a:srgbClr val="7F00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2531">
                <a:solidFill>
                  <a:srgbClr val="FFFFFF"/>
                </a:solidFill>
                <a:ea typeface="Gill Sans Light" charset="0"/>
                <a:cs typeface="Gill Sans Light" charset="0"/>
              </a:rPr>
              <a:t>A</a:t>
            </a: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rot="10800000" flipH="1">
            <a:off x="4452938" y="5674816"/>
            <a:ext cx="262310" cy="26342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rot="10800000">
            <a:off x="5072435" y="5679281"/>
            <a:ext cx="243334" cy="24221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 rot="10800000" flipH="1">
            <a:off x="6006703" y="5679282"/>
            <a:ext cx="262310" cy="26231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rot="10800000">
            <a:off x="6622852" y="5679281"/>
            <a:ext cx="242218" cy="24221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 rot="10800000" flipH="1">
            <a:off x="5060157" y="4858867"/>
            <a:ext cx="350490" cy="35049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 rot="10800000">
            <a:off x="5937498" y="4857750"/>
            <a:ext cx="294680" cy="32593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5795" name="Rectangle 19"/>
          <p:cNvSpPr>
            <a:spLocks/>
          </p:cNvSpPr>
          <p:nvPr/>
        </p:nvSpPr>
        <p:spPr bwMode="auto">
          <a:xfrm>
            <a:off x="6756797" y="4652367"/>
            <a:ext cx="714375" cy="330398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5796" name="Rectangle 20"/>
          <p:cNvSpPr>
            <a:spLocks/>
          </p:cNvSpPr>
          <p:nvPr/>
        </p:nvSpPr>
        <p:spPr bwMode="auto">
          <a:xfrm>
            <a:off x="7575362" y="4594821"/>
            <a:ext cx="2241704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2953">
                <a:ea typeface="Gill Sans Light" charset="0"/>
                <a:cs typeface="Gill Sans Light" charset="0"/>
              </a:rPr>
              <a:t>= sibling nodes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37" y="2884289"/>
            <a:ext cx="2035969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05" y="2911078"/>
            <a:ext cx="232172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41" y="3670101"/>
            <a:ext cx="2000250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4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/>
          </p:cNvSpPr>
          <p:nvPr/>
        </p:nvSpPr>
        <p:spPr bwMode="auto">
          <a:xfrm>
            <a:off x="1774031" y="1330523"/>
            <a:ext cx="8643938" cy="50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04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Problem: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There are relatively few accumulators that meet our criteria</a:t>
            </a:r>
          </a:p>
          <a:p>
            <a:pPr marL="514350" indent="-514350">
              <a:spcBef>
                <a:spcPts val="2672"/>
              </a:spcBef>
              <a:buFont typeface="+mj-lt"/>
              <a:buAutoNum type="arabicPeriod"/>
            </a:pPr>
            <a:r>
              <a:rPr lang="en-US" altLang="x-none" sz="2672" dirty="0" smtClean="0">
                <a:ea typeface="Gill Sans Light" charset="0"/>
                <a:cs typeface="Gill Sans Light" charset="0"/>
              </a:rPr>
              <a:t>Computing </a:t>
            </a:r>
            <a:r>
              <a:rPr lang="en-US" altLang="x-none" sz="2672" dirty="0">
                <a:ea typeface="Gill Sans Light" charset="0"/>
                <a:cs typeface="Gill Sans Light" charset="0"/>
              </a:rPr>
              <a:t>the accumulator should </a:t>
            </a:r>
            <a:r>
              <a:rPr lang="en-US" altLang="x-none" sz="2672" dirty="0" smtClean="0">
                <a:ea typeface="Gill Sans Light" charset="0"/>
                <a:cs typeface="Gill Sans Light" charset="0"/>
              </a:rPr>
              <a:t>not require </a:t>
            </a:r>
            <a:r>
              <a:rPr lang="en-US" altLang="x-none" sz="2672" dirty="0">
                <a:ea typeface="Gill Sans Light" charset="0"/>
                <a:cs typeface="Gill Sans Light" charset="0"/>
              </a:rPr>
              <a:t>any secrets (i.e., it’s publicly computable/verifiable</a:t>
            </a:r>
            <a:r>
              <a:rPr lang="en-US" altLang="x-none" sz="2672" dirty="0" smtClean="0">
                <a:ea typeface="Gill Sans Light" charset="0"/>
                <a:cs typeface="Gill Sans Light" charset="0"/>
              </a:rPr>
              <a:t>)</a:t>
            </a:r>
          </a:p>
          <a:p>
            <a:pPr marL="514350" indent="-514350">
              <a:spcBef>
                <a:spcPts val="2672"/>
              </a:spcBef>
              <a:buFont typeface="+mj-lt"/>
              <a:buAutoNum type="arabicPeriod"/>
            </a:pPr>
            <a:r>
              <a:rPr lang="en-US" altLang="x-none" sz="2672" dirty="0" smtClean="0">
                <a:ea typeface="Gill Sans Light" charset="0"/>
                <a:cs typeface="Gill Sans Light" charset="0"/>
              </a:rPr>
              <a:t>There </a:t>
            </a:r>
            <a:r>
              <a:rPr lang="en-US" altLang="x-none" sz="2672" dirty="0">
                <a:ea typeface="Gill Sans Light" charset="0"/>
                <a:cs typeface="Gill Sans Light" charset="0"/>
              </a:rPr>
              <a:t>must be an efficient ZK proof of </a:t>
            </a:r>
            <a:r>
              <a:rPr lang="en-US" altLang="x-none" sz="2672" dirty="0" smtClean="0">
                <a:ea typeface="Gill Sans Light" charset="0"/>
                <a:cs typeface="Gill Sans Light" charset="0"/>
              </a:rPr>
              <a:t>knowledge of </a:t>
            </a:r>
            <a:r>
              <a:rPr lang="en-US" altLang="x-none" sz="2672" dirty="0">
                <a:ea typeface="Gill Sans Light" charset="0"/>
                <a:cs typeface="Gill Sans Light" charset="0"/>
              </a:rPr>
              <a:t>a witness.</a:t>
            </a:r>
            <a:br>
              <a:rPr lang="en-US" altLang="x-none" sz="2672" dirty="0">
                <a:ea typeface="Gill Sans Light" charset="0"/>
                <a:cs typeface="Gill Sans Light" charset="0"/>
              </a:rPr>
            </a:br>
            <a:endParaRPr lang="en-US" altLang="x-none" sz="2672" dirty="0">
              <a:ea typeface="Gill Sans Light" charset="0"/>
              <a:cs typeface="Gill Sans Light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Spending Zerocoin</a:t>
            </a: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3478486" y="5125641"/>
            <a:ext cx="5232797" cy="94654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2953">
                <a:ea typeface="Gill Sans Light" charset="0"/>
                <a:cs typeface="Gill Sans Light" charset="0"/>
              </a:rPr>
              <a:t>Merkle trees don’t (seem) to possess one</a:t>
            </a:r>
          </a:p>
        </p:txBody>
      </p:sp>
    </p:spTree>
    <p:extLst>
      <p:ext uri="{BB962C8B-B14F-4D97-AF65-F5344CB8AC3E}">
        <p14:creationId xmlns:p14="http://schemas.microsoft.com/office/powerpoint/2010/main" val="127922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518047"/>
          </a:xfrm>
          <a:ln/>
        </p:spPr>
        <p:txBody>
          <a:bodyPr/>
          <a:lstStyle/>
          <a:p>
            <a:r>
              <a:rPr lang="en-US" altLang="x-none"/>
              <a:t>Strong RSA Accumulator</a:t>
            </a:r>
            <a:br>
              <a:rPr lang="en-US" altLang="x-none"/>
            </a:br>
            <a:r>
              <a:rPr lang="en-US" altLang="x-none" sz="2812"/>
              <a:t>(Benaloh &amp; de Mare) 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91" y="1973461"/>
            <a:ext cx="3705820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/>
          </p:cNvSpPr>
          <p:nvPr/>
        </p:nvSpPr>
        <p:spPr bwMode="auto">
          <a:xfrm>
            <a:off x="2277443" y="2478485"/>
            <a:ext cx="8050537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r>
              <a:rPr lang="en-US" altLang="x-none" sz="2953">
                <a:ea typeface="Gill Sans Light" charset="0"/>
                <a:cs typeface="Gill Sans Light" charset="0"/>
              </a:rPr>
              <a:t>To accumulate </a:t>
            </a:r>
            <a:r>
              <a:rPr lang="en-US" altLang="x-none" sz="2953" i="1">
                <a:ea typeface="Gill Sans Light" charset="0"/>
                <a:cs typeface="Gill Sans Light" charset="0"/>
              </a:rPr>
              <a:t>primes                      </a:t>
            </a:r>
            <a:r>
              <a:rPr lang="en-US" altLang="x-none" sz="2953">
                <a:ea typeface="Gill Sans Light" charset="0"/>
                <a:cs typeface="Gill Sans Light" charset="0"/>
              </a:rPr>
              <a:t>compute</a:t>
            </a:r>
            <a:r>
              <a:rPr lang="en-US" altLang="x-none" sz="2953" i="1">
                <a:ea typeface="Gill Sans Light" charset="0"/>
                <a:cs typeface="Gill Sans Light" charset="0"/>
              </a:rPr>
              <a:t>:          </a:t>
            </a:r>
            <a:r>
              <a:rPr lang="en-US" altLang="x-none" sz="2953">
                <a:ea typeface="Gill Sans Light" charset="0"/>
                <a:cs typeface="Gill Sans Light" charset="0"/>
              </a:rPr>
              <a:t> 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26" y="2580680"/>
            <a:ext cx="2035969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58" y="3286125"/>
            <a:ext cx="2277070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3839766"/>
            <a:ext cx="3804047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Rectangle 7"/>
          <p:cNvSpPr>
            <a:spLocks/>
          </p:cNvSpPr>
          <p:nvPr/>
        </p:nvSpPr>
        <p:spPr bwMode="auto">
          <a:xfrm>
            <a:off x="3451697" y="4598789"/>
            <a:ext cx="5232797" cy="94654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2953">
                <a:ea typeface="Gill Sans Light" charset="0"/>
                <a:cs typeface="Gill Sans Light" charset="0"/>
              </a:rPr>
              <a:t>An efficient ZKPoK proposed by Camenisch/Lysyanskaya ’01!</a:t>
            </a:r>
          </a:p>
        </p:txBody>
      </p:sp>
    </p:spTree>
    <p:extLst>
      <p:ext uri="{BB962C8B-B14F-4D97-AF65-F5344CB8AC3E}">
        <p14:creationId xmlns:p14="http://schemas.microsoft.com/office/powerpoint/2010/main" val="152992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The upshot</a:t>
            </a:r>
          </a:p>
        </p:txBody>
      </p:sp>
      <p:sp>
        <p:nvSpPr>
          <p:cNvPr id="81922" name="Rectangle 2"/>
          <p:cNvSpPr>
            <a:spLocks noChangeArrowheads="1"/>
          </p:cNvSpPr>
          <p:nvPr>
            <p:ph type="body" idx="1"/>
          </p:nvPr>
        </p:nvSpPr>
        <p:spPr>
          <a:xfrm>
            <a:off x="1774031" y="1330523"/>
            <a:ext cx="8643938" cy="5241727"/>
          </a:xfrm>
          <a:ln/>
        </p:spPr>
        <p:txBody>
          <a:bodyPr anchor="t"/>
          <a:lstStyle/>
          <a:p>
            <a:r>
              <a:rPr lang="en-US" altLang="x-none"/>
              <a:t>I can take Bitcoin from my wallet</a:t>
            </a:r>
          </a:p>
          <a:p>
            <a:pPr marL="482186" lvl="1"/>
            <a:r>
              <a:rPr lang="en-US" altLang="x-none"/>
              <a:t>Turn them into Zerocoins</a:t>
            </a:r>
          </a:p>
          <a:p>
            <a:pPr marL="482186" lvl="1"/>
            <a:r>
              <a:rPr lang="en-US" altLang="x-none"/>
              <a:t>Where they get ‘mixed up’ with many other users’ coins</a:t>
            </a:r>
          </a:p>
          <a:p>
            <a:pPr marL="482186" lvl="1"/>
            <a:r>
              <a:rPr lang="en-US" altLang="x-none"/>
              <a:t>I can redeem them to a new fresh Wallet</a:t>
            </a:r>
          </a:p>
          <a:p>
            <a:pPr marL="482186" lvl="1"/>
            <a:r>
              <a:rPr lang="en-US" altLang="x-none"/>
              <a:t>Nobody will be able to link the new ones to the old!</a:t>
            </a:r>
          </a:p>
        </p:txBody>
      </p:sp>
    </p:spTree>
    <p:extLst>
      <p:ext uri="{BB962C8B-B14F-4D97-AF65-F5344CB8AC3E}">
        <p14:creationId xmlns:p14="http://schemas.microsoft.com/office/powerpoint/2010/main" val="69117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5813582" y="5827817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Rectangle 43"/>
          <p:cNvSpPr/>
          <p:nvPr/>
        </p:nvSpPr>
        <p:spPr>
          <a:xfrm>
            <a:off x="6637724" y="5949280"/>
            <a:ext cx="2986668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x</a:t>
            </a:r>
            <a:r>
              <a:rPr lang="en-US" sz="2800" baseline="-25000" dirty="0"/>
              <a:t>4</a:t>
            </a:r>
            <a:r>
              <a:rPr lang="en-US" sz="2800" dirty="0"/>
              <a:t>=(P4, 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err="1">
                <a:solidFill>
                  <a:srgbClr val="FF0000"/>
                </a:solidFill>
              </a:rPr>
              <a:t>m,s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en-US" sz="2800" dirty="0"/>
              <a:t>, i</a:t>
            </a:r>
            <a:r>
              <a:rPr lang="en-US" sz="2800" baseline="-25000" dirty="0"/>
              <a:t>4</a:t>
            </a:r>
            <a:r>
              <a:rPr lang="en-US" sz="2800" dirty="0"/>
              <a:t>)</a:t>
            </a:r>
            <a:endParaRPr lang="da-DK" sz="2800" dirty="0"/>
          </a:p>
        </p:txBody>
      </p:sp>
      <p:sp>
        <p:nvSpPr>
          <p:cNvPr id="17" name="Oval 16"/>
          <p:cNvSpPr/>
          <p:nvPr/>
        </p:nvSpPr>
        <p:spPr>
          <a:xfrm>
            <a:off x="1919537" y="2420889"/>
            <a:ext cx="932839" cy="932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  <a:r>
              <a:rPr lang="en-US" sz="3600" baseline="-25000" dirty="0"/>
              <a:t>1</a:t>
            </a:r>
            <a:endParaRPr lang="da-DK" sz="3600" baseline="-25000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Blockchain</a:t>
            </a:r>
            <a:r>
              <a:rPr lang="en-US" dirty="0" smtClean="0"/>
              <a:t> Structure</a:t>
            </a:r>
            <a:endParaRPr lang="da-DK" dirty="0"/>
          </a:p>
        </p:txBody>
      </p:sp>
      <p:grpSp>
        <p:nvGrpSpPr>
          <p:cNvPr id="20" name="Group 19"/>
          <p:cNvGrpSpPr/>
          <p:nvPr/>
        </p:nvGrpSpPr>
        <p:grpSpPr>
          <a:xfrm>
            <a:off x="9208127" y="404664"/>
            <a:ext cx="1293322" cy="1035622"/>
            <a:chOff x="7383134" y="3717031"/>
            <a:chExt cx="1293322" cy="1035622"/>
          </a:xfrm>
        </p:grpSpPr>
        <p:pic>
          <p:nvPicPr>
            <p:cNvPr id="21" name="Picture 2" descr="\\ad.nfit.au.dk\NFDFS\Users\orlandi\Desktop\Pictur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134" y="3789040"/>
              <a:ext cx="101123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383134" y="3717031"/>
              <a:ext cx="1293322" cy="96361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3" name="Picture 2" descr="\\ad.nfit.au.dk\NFDFS\Users\orlandi\Desktop\Pictur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789040"/>
              <a:ext cx="101123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\\ad.nfit.au.dk\NFDFS\Users\orlandi\Desktop\Pictur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3789040"/>
              <a:ext cx="101123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\\ad.nfit.au.dk\NFDFS\Users\orlandi\Desktop\Pictur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209" y="3789040"/>
              <a:ext cx="101123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Oval 40"/>
          <p:cNvSpPr/>
          <p:nvPr/>
        </p:nvSpPr>
        <p:spPr>
          <a:xfrm>
            <a:off x="4957841" y="3366811"/>
            <a:ext cx="932839" cy="932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  <a:r>
              <a:rPr lang="en-US" sz="3600" baseline="-25000" dirty="0"/>
              <a:t>3</a:t>
            </a:r>
            <a:endParaRPr lang="da-DK" sz="3600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3359697" y="4728410"/>
            <a:ext cx="932839" cy="932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  <a:r>
              <a:rPr lang="en-US" sz="3600" baseline="-25000" dirty="0"/>
              <a:t>2</a:t>
            </a:r>
            <a:endParaRPr lang="da-DK" sz="3600" baseline="-25000" dirty="0"/>
          </a:p>
        </p:txBody>
      </p:sp>
      <p:sp>
        <p:nvSpPr>
          <p:cNvPr id="43" name="Oval 42"/>
          <p:cNvSpPr/>
          <p:nvPr/>
        </p:nvSpPr>
        <p:spPr>
          <a:xfrm>
            <a:off x="7752185" y="4719555"/>
            <a:ext cx="932839" cy="932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  <a:r>
              <a:rPr lang="en-US" sz="3600" baseline="-25000" dirty="0"/>
              <a:t>4</a:t>
            </a:r>
            <a:endParaRPr lang="da-DK" sz="3600" baseline="-25000" dirty="0"/>
          </a:p>
        </p:txBody>
      </p:sp>
      <p:pic>
        <p:nvPicPr>
          <p:cNvPr id="47" name="Picture 2" descr="\\ad.nfit.au.dk\NFDFS\Users\orlandi\Desktop\Pictur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8"/>
          <a:stretch/>
        </p:blipFill>
        <p:spPr bwMode="auto">
          <a:xfrm>
            <a:off x="1775520" y="5790602"/>
            <a:ext cx="4520988" cy="8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926016" y="3068961"/>
            <a:ext cx="1884545" cy="764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366176" y="4142356"/>
            <a:ext cx="591665" cy="602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90680" y="4299650"/>
            <a:ext cx="1573473" cy="785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21092" y="4035733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a-DK" dirty="0"/>
          </a:p>
        </p:txBody>
      </p:sp>
      <p:sp>
        <p:nvSpPr>
          <p:cNvPr id="32" name="Rectangle 31"/>
          <p:cNvSpPr/>
          <p:nvPr/>
        </p:nvSpPr>
        <p:spPr>
          <a:xfrm>
            <a:off x="3492219" y="2884294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a-DK" dirty="0"/>
          </a:p>
        </p:txBody>
      </p:sp>
      <p:sp>
        <p:nvSpPr>
          <p:cNvPr id="33" name="Rectangle 32"/>
          <p:cNvSpPr/>
          <p:nvPr/>
        </p:nvSpPr>
        <p:spPr>
          <a:xfrm>
            <a:off x="5859530" y="481664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a-DK" dirty="0"/>
          </a:p>
        </p:txBody>
      </p:sp>
      <p:pic>
        <p:nvPicPr>
          <p:cNvPr id="4098" name="Picture 2" descr="\\ad.nfit.au.dk\NFDFS\Users\orlandi\Desktop\Pictur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15" y="1656428"/>
            <a:ext cx="3637284" cy="29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\\ad.nfit.au.dk\NFDFS\Users\orlandi\Desktop\Pictur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19" y="1342538"/>
            <a:ext cx="1150496" cy="9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\\ad.nfit.au.dk\NFDFS\Users\orlandi\Desktop\Pictur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60" y="2304031"/>
            <a:ext cx="1150496" cy="9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\\ad.nfit.au.dk\NFDFS\Users\orlandi\Desktop\Pictur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67" y="3568566"/>
            <a:ext cx="1150496" cy="9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519936" y="1559806"/>
            <a:ext cx="5112568" cy="30933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SolvePuzzle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(L,...){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repeat{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my_name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m,s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||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  T = H(L,R)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}while(T ≠ 0</a:t>
            </a:r>
            <a:r>
              <a:rPr lang="en-US" sz="23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300" dirty="0"/>
          </a:p>
        </p:txBody>
      </p:sp>
      <p:sp>
        <p:nvSpPr>
          <p:cNvPr id="27" name="Rounded Rectangle 26"/>
          <p:cNvSpPr/>
          <p:nvPr/>
        </p:nvSpPr>
        <p:spPr>
          <a:xfrm>
            <a:off x="8685024" y="4795304"/>
            <a:ext cx="3344998" cy="1085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P3 broadcasts transaction, is not accepted until incorporated into block chain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72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Bitcoin carries the entire transaction history with it</a:t>
            </a:r>
          </a:p>
          <a:p>
            <a:r>
              <a:rPr lang="en-US" dirty="0" smtClean="0"/>
              <a:t>This history should be verified before the coin is accepted</a:t>
            </a:r>
          </a:p>
          <a:p>
            <a:r>
              <a:rPr lang="en-US" dirty="0" smtClean="0"/>
              <a:t>A user can create multiple identities, however they have to transfer coins between them, it is possible to correlate these identities</a:t>
            </a:r>
          </a:p>
          <a:p>
            <a:r>
              <a:rPr lang="en-US" dirty="0" smtClean="0"/>
              <a:t>Only real anonymity is to transform bitcoin into some other commodity and then re-enter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8788345" y="2651282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ctangle 32"/>
          <p:cNvSpPr/>
          <p:nvPr/>
        </p:nvSpPr>
        <p:spPr>
          <a:xfrm>
            <a:off x="9458852" y="2879370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7</a:t>
            </a:r>
            <a:r>
              <a:rPr lang="en-US" dirty="0"/>
              <a:t>=(P</a:t>
            </a:r>
            <a:r>
              <a:rPr lang="en-US" baseline="-25000" dirty="0"/>
              <a:t>3</a:t>
            </a:r>
            <a:r>
              <a:rPr lang="en-US" dirty="0"/>
              <a:t>, i</a:t>
            </a:r>
            <a:r>
              <a:rPr lang="en-US" baseline="-25000" dirty="0"/>
              <a:t>7</a:t>
            </a:r>
            <a:r>
              <a:rPr lang="en-US" dirty="0"/>
              <a:t>)</a:t>
            </a:r>
            <a:endParaRPr lang="da-DK" dirty="0"/>
          </a:p>
        </p:txBody>
      </p:sp>
      <p:sp>
        <p:nvSpPr>
          <p:cNvPr id="20" name="Oval 19"/>
          <p:cNvSpPr/>
          <p:nvPr/>
        </p:nvSpPr>
        <p:spPr>
          <a:xfrm>
            <a:off x="7176120" y="2651282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7846627" y="2879370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6</a:t>
            </a:r>
            <a:r>
              <a:rPr lang="en-US" dirty="0"/>
              <a:t>=(P</a:t>
            </a:r>
            <a:r>
              <a:rPr lang="en-US" baseline="-25000" dirty="0"/>
              <a:t>3</a:t>
            </a:r>
            <a:r>
              <a:rPr lang="en-US" dirty="0"/>
              <a:t>, i</a:t>
            </a:r>
            <a:r>
              <a:rPr lang="en-US" baseline="-25000" dirty="0"/>
              <a:t>6</a:t>
            </a:r>
            <a:r>
              <a:rPr lang="en-US" dirty="0"/>
              <a:t>)</a:t>
            </a:r>
            <a:endParaRPr lang="da-DK" dirty="0"/>
          </a:p>
        </p:txBody>
      </p:sp>
      <p:sp>
        <p:nvSpPr>
          <p:cNvPr id="24" name="Oval 23"/>
          <p:cNvSpPr/>
          <p:nvPr/>
        </p:nvSpPr>
        <p:spPr>
          <a:xfrm>
            <a:off x="7176120" y="3861048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/>
          <p:cNvSpPr/>
          <p:nvPr/>
        </p:nvSpPr>
        <p:spPr>
          <a:xfrm>
            <a:off x="7846627" y="4089136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5</a:t>
            </a:r>
            <a:r>
              <a:rPr lang="en-US" dirty="0"/>
              <a:t>=(P</a:t>
            </a:r>
            <a:r>
              <a:rPr lang="en-US" baseline="-25000" dirty="0"/>
              <a:t>5</a:t>
            </a:r>
            <a:r>
              <a:rPr lang="en-US" dirty="0"/>
              <a:t>, i</a:t>
            </a:r>
            <a:r>
              <a:rPr lang="en-US" baseline="-25000" dirty="0"/>
              <a:t>5</a:t>
            </a:r>
            <a:r>
              <a:rPr lang="en-US" dirty="0"/>
              <a:t>)</a:t>
            </a:r>
            <a:endParaRPr lang="da-DK" dirty="0"/>
          </a:p>
        </p:txBody>
      </p:sp>
      <p:sp>
        <p:nvSpPr>
          <p:cNvPr id="22" name="Oval 21"/>
          <p:cNvSpPr/>
          <p:nvPr/>
        </p:nvSpPr>
        <p:spPr>
          <a:xfrm rot="2599037">
            <a:off x="5448366" y="3355817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 rot="19545665">
            <a:off x="5439853" y="2908326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3834103" y="3067342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2217627" y="3077493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1647103" y="3295430"/>
            <a:ext cx="100811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x</a:t>
            </a:r>
            <a:r>
              <a:rPr lang="en-US" sz="1600" baseline="-25000" dirty="0"/>
              <a:t>0</a:t>
            </a:r>
            <a:r>
              <a:rPr lang="en-US" sz="1600" dirty="0"/>
              <a:t>=Start!</a:t>
            </a:r>
            <a:endParaRPr lang="da-DK" sz="1600" dirty="0"/>
          </a:p>
        </p:txBody>
      </p:sp>
      <p:sp>
        <p:nvSpPr>
          <p:cNvPr id="14" name="Rectangle 13"/>
          <p:cNvSpPr/>
          <p:nvPr/>
        </p:nvSpPr>
        <p:spPr>
          <a:xfrm>
            <a:off x="2871239" y="3295430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=(P</a:t>
            </a:r>
            <a:r>
              <a:rPr lang="en-US" baseline="-25000" dirty="0"/>
              <a:t>1</a:t>
            </a:r>
            <a:r>
              <a:rPr lang="en-US" dirty="0"/>
              <a:t>, i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da-DK" dirty="0"/>
          </a:p>
        </p:txBody>
      </p:sp>
      <p:sp>
        <p:nvSpPr>
          <p:cNvPr id="15" name="Rectangle 14"/>
          <p:cNvSpPr/>
          <p:nvPr/>
        </p:nvSpPr>
        <p:spPr>
          <a:xfrm>
            <a:off x="4504610" y="3295430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=(P</a:t>
            </a:r>
            <a:r>
              <a:rPr lang="en-US" baseline="-25000" dirty="0"/>
              <a:t>2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)</a:t>
            </a:r>
            <a:endParaRPr lang="da-DK" dirty="0"/>
          </a:p>
        </p:txBody>
      </p:sp>
      <p:sp>
        <p:nvSpPr>
          <p:cNvPr id="16" name="Rectangle 15"/>
          <p:cNvSpPr/>
          <p:nvPr/>
        </p:nvSpPr>
        <p:spPr>
          <a:xfrm>
            <a:off x="6260843" y="2887322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=(P</a:t>
            </a:r>
            <a:r>
              <a:rPr lang="en-US" baseline="-25000" dirty="0"/>
              <a:t>3</a:t>
            </a:r>
            <a:r>
              <a:rPr lang="en-US" dirty="0"/>
              <a:t>, i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da-DK" dirty="0"/>
          </a:p>
        </p:txBody>
      </p:sp>
      <p:sp>
        <p:nvSpPr>
          <p:cNvPr id="18" name="Rectangle 17"/>
          <p:cNvSpPr/>
          <p:nvPr/>
        </p:nvSpPr>
        <p:spPr>
          <a:xfrm>
            <a:off x="6280707" y="4077072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  <a:r>
              <a:rPr lang="en-US" dirty="0"/>
              <a:t>=(P</a:t>
            </a:r>
            <a:r>
              <a:rPr lang="en-US" baseline="-25000" dirty="0"/>
              <a:t>4</a:t>
            </a:r>
            <a:r>
              <a:rPr lang="en-US" dirty="0"/>
              <a:t>, i</a:t>
            </a:r>
            <a:r>
              <a:rPr lang="en-US" baseline="-25000" dirty="0"/>
              <a:t>4</a:t>
            </a:r>
            <a:r>
              <a:rPr lang="en-US" dirty="0"/>
              <a:t>)</a:t>
            </a:r>
            <a:endParaRPr lang="da-DK" dirty="0"/>
          </a:p>
        </p:txBody>
      </p:sp>
      <p:sp>
        <p:nvSpPr>
          <p:cNvPr id="27" name="Multiply 26"/>
          <p:cNvSpPr/>
          <p:nvPr/>
        </p:nvSpPr>
        <p:spPr>
          <a:xfrm>
            <a:off x="6168009" y="2278490"/>
            <a:ext cx="1480851" cy="1582558"/>
          </a:xfrm>
          <a:prstGeom prst="mathMultiply">
            <a:avLst>
              <a:gd name="adj1" fmla="val 123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270903" y="1966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Preventing double </a:t>
            </a:r>
            <a:r>
              <a:rPr lang="en-US" dirty="0" smtClean="0"/>
              <a:t>spending /changes</a:t>
            </a:r>
            <a:endParaRPr lang="da-DK" dirty="0"/>
          </a:p>
        </p:txBody>
      </p:sp>
      <p:sp>
        <p:nvSpPr>
          <p:cNvPr id="34" name="Multiply 33"/>
          <p:cNvSpPr/>
          <p:nvPr/>
        </p:nvSpPr>
        <p:spPr>
          <a:xfrm>
            <a:off x="6235891" y="3494680"/>
            <a:ext cx="1480851" cy="1582558"/>
          </a:xfrm>
          <a:prstGeom prst="mathMultiply">
            <a:avLst>
              <a:gd name="adj1" fmla="val 123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Multiply 34"/>
          <p:cNvSpPr/>
          <p:nvPr/>
        </p:nvSpPr>
        <p:spPr>
          <a:xfrm>
            <a:off x="7671925" y="3475450"/>
            <a:ext cx="1480851" cy="1582558"/>
          </a:xfrm>
          <a:prstGeom prst="mathMultiply">
            <a:avLst>
              <a:gd name="adj1" fmla="val 123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Rounded Rectangle 35"/>
          <p:cNvSpPr/>
          <p:nvPr/>
        </p:nvSpPr>
        <p:spPr>
          <a:xfrm>
            <a:off x="533417" y="4534601"/>
            <a:ext cx="4655269" cy="949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Wait to accept </a:t>
            </a:r>
            <a:r>
              <a:rPr lang="en-US" sz="2000" smtClean="0"/>
              <a:t>until transaction is several blocks back in the chain</a:t>
            </a:r>
            <a:endParaRPr lang="en-US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336502" y="1254667"/>
            <a:ext cx="4655269" cy="949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receiver wants to be sure that transaction is part of the “final” </a:t>
            </a:r>
            <a:r>
              <a:rPr lang="en-US" sz="2000" dirty="0" err="1" smtClean="0"/>
              <a:t>blockchain</a:t>
            </a:r>
            <a:r>
              <a:rPr lang="en-US" sz="2000" dirty="0" smtClean="0"/>
              <a:t> and cannot be undone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5872762" y="5153387"/>
            <a:ext cx="5281817" cy="1548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Adversary’s ability to rewrite blocks decreases exponentially with number of blocks </a:t>
            </a:r>
            <a:br>
              <a:rPr lang="en-US" sz="2000" dirty="0" smtClean="0"/>
            </a:br>
            <a:r>
              <a:rPr lang="en-US" sz="2000" b="1" dirty="0" smtClean="0"/>
              <a:t>IF </a:t>
            </a:r>
            <a:r>
              <a:rPr lang="en-US" sz="2000" dirty="0" smtClean="0"/>
              <a:t>they control less than 50% of </a:t>
            </a:r>
            <a:r>
              <a:rPr lang="en-US" sz="2000" dirty="0" smtClean="0"/>
              <a:t>processing </a:t>
            </a:r>
            <a:br>
              <a:rPr lang="en-US" sz="2000" dirty="0" smtClean="0"/>
            </a:br>
            <a:r>
              <a:rPr lang="en-US" sz="2000" dirty="0" smtClean="0"/>
              <a:t>(of most popular branch)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22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270903" y="1966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Fundamental Characteristics of </a:t>
            </a:r>
            <a:r>
              <a:rPr lang="en-US" dirty="0" err="1" smtClean="0"/>
              <a:t>Blockchain</a:t>
            </a:r>
            <a:endParaRPr lang="da-DK" dirty="0"/>
          </a:p>
        </p:txBody>
      </p:sp>
      <p:grpSp>
        <p:nvGrpSpPr>
          <p:cNvPr id="2" name="Group 1"/>
          <p:cNvGrpSpPr/>
          <p:nvPr/>
        </p:nvGrpSpPr>
        <p:grpSpPr>
          <a:xfrm>
            <a:off x="1171114" y="1126095"/>
            <a:ext cx="9179901" cy="2798748"/>
            <a:chOff x="1647103" y="2278490"/>
            <a:chExt cx="9179901" cy="2798748"/>
          </a:xfrm>
        </p:grpSpPr>
        <p:sp>
          <p:nvSpPr>
            <p:cNvPr id="23" name="Oval 22"/>
            <p:cNvSpPr/>
            <p:nvPr/>
          </p:nvSpPr>
          <p:spPr>
            <a:xfrm>
              <a:off x="8788345" y="2651282"/>
              <a:ext cx="1157668" cy="792088"/>
            </a:xfrm>
            <a:prstGeom prst="ellipse">
              <a:avLst/>
            </a:prstGeom>
            <a:noFill/>
            <a:ln w="317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458852" y="2879370"/>
              <a:ext cx="1368152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  <a:r>
                <a:rPr lang="en-US" baseline="-25000" dirty="0"/>
                <a:t>7</a:t>
              </a:r>
              <a:r>
                <a:rPr lang="en-US" dirty="0"/>
                <a:t>=(P</a:t>
              </a:r>
              <a:r>
                <a:rPr lang="en-US" baseline="-25000" dirty="0"/>
                <a:t>3</a:t>
              </a:r>
              <a:r>
                <a:rPr lang="en-US" dirty="0"/>
                <a:t>, i</a:t>
              </a:r>
              <a:r>
                <a:rPr lang="en-US" baseline="-25000" dirty="0"/>
                <a:t>7</a:t>
              </a:r>
              <a:r>
                <a:rPr lang="en-US" dirty="0"/>
                <a:t>)</a:t>
              </a:r>
              <a:endParaRPr lang="da-DK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176120" y="2651282"/>
              <a:ext cx="1157668" cy="792088"/>
            </a:xfrm>
            <a:prstGeom prst="ellipse">
              <a:avLst/>
            </a:prstGeom>
            <a:noFill/>
            <a:ln w="317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46627" y="2879370"/>
              <a:ext cx="1368152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  <a:r>
                <a:rPr lang="en-US" baseline="-25000" dirty="0"/>
                <a:t>6</a:t>
              </a:r>
              <a:r>
                <a:rPr lang="en-US" dirty="0"/>
                <a:t>=(P</a:t>
              </a:r>
              <a:r>
                <a:rPr lang="en-US" baseline="-25000" dirty="0"/>
                <a:t>3</a:t>
              </a:r>
              <a:r>
                <a:rPr lang="en-US" dirty="0"/>
                <a:t>, i</a:t>
              </a:r>
              <a:r>
                <a:rPr lang="en-US" baseline="-25000" dirty="0"/>
                <a:t>6</a:t>
              </a:r>
              <a:r>
                <a:rPr lang="en-US" dirty="0"/>
                <a:t>)</a:t>
              </a:r>
              <a:endParaRPr lang="da-DK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176120" y="3861048"/>
              <a:ext cx="1157668" cy="792088"/>
            </a:xfrm>
            <a:prstGeom prst="ellipse">
              <a:avLst/>
            </a:prstGeom>
            <a:noFill/>
            <a:ln w="317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46627" y="4089136"/>
              <a:ext cx="1368152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  <a:r>
                <a:rPr lang="en-US" baseline="-25000" dirty="0"/>
                <a:t>5</a:t>
              </a:r>
              <a:r>
                <a:rPr lang="en-US" dirty="0"/>
                <a:t>=(P</a:t>
              </a:r>
              <a:r>
                <a:rPr lang="en-US" baseline="-25000" dirty="0"/>
                <a:t>5</a:t>
              </a:r>
              <a:r>
                <a:rPr lang="en-US" dirty="0"/>
                <a:t>, i</a:t>
              </a:r>
              <a:r>
                <a:rPr lang="en-US" baseline="-25000" dirty="0"/>
                <a:t>5</a:t>
              </a:r>
              <a:r>
                <a:rPr lang="en-US" dirty="0"/>
                <a:t>)</a:t>
              </a:r>
              <a:endParaRPr lang="da-DK" dirty="0"/>
            </a:p>
          </p:txBody>
        </p:sp>
        <p:sp>
          <p:nvSpPr>
            <p:cNvPr id="22" name="Oval 21"/>
            <p:cNvSpPr/>
            <p:nvPr/>
          </p:nvSpPr>
          <p:spPr>
            <a:xfrm rot="2599037">
              <a:off x="5448366" y="3355817"/>
              <a:ext cx="1157668" cy="792088"/>
            </a:xfrm>
            <a:prstGeom prst="ellipse">
              <a:avLst/>
            </a:prstGeom>
            <a:noFill/>
            <a:ln w="317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Oval 9"/>
            <p:cNvSpPr/>
            <p:nvPr/>
          </p:nvSpPr>
          <p:spPr>
            <a:xfrm rot="19545665">
              <a:off x="5439853" y="2908326"/>
              <a:ext cx="1157668" cy="792088"/>
            </a:xfrm>
            <a:prstGeom prst="ellipse">
              <a:avLst/>
            </a:prstGeom>
            <a:noFill/>
            <a:ln w="317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Oval 10"/>
            <p:cNvSpPr/>
            <p:nvPr/>
          </p:nvSpPr>
          <p:spPr>
            <a:xfrm>
              <a:off x="3834103" y="3067342"/>
              <a:ext cx="1157668" cy="792088"/>
            </a:xfrm>
            <a:prstGeom prst="ellipse">
              <a:avLst/>
            </a:prstGeom>
            <a:noFill/>
            <a:ln w="317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2217627" y="3077493"/>
              <a:ext cx="1157668" cy="792088"/>
            </a:xfrm>
            <a:prstGeom prst="ellipse">
              <a:avLst/>
            </a:prstGeom>
            <a:noFill/>
            <a:ln w="317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47103" y="3295430"/>
              <a:ext cx="1008112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x</a:t>
              </a:r>
              <a:r>
                <a:rPr lang="en-US" sz="1600" baseline="-25000" dirty="0"/>
                <a:t>0</a:t>
              </a:r>
              <a:r>
                <a:rPr lang="en-US" sz="1600" dirty="0"/>
                <a:t>=Start!</a:t>
              </a:r>
              <a:endParaRPr lang="da-DK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71239" y="3295430"/>
              <a:ext cx="1368152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=(P</a:t>
              </a:r>
              <a:r>
                <a:rPr lang="en-US" baseline="-25000" dirty="0"/>
                <a:t>1</a:t>
              </a:r>
              <a:r>
                <a:rPr lang="en-US" dirty="0"/>
                <a:t>, i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  <a:endParaRPr lang="da-DK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04610" y="3295430"/>
              <a:ext cx="1368152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  <a:r>
                <a:rPr lang="en-US" baseline="-25000" dirty="0"/>
                <a:t>2</a:t>
              </a:r>
              <a:r>
                <a:rPr lang="en-US" dirty="0"/>
                <a:t>=(P</a:t>
              </a:r>
              <a:r>
                <a:rPr lang="en-US" baseline="-25000" dirty="0"/>
                <a:t>2</a:t>
              </a:r>
              <a:r>
                <a:rPr lang="en-US" dirty="0"/>
                <a:t>, i</a:t>
              </a:r>
              <a:r>
                <a:rPr lang="en-US" baseline="-25000" dirty="0"/>
                <a:t>2</a:t>
              </a:r>
              <a:r>
                <a:rPr lang="en-US" dirty="0"/>
                <a:t>)</a:t>
              </a:r>
              <a:endParaRPr lang="da-DK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60843" y="2887322"/>
              <a:ext cx="1368152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  <a:r>
                <a:rPr lang="en-US" baseline="-25000" dirty="0"/>
                <a:t>3</a:t>
              </a:r>
              <a:r>
                <a:rPr lang="en-US" dirty="0"/>
                <a:t>=(P</a:t>
              </a:r>
              <a:r>
                <a:rPr lang="en-US" baseline="-25000" dirty="0"/>
                <a:t>3</a:t>
              </a:r>
              <a:r>
                <a:rPr lang="en-US" dirty="0"/>
                <a:t>, i</a:t>
              </a:r>
              <a:r>
                <a:rPr lang="en-US" baseline="-25000" dirty="0"/>
                <a:t>3</a:t>
              </a:r>
              <a:r>
                <a:rPr lang="en-US" dirty="0"/>
                <a:t>)</a:t>
              </a:r>
              <a:endParaRPr lang="da-DK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80707" y="4077072"/>
              <a:ext cx="1368152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  <a:r>
                <a:rPr lang="en-US" baseline="-25000" dirty="0"/>
                <a:t>4</a:t>
              </a:r>
              <a:r>
                <a:rPr lang="en-US" dirty="0"/>
                <a:t>=(P</a:t>
              </a:r>
              <a:r>
                <a:rPr lang="en-US" baseline="-25000" dirty="0"/>
                <a:t>4</a:t>
              </a:r>
              <a:r>
                <a:rPr lang="en-US" dirty="0"/>
                <a:t>, i</a:t>
              </a:r>
              <a:r>
                <a:rPr lang="en-US" baseline="-25000" dirty="0"/>
                <a:t>4</a:t>
              </a:r>
              <a:r>
                <a:rPr lang="en-US" dirty="0"/>
                <a:t>)</a:t>
              </a:r>
              <a:endParaRPr lang="da-DK" dirty="0"/>
            </a:p>
          </p:txBody>
        </p:sp>
        <p:sp>
          <p:nvSpPr>
            <p:cNvPr id="27" name="Multiply 26"/>
            <p:cNvSpPr/>
            <p:nvPr/>
          </p:nvSpPr>
          <p:spPr>
            <a:xfrm>
              <a:off x="6168009" y="2278490"/>
              <a:ext cx="1480851" cy="1582558"/>
            </a:xfrm>
            <a:prstGeom prst="mathMultiply">
              <a:avLst>
                <a:gd name="adj1" fmla="val 1239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6235891" y="3494680"/>
              <a:ext cx="1480851" cy="1582558"/>
            </a:xfrm>
            <a:prstGeom prst="mathMultiply">
              <a:avLst>
                <a:gd name="adj1" fmla="val 1239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Multiply 34"/>
            <p:cNvSpPr/>
            <p:nvPr/>
          </p:nvSpPr>
          <p:spPr>
            <a:xfrm>
              <a:off x="7671925" y="3475450"/>
              <a:ext cx="1480851" cy="1582558"/>
            </a:xfrm>
            <a:prstGeom prst="mathMultiply">
              <a:avLst>
                <a:gd name="adj1" fmla="val 1239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1145" y="3983277"/>
            <a:ext cx="4845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Blockchain</a:t>
            </a:r>
            <a:r>
              <a:rPr lang="en-US" dirty="0" smtClean="0"/>
              <a:t> is a </a:t>
            </a:r>
            <a:r>
              <a:rPr lang="en-US" u="sng" dirty="0" smtClean="0"/>
              <a:t>distributed</a:t>
            </a:r>
            <a:r>
              <a:rPr lang="en-US" dirty="0" smtClean="0"/>
              <a:t> </a:t>
            </a:r>
            <a:r>
              <a:rPr lang="en-US" u="sng" dirty="0" smtClean="0"/>
              <a:t>append only </a:t>
            </a:r>
            <a:r>
              <a:rPr lang="en-US" dirty="0" smtClean="0"/>
              <a:t>database, correctness is guaranteed when the adversary is spending less resources on the chain than honest parties</a:t>
            </a:r>
          </a:p>
          <a:p>
            <a:endParaRPr lang="en-US" dirty="0"/>
          </a:p>
          <a:p>
            <a:r>
              <a:rPr lang="en-US" u="sng" dirty="0" smtClean="0"/>
              <a:t>Honest </a:t>
            </a:r>
            <a:r>
              <a:rPr lang="en-US" dirty="0" smtClean="0"/>
              <a:t>participation requires </a:t>
            </a:r>
            <a:r>
              <a:rPr lang="en-US" u="sng" dirty="0" smtClean="0"/>
              <a:t>incentive</a:t>
            </a:r>
            <a:r>
              <a:rPr lang="en-US" dirty="0" smtClean="0"/>
              <a:t> (costs compute cycles &amp; electricity), achieved in Bitcoin using transaction fees &amp; mining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15976" y="3930607"/>
            <a:ext cx="4845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innovation is achieving these properties without a trusted third party</a:t>
            </a:r>
          </a:p>
          <a:p>
            <a:endParaRPr lang="en-US" dirty="0"/>
          </a:p>
          <a:p>
            <a:r>
              <a:rPr lang="en-US" dirty="0" smtClean="0"/>
              <a:t>Append only databases are easy with trusted party</a:t>
            </a:r>
          </a:p>
          <a:p>
            <a:endParaRPr lang="en-US" dirty="0"/>
          </a:p>
          <a:p>
            <a:r>
              <a:rPr lang="en-US" dirty="0" smtClean="0"/>
              <a:t>Currently lots of hype surrounding </a:t>
            </a:r>
            <a:r>
              <a:rPr lang="en-US" dirty="0" err="1" smtClean="0"/>
              <a:t>blockchain</a:t>
            </a:r>
            <a:r>
              <a:rPr lang="en-US" dirty="0" smtClean="0"/>
              <a:t>, many applications are silly</a:t>
            </a:r>
          </a:p>
        </p:txBody>
      </p:sp>
    </p:spTree>
    <p:extLst>
      <p:ext uri="{BB962C8B-B14F-4D97-AF65-F5344CB8AC3E}">
        <p14:creationId xmlns:p14="http://schemas.microsoft.com/office/powerpoint/2010/main" val="1077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Exercise: Useful or Silly, Financial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30452" cy="4351338"/>
          </a:xfrm>
        </p:spPr>
        <p:txBody>
          <a:bodyPr/>
          <a:lstStyle/>
          <a:p>
            <a:r>
              <a:rPr lang="en-US" dirty="0" smtClean="0"/>
              <a:t>The idea: use </a:t>
            </a:r>
            <a:r>
              <a:rPr lang="en-US" dirty="0" err="1" smtClean="0"/>
              <a:t>blockchain</a:t>
            </a:r>
            <a:r>
              <a:rPr lang="en-US" dirty="0" smtClean="0"/>
              <a:t> to distribute current markets like the NYSE removing the need for a trusted party </a:t>
            </a:r>
          </a:p>
          <a:p>
            <a:r>
              <a:rPr lang="en-US" dirty="0" smtClean="0"/>
              <a:t>The pitch: will make markets more inclusive, reduce cost by reducing collateral and settlements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77000" y="1825625"/>
            <a:ext cx="51304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this a good application of </a:t>
            </a:r>
            <a:r>
              <a:rPr lang="en-US" dirty="0" err="1" smtClean="0"/>
              <a:t>blockchain</a:t>
            </a:r>
            <a:r>
              <a:rPr lang="en-US" dirty="0" smtClean="0"/>
              <a:t> technology?</a:t>
            </a:r>
          </a:p>
          <a:p>
            <a:r>
              <a:rPr lang="en-US" dirty="0" smtClean="0"/>
              <a:t>Does it use the fundamental characteristics of </a:t>
            </a:r>
            <a:r>
              <a:rPr lang="en-US" dirty="0" err="1" smtClean="0"/>
              <a:t>blockchain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Exercise: Useful or Silly, Smart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30452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idea: create digital self-enforcing digital contracts, remove the need for lawyers for external enforcement mechanisms, use the scripting language described last class</a:t>
            </a:r>
          </a:p>
          <a:p>
            <a:r>
              <a:rPr lang="en-US" sz="2000" dirty="0" smtClean="0"/>
              <a:t>The pitch: no more lawyers, no need to sue for breach of contract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77000" y="1825625"/>
            <a:ext cx="51304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this a good application of </a:t>
            </a:r>
            <a:r>
              <a:rPr lang="en-US" dirty="0" err="1" smtClean="0"/>
              <a:t>blockchain</a:t>
            </a:r>
            <a:r>
              <a:rPr lang="en-US" dirty="0" smtClean="0"/>
              <a:t> technology?</a:t>
            </a:r>
          </a:p>
          <a:p>
            <a:r>
              <a:rPr lang="en-US" dirty="0" smtClean="0"/>
              <a:t>Does it use the fundamental characteristics of </a:t>
            </a:r>
            <a:r>
              <a:rPr lang="en-US" dirty="0" err="1" smtClean="0"/>
              <a:t>blockchain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Potential </a:t>
            </a:r>
            <a:r>
              <a:rPr lang="en-US" dirty="0" err="1" smtClean="0"/>
              <a:t>hangups</a:t>
            </a:r>
            <a:r>
              <a:rPr lang="en-US" dirty="0" smtClean="0"/>
              <a:t> with this application?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2" y="4093095"/>
            <a:ext cx="6183334" cy="27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Exercise: Useful or Silly, Voting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77000" y="1825625"/>
            <a:ext cx="51304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this a good application of </a:t>
            </a:r>
            <a:r>
              <a:rPr lang="en-US" dirty="0" err="1" smtClean="0"/>
              <a:t>blockchain</a:t>
            </a:r>
            <a:r>
              <a:rPr lang="en-US" dirty="0" smtClean="0"/>
              <a:t> technology?</a:t>
            </a:r>
          </a:p>
          <a:p>
            <a:r>
              <a:rPr lang="en-US" dirty="0" smtClean="0"/>
              <a:t>Does it use the fundamental characteristics of </a:t>
            </a:r>
            <a:r>
              <a:rPr lang="en-US" dirty="0" err="1" smtClean="0"/>
              <a:t>blockchain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Potential </a:t>
            </a:r>
            <a:r>
              <a:rPr lang="en-US" dirty="0" err="1" smtClean="0"/>
              <a:t>hangups</a:t>
            </a:r>
            <a:r>
              <a:rPr lang="en-US" dirty="0" smtClean="0"/>
              <a:t> with this application?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69" y="1325562"/>
            <a:ext cx="3487875" cy="52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Exercise: Useful or Silly, Data Provenance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22299" y="1825625"/>
            <a:ext cx="51304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this a good application of </a:t>
            </a:r>
            <a:r>
              <a:rPr lang="en-US" dirty="0" err="1" smtClean="0"/>
              <a:t>blockchain</a:t>
            </a:r>
            <a:r>
              <a:rPr lang="en-US" dirty="0" smtClean="0"/>
              <a:t> technology?</a:t>
            </a:r>
          </a:p>
          <a:p>
            <a:r>
              <a:rPr lang="en-US" dirty="0" smtClean="0"/>
              <a:t>Does it use the fundamental characteristics of </a:t>
            </a:r>
            <a:r>
              <a:rPr lang="en-US" dirty="0" err="1" smtClean="0"/>
              <a:t>blockchain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Potential </a:t>
            </a:r>
            <a:r>
              <a:rPr lang="en-US" dirty="0" err="1" smtClean="0"/>
              <a:t>hangups</a:t>
            </a:r>
            <a:r>
              <a:rPr lang="en-US" dirty="0" smtClean="0"/>
              <a:t> with this application?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7" y="1678487"/>
            <a:ext cx="6741592" cy="42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Exercise: Useful or Silly, Cloud Storage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09148" y="1775521"/>
            <a:ext cx="51304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this a good application of </a:t>
            </a:r>
            <a:r>
              <a:rPr lang="en-US" dirty="0" err="1" smtClean="0"/>
              <a:t>blockchain</a:t>
            </a:r>
            <a:r>
              <a:rPr lang="en-US" dirty="0" smtClean="0"/>
              <a:t> technology?</a:t>
            </a:r>
          </a:p>
          <a:p>
            <a:r>
              <a:rPr lang="en-US" dirty="0" smtClean="0"/>
              <a:t>Does it use the fundamental characteristics of </a:t>
            </a:r>
            <a:r>
              <a:rPr lang="en-US" dirty="0" err="1" smtClean="0"/>
              <a:t>blockchain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Potential </a:t>
            </a:r>
            <a:r>
              <a:rPr lang="en-US" dirty="0" err="1" smtClean="0"/>
              <a:t>hangups</a:t>
            </a:r>
            <a:r>
              <a:rPr lang="en-US" dirty="0" smtClean="0"/>
              <a:t> with this application?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9225" y="1558403"/>
            <a:ext cx="51304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idea: Distributed files to </a:t>
            </a:r>
            <a:r>
              <a:rPr lang="en-US" dirty="0" err="1" smtClean="0"/>
              <a:t>blockchain</a:t>
            </a:r>
            <a:r>
              <a:rPr lang="en-US" dirty="0" smtClean="0"/>
              <a:t> participants, provide coins in return for faithful storage of data, use </a:t>
            </a:r>
            <a:r>
              <a:rPr lang="en-US" dirty="0" err="1" smtClean="0"/>
              <a:t>blockchain</a:t>
            </a:r>
            <a:r>
              <a:rPr lang="en-US" dirty="0" smtClean="0"/>
              <a:t> to distribute and check correctness</a:t>
            </a:r>
          </a:p>
          <a:p>
            <a:r>
              <a:rPr lang="en-US" dirty="0" smtClean="0"/>
              <a:t>The pitch: distributes trust from cloud storage providers, utilizes space that </a:t>
            </a:r>
            <a:r>
              <a:rPr lang="en-US" smtClean="0"/>
              <a:t>already exists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 dirty="0" err="1" smtClean="0"/>
              <a:t>Zerocoin</a:t>
            </a:r>
            <a:r>
              <a:rPr lang="en-US" altLang="x-none" dirty="0" smtClean="0"/>
              <a:t>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Adding privacy to Bitcoin</a:t>
            </a:r>
            <a:endParaRPr lang="en-US" altLang="x-none" dirty="0"/>
          </a:p>
        </p:txBody>
      </p:sp>
      <p:sp>
        <p:nvSpPr>
          <p:cNvPr id="65538" name="Rectangle 2"/>
          <p:cNvSpPr>
            <a:spLocks/>
          </p:cNvSpPr>
          <p:nvPr/>
        </p:nvSpPr>
        <p:spPr bwMode="auto">
          <a:xfrm>
            <a:off x="1774031" y="1330523"/>
            <a:ext cx="86439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04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marL="1066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New approach to creating electronic coins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Based on a technique due to Sander and Ta-</a:t>
            </a:r>
            <a:r>
              <a:rPr lang="en-US" altLang="x-none" sz="2672" dirty="0" err="1">
                <a:ea typeface="Gill Sans Light" charset="0"/>
                <a:cs typeface="Gill Sans Light" charset="0"/>
              </a:rPr>
              <a:t>shma</a:t>
            </a:r>
            <a:endParaRPr lang="en-US" altLang="x-none" sz="2672" dirty="0">
              <a:ea typeface="Gill Sans Light" charset="0"/>
              <a:cs typeface="Gill Sans Light" charset="0"/>
            </a:endParaRP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Extends Bitcoin by adding a ‘decentralized laundry’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Requires only a trusted, append-only</a:t>
            </a:r>
            <a:br>
              <a:rPr lang="en-US" altLang="x-none" sz="2672" dirty="0">
                <a:ea typeface="Gill Sans Light" charset="0"/>
                <a:cs typeface="Gill Sans Light" charset="0"/>
              </a:rPr>
            </a:br>
            <a:r>
              <a:rPr lang="en-US" altLang="x-none" sz="2672" dirty="0">
                <a:ea typeface="Gill Sans Light" charset="0"/>
                <a:cs typeface="Gill Sans Light" charset="0"/>
              </a:rPr>
              <a:t>bulletin board</a:t>
            </a:r>
          </a:p>
          <a:p>
            <a:pPr lvl="2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 dirty="0">
                <a:ea typeface="Gill Sans Light" charset="0"/>
                <a:cs typeface="Gill Sans Light" charset="0"/>
              </a:rPr>
              <a:t>Bitcoin block chain gives us </a:t>
            </a:r>
            <a:r>
              <a:rPr lang="en-US" altLang="x-none" sz="2672" dirty="0" smtClean="0">
                <a:ea typeface="Gill Sans Light" charset="0"/>
                <a:cs typeface="Gill Sans Light" charset="0"/>
              </a:rPr>
              <a:t>this!</a:t>
            </a:r>
            <a:endParaRPr lang="en-US" altLang="x-none" sz="2672" dirty="0"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0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/>
          </p:cNvSpPr>
          <p:nvPr/>
        </p:nvSpPr>
        <p:spPr bwMode="auto">
          <a:xfrm>
            <a:off x="1774031" y="1330523"/>
            <a:ext cx="86439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04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Zerocoins are just numbers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Each is a digital commitment to a random serial number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Anyone can make one!</a:t>
            </a:r>
          </a:p>
        </p:txBody>
      </p:sp>
      <p:sp>
        <p:nvSpPr>
          <p:cNvPr id="66562" name="Rectangle 2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Making Zerocoin</a:t>
            </a:r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6467698" y="3353098"/>
            <a:ext cx="3404444" cy="3362028"/>
            <a:chOff x="23" y="20"/>
            <a:chExt cx="3050" cy="3012"/>
          </a:xfrm>
        </p:grpSpPr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" y="672"/>
              <a:ext cx="2360" cy="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4" name="Rectangle 4"/>
            <p:cNvSpPr>
              <a:spLocks/>
            </p:cNvSpPr>
            <p:nvPr/>
          </p:nvSpPr>
          <p:spPr bwMode="auto">
            <a:xfrm>
              <a:off x="23" y="20"/>
              <a:ext cx="30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x-none" sz="2953" dirty="0">
                  <a:ea typeface="Gill Sans Light" charset="0"/>
                  <a:cs typeface="Gill Sans Light" charset="0"/>
                </a:rPr>
                <a:t>823848273471012983</a:t>
              </a:r>
            </a:p>
          </p:txBody>
        </p:sp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 rot="10800000" flipH="1">
              <a:off x="1545" y="480"/>
              <a:ext cx="0" cy="134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163452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phase cryptographic protocol,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Commitment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Open </a:t>
            </a:r>
          </a:p>
          <a:p>
            <a:r>
              <a:rPr lang="en-US" dirty="0" smtClean="0"/>
              <a:t>Commitment produces a value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dirty="0" smtClean="0"/>
              <a:t> that binds the committed value without revealing it</a:t>
            </a:r>
          </a:p>
          <a:p>
            <a:r>
              <a:rPr lang="en-US" dirty="0" smtClean="0"/>
              <a:t>Simultaneously hard to:</a:t>
            </a:r>
          </a:p>
          <a:p>
            <a:pPr lvl="1"/>
            <a:r>
              <a:rPr lang="en-US" dirty="0" smtClean="0"/>
              <a:t>Open to a different value</a:t>
            </a:r>
          </a:p>
          <a:p>
            <a:pPr lvl="1"/>
            <a:r>
              <a:rPr lang="en-US" dirty="0" smtClean="0"/>
              <a:t>Learn about committed value before it is opened </a:t>
            </a:r>
          </a:p>
          <a:p>
            <a:r>
              <a:rPr lang="en-US" dirty="0" smtClean="0"/>
              <a:t>Commitments are transferable, just need to </a:t>
            </a:r>
            <a:br>
              <a:rPr lang="en-US" dirty="0" smtClean="0"/>
            </a:br>
            <a:r>
              <a:rPr lang="en-US" dirty="0" smtClean="0"/>
              <a:t>transfer committed value and randomness used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949356" y="3252889"/>
            <a:ext cx="3404444" cy="3362028"/>
            <a:chOff x="23" y="20"/>
            <a:chExt cx="3050" cy="301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" y="672"/>
              <a:ext cx="2360" cy="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>
              <a:spLocks/>
            </p:cNvSpPr>
            <p:nvPr/>
          </p:nvSpPr>
          <p:spPr bwMode="auto">
            <a:xfrm>
              <a:off x="23" y="20"/>
              <a:ext cx="30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x-none" sz="2953">
                  <a:ea typeface="Gill Sans Light" charset="0"/>
                  <a:cs typeface="Gill Sans Light" charset="0"/>
                </a:rPr>
                <a:t>823848273471012983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rot="10800000" flipH="1">
              <a:off x="1545" y="480"/>
              <a:ext cx="0" cy="134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9476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1774031" y="1330523"/>
            <a:ext cx="86439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04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Zerocoins are just numbers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They have value once you put them on the block chain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This costs </a:t>
            </a:r>
            <a:r>
              <a:rPr lang="en-US" altLang="x-none" sz="2672" i="1">
                <a:ea typeface="Gill Sans Light" charset="0"/>
                <a:cs typeface="Gill Sans Light" charset="0"/>
              </a:rPr>
              <a:t>e.g.,</a:t>
            </a:r>
            <a:r>
              <a:rPr lang="en-US" altLang="x-none" sz="2672">
                <a:ea typeface="Gill Sans Light" charset="0"/>
                <a:cs typeface="Gill Sans Light" charset="0"/>
              </a:rPr>
              <a:t> 1 bitcoin</a:t>
            </a:r>
          </a:p>
        </p:txBody>
      </p:sp>
      <p:sp>
        <p:nvSpPr>
          <p:cNvPr id="67586" name="Rectangle 2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Making Zerocoin</a:t>
            </a:r>
          </a:p>
        </p:txBody>
      </p:sp>
      <p:sp>
        <p:nvSpPr>
          <p:cNvPr id="67587" name="Rectangle 3"/>
          <p:cNvSpPr>
            <a:spLocks/>
          </p:cNvSpPr>
          <p:nvPr/>
        </p:nvSpPr>
        <p:spPr bwMode="auto">
          <a:xfrm>
            <a:off x="2086570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7588" name="Rectangle 4"/>
          <p:cNvSpPr>
            <a:spLocks/>
          </p:cNvSpPr>
          <p:nvPr/>
        </p:nvSpPr>
        <p:spPr bwMode="auto">
          <a:xfrm>
            <a:off x="3792141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7589" name="Rectangle 5"/>
          <p:cNvSpPr>
            <a:spLocks/>
          </p:cNvSpPr>
          <p:nvPr/>
        </p:nvSpPr>
        <p:spPr bwMode="auto">
          <a:xfrm>
            <a:off x="5506641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7590" name="Rectangle 6"/>
          <p:cNvSpPr>
            <a:spLocks/>
          </p:cNvSpPr>
          <p:nvPr/>
        </p:nvSpPr>
        <p:spPr bwMode="auto">
          <a:xfrm>
            <a:off x="7292578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7591" name="Rectangle 7"/>
          <p:cNvSpPr>
            <a:spLocks/>
          </p:cNvSpPr>
          <p:nvPr/>
        </p:nvSpPr>
        <p:spPr bwMode="auto">
          <a:xfrm>
            <a:off x="2190075" y="3892330"/>
            <a:ext cx="814325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1.0,A-&gt;B</a:t>
            </a:r>
          </a:p>
        </p:txBody>
      </p:sp>
      <p:sp>
        <p:nvSpPr>
          <p:cNvPr id="67592" name="Rectangle 8"/>
          <p:cNvSpPr>
            <a:spLocks/>
          </p:cNvSpPr>
          <p:nvPr/>
        </p:nvSpPr>
        <p:spPr bwMode="auto">
          <a:xfrm>
            <a:off x="2274991" y="4173615"/>
            <a:ext cx="6299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1.03,S-&gt;J</a:t>
            </a:r>
          </a:p>
        </p:txBody>
      </p:sp>
      <p:sp>
        <p:nvSpPr>
          <p:cNvPr id="67593" name="Rectangle 9"/>
          <p:cNvSpPr>
            <a:spLocks/>
          </p:cNvSpPr>
          <p:nvPr/>
        </p:nvSpPr>
        <p:spPr bwMode="auto">
          <a:xfrm>
            <a:off x="2256616" y="4450435"/>
            <a:ext cx="64440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2.5,M-&gt;S</a:t>
            </a:r>
          </a:p>
        </p:txBody>
      </p:sp>
      <p:sp>
        <p:nvSpPr>
          <p:cNvPr id="67594" name="Rectangle 10"/>
          <p:cNvSpPr>
            <a:spLocks/>
          </p:cNvSpPr>
          <p:nvPr/>
        </p:nvSpPr>
        <p:spPr bwMode="auto">
          <a:xfrm>
            <a:off x="3311519" y="4575451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7595" name="Rectangle 11"/>
          <p:cNvSpPr>
            <a:spLocks/>
          </p:cNvSpPr>
          <p:nvPr/>
        </p:nvSpPr>
        <p:spPr bwMode="auto">
          <a:xfrm>
            <a:off x="4041714" y="3896794"/>
            <a:ext cx="56906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1.0,J-&gt;Z</a:t>
            </a:r>
          </a:p>
        </p:txBody>
      </p:sp>
      <p:sp>
        <p:nvSpPr>
          <p:cNvPr id="67596" name="Rectangle 12"/>
          <p:cNvSpPr>
            <a:spLocks/>
          </p:cNvSpPr>
          <p:nvPr/>
        </p:nvSpPr>
        <p:spPr bwMode="auto">
          <a:xfrm>
            <a:off x="3989711" y="4173615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r>
              <a:rPr lang="en-US" altLang="x-none" sz="1406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1.0,     </a:t>
            </a:r>
          </a:p>
        </p:txBody>
      </p:sp>
      <p:sp>
        <p:nvSpPr>
          <p:cNvPr id="67597" name="Rectangle 13"/>
          <p:cNvSpPr>
            <a:spLocks/>
          </p:cNvSpPr>
          <p:nvPr/>
        </p:nvSpPr>
        <p:spPr bwMode="auto">
          <a:xfrm>
            <a:off x="4052193" y="4450435"/>
            <a:ext cx="525785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.9B-&gt;D</a:t>
            </a:r>
          </a:p>
        </p:txBody>
      </p:sp>
      <p:sp>
        <p:nvSpPr>
          <p:cNvPr id="67598" name="Rectangle 14"/>
          <p:cNvSpPr>
            <a:spLocks/>
          </p:cNvSpPr>
          <p:nvPr/>
        </p:nvSpPr>
        <p:spPr bwMode="auto">
          <a:xfrm>
            <a:off x="4259740" y="4727255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2246180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1</a:t>
            </a:r>
          </a:p>
        </p:txBody>
      </p:sp>
      <p:sp>
        <p:nvSpPr>
          <p:cNvPr id="67600" name="Rectangle 16"/>
          <p:cNvSpPr>
            <a:spLocks/>
          </p:cNvSpPr>
          <p:nvPr/>
        </p:nvSpPr>
        <p:spPr bwMode="auto">
          <a:xfrm>
            <a:off x="3953424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2</a:t>
            </a:r>
          </a:p>
        </p:txBody>
      </p:sp>
      <p:sp>
        <p:nvSpPr>
          <p:cNvPr id="67601" name="Rectangle 17"/>
          <p:cNvSpPr>
            <a:spLocks/>
          </p:cNvSpPr>
          <p:nvPr/>
        </p:nvSpPr>
        <p:spPr bwMode="auto">
          <a:xfrm>
            <a:off x="5667924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3</a:t>
            </a:r>
          </a:p>
        </p:txBody>
      </p:sp>
      <p:sp>
        <p:nvSpPr>
          <p:cNvPr id="67602" name="Rectangle 18"/>
          <p:cNvSpPr>
            <a:spLocks/>
          </p:cNvSpPr>
          <p:nvPr/>
        </p:nvSpPr>
        <p:spPr bwMode="auto">
          <a:xfrm>
            <a:off x="7453862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4</a:t>
            </a:r>
          </a:p>
        </p:txBody>
      </p:sp>
      <p:sp>
        <p:nvSpPr>
          <p:cNvPr id="67603" name="Rectangle 19"/>
          <p:cNvSpPr>
            <a:spLocks/>
          </p:cNvSpPr>
          <p:nvPr/>
        </p:nvSpPr>
        <p:spPr bwMode="auto">
          <a:xfrm>
            <a:off x="5696421" y="3887865"/>
            <a:ext cx="62837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.23,C-&gt;E</a:t>
            </a:r>
          </a:p>
        </p:txBody>
      </p:sp>
      <p:sp>
        <p:nvSpPr>
          <p:cNvPr id="67604" name="Rectangle 20"/>
          <p:cNvSpPr>
            <a:spLocks/>
          </p:cNvSpPr>
          <p:nvPr/>
        </p:nvSpPr>
        <p:spPr bwMode="auto">
          <a:xfrm>
            <a:off x="5737227" y="4164685"/>
            <a:ext cx="54341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1.2,E-&gt;J</a:t>
            </a:r>
          </a:p>
        </p:txBody>
      </p:sp>
      <p:sp>
        <p:nvSpPr>
          <p:cNvPr id="67605" name="Rectangle 21"/>
          <p:cNvSpPr>
            <a:spLocks/>
          </p:cNvSpPr>
          <p:nvPr/>
        </p:nvSpPr>
        <p:spPr bwMode="auto">
          <a:xfrm>
            <a:off x="5747848" y="4441505"/>
            <a:ext cx="50654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.2,M-&gt;J</a:t>
            </a:r>
          </a:p>
        </p:txBody>
      </p:sp>
      <p:sp>
        <p:nvSpPr>
          <p:cNvPr id="67606" name="Rectangle 22"/>
          <p:cNvSpPr>
            <a:spLocks/>
          </p:cNvSpPr>
          <p:nvPr/>
        </p:nvSpPr>
        <p:spPr bwMode="auto">
          <a:xfrm>
            <a:off x="5947451" y="4718326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7607" name="Rectangle 23"/>
          <p:cNvSpPr>
            <a:spLocks/>
          </p:cNvSpPr>
          <p:nvPr/>
        </p:nvSpPr>
        <p:spPr bwMode="auto">
          <a:xfrm>
            <a:off x="4084325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7608" name="Rectangle 24"/>
          <p:cNvSpPr>
            <a:spLocks/>
          </p:cNvSpPr>
          <p:nvPr/>
        </p:nvSpPr>
        <p:spPr bwMode="auto">
          <a:xfrm>
            <a:off x="5749154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7609" name="Rectangle 25"/>
          <p:cNvSpPr>
            <a:spLocks/>
          </p:cNvSpPr>
          <p:nvPr/>
        </p:nvSpPr>
        <p:spPr bwMode="auto">
          <a:xfrm>
            <a:off x="7588670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7610" name="Rectangle 26"/>
          <p:cNvSpPr>
            <a:spLocks/>
          </p:cNvSpPr>
          <p:nvPr/>
        </p:nvSpPr>
        <p:spPr bwMode="auto">
          <a:xfrm>
            <a:off x="7544183" y="3905724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.23,E-&gt;F</a:t>
            </a:r>
          </a:p>
        </p:txBody>
      </p:sp>
      <p:sp>
        <p:nvSpPr>
          <p:cNvPr id="67611" name="Rectangle 27"/>
          <p:cNvSpPr>
            <a:spLocks/>
          </p:cNvSpPr>
          <p:nvPr/>
        </p:nvSpPr>
        <p:spPr bwMode="auto">
          <a:xfrm>
            <a:off x="7556033" y="4182544"/>
            <a:ext cx="56586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.9,M-&gt;B</a:t>
            </a:r>
          </a:p>
        </p:txBody>
      </p:sp>
      <p:sp>
        <p:nvSpPr>
          <p:cNvPr id="67612" name="Rectangle 28"/>
          <p:cNvSpPr>
            <a:spLocks/>
          </p:cNvSpPr>
          <p:nvPr/>
        </p:nvSpPr>
        <p:spPr bwMode="auto">
          <a:xfrm>
            <a:off x="7778036" y="4736185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pic>
        <p:nvPicPr>
          <p:cNvPr id="67613" name="Picture 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17" y="3991570"/>
            <a:ext cx="84832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14" name="Rectangle 30"/>
          <p:cNvSpPr>
            <a:spLocks/>
          </p:cNvSpPr>
          <p:nvPr/>
        </p:nvSpPr>
        <p:spPr bwMode="auto">
          <a:xfrm>
            <a:off x="7603406" y="4450435"/>
            <a:ext cx="5001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1.0-&gt;Z</a:t>
            </a:r>
          </a:p>
        </p:txBody>
      </p:sp>
      <p:pic>
        <p:nvPicPr>
          <p:cNvPr id="6761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937992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16" name="Rectangle 32"/>
          <p:cNvSpPr>
            <a:spLocks/>
          </p:cNvSpPr>
          <p:nvPr/>
        </p:nvSpPr>
        <p:spPr bwMode="auto">
          <a:xfrm rot="1443692">
            <a:off x="3096321" y="4201087"/>
            <a:ext cx="64601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687">
                <a:ea typeface="Gill Sans Light" charset="0"/>
                <a:cs typeface="Gill Sans Light" charset="0"/>
              </a:rPr>
              <a:t>bitcoins</a:t>
            </a:r>
          </a:p>
        </p:txBody>
      </p:sp>
      <p:sp>
        <p:nvSpPr>
          <p:cNvPr id="67617" name="Rectangle 33"/>
          <p:cNvSpPr>
            <a:spLocks/>
          </p:cNvSpPr>
          <p:nvPr/>
        </p:nvSpPr>
        <p:spPr bwMode="auto">
          <a:xfrm>
            <a:off x="9069586" y="375939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7618" name="Rectangle 34"/>
          <p:cNvSpPr>
            <a:spLocks/>
          </p:cNvSpPr>
          <p:nvPr/>
        </p:nvSpPr>
        <p:spPr bwMode="auto">
          <a:xfrm>
            <a:off x="9230870" y="533679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5</a:t>
            </a:r>
          </a:p>
        </p:txBody>
      </p:sp>
      <p:sp>
        <p:nvSpPr>
          <p:cNvPr id="67619" name="Rectangle 35"/>
          <p:cNvSpPr>
            <a:spLocks/>
          </p:cNvSpPr>
          <p:nvPr/>
        </p:nvSpPr>
        <p:spPr bwMode="auto">
          <a:xfrm>
            <a:off x="9365677" y="495049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7620" name="Rectangle 36"/>
          <p:cNvSpPr>
            <a:spLocks/>
          </p:cNvSpPr>
          <p:nvPr/>
        </p:nvSpPr>
        <p:spPr bwMode="auto">
          <a:xfrm>
            <a:off x="9321749" y="3887865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.23,E-&gt;F</a:t>
            </a:r>
          </a:p>
        </p:txBody>
      </p:sp>
      <p:sp>
        <p:nvSpPr>
          <p:cNvPr id="67621" name="Rectangle 37"/>
          <p:cNvSpPr>
            <a:spLocks/>
          </p:cNvSpPr>
          <p:nvPr/>
        </p:nvSpPr>
        <p:spPr bwMode="auto">
          <a:xfrm>
            <a:off x="9330251" y="4164685"/>
            <a:ext cx="56586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.9,M-&gt;B</a:t>
            </a:r>
          </a:p>
        </p:txBody>
      </p:sp>
      <p:sp>
        <p:nvSpPr>
          <p:cNvPr id="67622" name="Rectangle 38"/>
          <p:cNvSpPr>
            <a:spLocks/>
          </p:cNvSpPr>
          <p:nvPr/>
        </p:nvSpPr>
        <p:spPr bwMode="auto">
          <a:xfrm>
            <a:off x="9555044" y="4718326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7623" name="Rectangle 39"/>
          <p:cNvSpPr>
            <a:spLocks/>
          </p:cNvSpPr>
          <p:nvPr/>
        </p:nvSpPr>
        <p:spPr bwMode="auto">
          <a:xfrm>
            <a:off x="9384878" y="4432576"/>
            <a:ext cx="5001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1.0-&gt;Z</a:t>
            </a:r>
          </a:p>
        </p:txBody>
      </p:sp>
    </p:spTree>
    <p:extLst>
      <p:ext uri="{BB962C8B-B14F-4D97-AF65-F5344CB8AC3E}">
        <p14:creationId xmlns:p14="http://schemas.microsoft.com/office/powerpoint/2010/main" val="90597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Spending Zerocoin</a:t>
            </a:r>
          </a:p>
        </p:txBody>
      </p:sp>
      <p:sp>
        <p:nvSpPr>
          <p:cNvPr id="68610" name="Rectangle 2"/>
          <p:cNvSpPr>
            <a:spLocks/>
          </p:cNvSpPr>
          <p:nvPr/>
        </p:nvSpPr>
        <p:spPr bwMode="auto">
          <a:xfrm>
            <a:off x="2086570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3792141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8612" name="Rectangle 4"/>
          <p:cNvSpPr>
            <a:spLocks/>
          </p:cNvSpPr>
          <p:nvPr/>
        </p:nvSpPr>
        <p:spPr bwMode="auto">
          <a:xfrm>
            <a:off x="5506641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8613" name="Rectangle 5"/>
          <p:cNvSpPr>
            <a:spLocks/>
          </p:cNvSpPr>
          <p:nvPr/>
        </p:nvSpPr>
        <p:spPr bwMode="auto">
          <a:xfrm>
            <a:off x="7292578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8614" name="Rectangle 6"/>
          <p:cNvSpPr>
            <a:spLocks/>
          </p:cNvSpPr>
          <p:nvPr/>
        </p:nvSpPr>
        <p:spPr bwMode="auto">
          <a:xfrm>
            <a:off x="2190075" y="3892330"/>
            <a:ext cx="814325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1.0,A-&gt;B</a:t>
            </a:r>
          </a:p>
        </p:txBody>
      </p:sp>
      <p:sp>
        <p:nvSpPr>
          <p:cNvPr id="68615" name="Rectangle 7"/>
          <p:cNvSpPr>
            <a:spLocks/>
          </p:cNvSpPr>
          <p:nvPr/>
        </p:nvSpPr>
        <p:spPr bwMode="auto">
          <a:xfrm>
            <a:off x="2274991" y="4173615"/>
            <a:ext cx="6299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1.03,S-&gt;J</a:t>
            </a:r>
          </a:p>
        </p:txBody>
      </p:sp>
      <p:sp>
        <p:nvSpPr>
          <p:cNvPr id="68616" name="Rectangle 8"/>
          <p:cNvSpPr>
            <a:spLocks/>
          </p:cNvSpPr>
          <p:nvPr/>
        </p:nvSpPr>
        <p:spPr bwMode="auto">
          <a:xfrm>
            <a:off x="2256616" y="4450435"/>
            <a:ext cx="64440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2.5,M-&gt;S</a:t>
            </a:r>
          </a:p>
        </p:txBody>
      </p:sp>
      <p:sp>
        <p:nvSpPr>
          <p:cNvPr id="68617" name="Rectangle 9"/>
          <p:cNvSpPr>
            <a:spLocks/>
          </p:cNvSpPr>
          <p:nvPr/>
        </p:nvSpPr>
        <p:spPr bwMode="auto">
          <a:xfrm>
            <a:off x="3311519" y="4575451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8618" name="Rectangle 10"/>
          <p:cNvSpPr>
            <a:spLocks/>
          </p:cNvSpPr>
          <p:nvPr/>
        </p:nvSpPr>
        <p:spPr bwMode="auto">
          <a:xfrm>
            <a:off x="4041714" y="3896794"/>
            <a:ext cx="56906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1.0,J-&gt;Z</a:t>
            </a:r>
          </a:p>
        </p:txBody>
      </p:sp>
      <p:sp>
        <p:nvSpPr>
          <p:cNvPr id="68619" name="Rectangle 11"/>
          <p:cNvSpPr>
            <a:spLocks/>
          </p:cNvSpPr>
          <p:nvPr/>
        </p:nvSpPr>
        <p:spPr bwMode="auto">
          <a:xfrm>
            <a:off x="3989711" y="4173615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r>
              <a:rPr lang="en-US" altLang="x-none" sz="1406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1.0,     </a:t>
            </a:r>
          </a:p>
        </p:txBody>
      </p:sp>
      <p:sp>
        <p:nvSpPr>
          <p:cNvPr id="68620" name="Rectangle 12"/>
          <p:cNvSpPr>
            <a:spLocks/>
          </p:cNvSpPr>
          <p:nvPr/>
        </p:nvSpPr>
        <p:spPr bwMode="auto">
          <a:xfrm>
            <a:off x="4052193" y="4450435"/>
            <a:ext cx="525785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.9B-&gt;D</a:t>
            </a:r>
          </a:p>
        </p:txBody>
      </p:sp>
      <p:sp>
        <p:nvSpPr>
          <p:cNvPr id="68621" name="Rectangle 13"/>
          <p:cNvSpPr>
            <a:spLocks/>
          </p:cNvSpPr>
          <p:nvPr/>
        </p:nvSpPr>
        <p:spPr bwMode="auto">
          <a:xfrm>
            <a:off x="4259740" y="4727255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8622" name="Rectangle 14"/>
          <p:cNvSpPr>
            <a:spLocks/>
          </p:cNvSpPr>
          <p:nvPr/>
        </p:nvSpPr>
        <p:spPr bwMode="auto">
          <a:xfrm>
            <a:off x="2246180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1</a:t>
            </a:r>
          </a:p>
        </p:txBody>
      </p:sp>
      <p:sp>
        <p:nvSpPr>
          <p:cNvPr id="68623" name="Rectangle 15"/>
          <p:cNvSpPr>
            <a:spLocks/>
          </p:cNvSpPr>
          <p:nvPr/>
        </p:nvSpPr>
        <p:spPr bwMode="auto">
          <a:xfrm>
            <a:off x="3953424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2</a:t>
            </a:r>
          </a:p>
        </p:txBody>
      </p:sp>
      <p:sp>
        <p:nvSpPr>
          <p:cNvPr id="68624" name="Rectangle 16"/>
          <p:cNvSpPr>
            <a:spLocks/>
          </p:cNvSpPr>
          <p:nvPr/>
        </p:nvSpPr>
        <p:spPr bwMode="auto">
          <a:xfrm>
            <a:off x="5667924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3</a:t>
            </a:r>
          </a:p>
        </p:txBody>
      </p:sp>
      <p:sp>
        <p:nvSpPr>
          <p:cNvPr id="68625" name="Rectangle 17"/>
          <p:cNvSpPr>
            <a:spLocks/>
          </p:cNvSpPr>
          <p:nvPr/>
        </p:nvSpPr>
        <p:spPr bwMode="auto">
          <a:xfrm>
            <a:off x="7453862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4</a:t>
            </a:r>
          </a:p>
        </p:txBody>
      </p:sp>
      <p:sp>
        <p:nvSpPr>
          <p:cNvPr id="68626" name="Rectangle 18"/>
          <p:cNvSpPr>
            <a:spLocks/>
          </p:cNvSpPr>
          <p:nvPr/>
        </p:nvSpPr>
        <p:spPr bwMode="auto">
          <a:xfrm>
            <a:off x="5696421" y="3887865"/>
            <a:ext cx="62837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.23,C-&gt;E</a:t>
            </a:r>
          </a:p>
        </p:txBody>
      </p:sp>
      <p:sp>
        <p:nvSpPr>
          <p:cNvPr id="68627" name="Rectangle 19"/>
          <p:cNvSpPr>
            <a:spLocks/>
          </p:cNvSpPr>
          <p:nvPr/>
        </p:nvSpPr>
        <p:spPr bwMode="auto">
          <a:xfrm>
            <a:off x="5737227" y="4164685"/>
            <a:ext cx="54341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1.2,E-&gt;J</a:t>
            </a:r>
          </a:p>
        </p:txBody>
      </p:sp>
      <p:sp>
        <p:nvSpPr>
          <p:cNvPr id="68628" name="Rectangle 20"/>
          <p:cNvSpPr>
            <a:spLocks/>
          </p:cNvSpPr>
          <p:nvPr/>
        </p:nvSpPr>
        <p:spPr bwMode="auto">
          <a:xfrm>
            <a:off x="5747848" y="4441505"/>
            <a:ext cx="50654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.2,M-&gt;J</a:t>
            </a:r>
          </a:p>
        </p:txBody>
      </p:sp>
      <p:sp>
        <p:nvSpPr>
          <p:cNvPr id="68629" name="Rectangle 21"/>
          <p:cNvSpPr>
            <a:spLocks/>
          </p:cNvSpPr>
          <p:nvPr/>
        </p:nvSpPr>
        <p:spPr bwMode="auto">
          <a:xfrm>
            <a:off x="5947451" y="4718326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8630" name="Rectangle 22"/>
          <p:cNvSpPr>
            <a:spLocks/>
          </p:cNvSpPr>
          <p:nvPr/>
        </p:nvSpPr>
        <p:spPr bwMode="auto">
          <a:xfrm>
            <a:off x="4084325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8631" name="Rectangle 23"/>
          <p:cNvSpPr>
            <a:spLocks/>
          </p:cNvSpPr>
          <p:nvPr/>
        </p:nvSpPr>
        <p:spPr bwMode="auto">
          <a:xfrm>
            <a:off x="5749154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8632" name="Rectangle 24"/>
          <p:cNvSpPr>
            <a:spLocks/>
          </p:cNvSpPr>
          <p:nvPr/>
        </p:nvSpPr>
        <p:spPr bwMode="auto">
          <a:xfrm>
            <a:off x="7588670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8633" name="Rectangle 25"/>
          <p:cNvSpPr>
            <a:spLocks/>
          </p:cNvSpPr>
          <p:nvPr/>
        </p:nvSpPr>
        <p:spPr bwMode="auto">
          <a:xfrm>
            <a:off x="7544183" y="3905724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.23,E-&gt;F</a:t>
            </a:r>
          </a:p>
        </p:txBody>
      </p:sp>
      <p:sp>
        <p:nvSpPr>
          <p:cNvPr id="68634" name="Rectangle 26"/>
          <p:cNvSpPr>
            <a:spLocks/>
          </p:cNvSpPr>
          <p:nvPr/>
        </p:nvSpPr>
        <p:spPr bwMode="auto">
          <a:xfrm>
            <a:off x="7556033" y="4182544"/>
            <a:ext cx="56586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.9,M-&gt;B</a:t>
            </a:r>
          </a:p>
        </p:txBody>
      </p:sp>
      <p:sp>
        <p:nvSpPr>
          <p:cNvPr id="68635" name="Rectangle 27"/>
          <p:cNvSpPr>
            <a:spLocks/>
          </p:cNvSpPr>
          <p:nvPr/>
        </p:nvSpPr>
        <p:spPr bwMode="auto">
          <a:xfrm>
            <a:off x="7778036" y="4736185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pic>
        <p:nvPicPr>
          <p:cNvPr id="68636" name="Picture 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17" y="3991570"/>
            <a:ext cx="84832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37" name="Rectangle 29"/>
          <p:cNvSpPr>
            <a:spLocks/>
          </p:cNvSpPr>
          <p:nvPr/>
        </p:nvSpPr>
        <p:spPr bwMode="auto">
          <a:xfrm>
            <a:off x="7603406" y="4450435"/>
            <a:ext cx="5001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1.0-&gt;Z</a:t>
            </a:r>
          </a:p>
        </p:txBody>
      </p:sp>
      <p:pic>
        <p:nvPicPr>
          <p:cNvPr id="6863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937992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9" name="Picture 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75" y="4392290"/>
            <a:ext cx="67865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0" name="Picture 3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98" y="4315271"/>
            <a:ext cx="109835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41" name="Rectangle 33"/>
          <p:cNvSpPr>
            <a:spLocks/>
          </p:cNvSpPr>
          <p:nvPr/>
        </p:nvSpPr>
        <p:spPr bwMode="auto">
          <a:xfrm rot="1443692">
            <a:off x="3096321" y="4201087"/>
            <a:ext cx="64601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687">
                <a:ea typeface="Gill Sans Light" charset="0"/>
                <a:cs typeface="Gill Sans Light" charset="0"/>
              </a:rPr>
              <a:t>bitcoins</a:t>
            </a:r>
          </a:p>
        </p:txBody>
      </p:sp>
      <p:sp>
        <p:nvSpPr>
          <p:cNvPr id="68642" name="Rectangle 34"/>
          <p:cNvSpPr>
            <a:spLocks/>
          </p:cNvSpPr>
          <p:nvPr/>
        </p:nvSpPr>
        <p:spPr bwMode="auto">
          <a:xfrm rot="-902970">
            <a:off x="8345861" y="4512510"/>
            <a:ext cx="64601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687">
                <a:ea typeface="Gill Sans Light" charset="0"/>
                <a:cs typeface="Gill Sans Light" charset="0"/>
              </a:rPr>
              <a:t>bitcoins</a:t>
            </a:r>
          </a:p>
        </p:txBody>
      </p:sp>
      <p:sp>
        <p:nvSpPr>
          <p:cNvPr id="68643" name="Rectangle 35"/>
          <p:cNvSpPr>
            <a:spLocks/>
          </p:cNvSpPr>
          <p:nvPr/>
        </p:nvSpPr>
        <p:spPr bwMode="auto">
          <a:xfrm>
            <a:off x="9069586" y="375939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8644" name="Rectangle 36"/>
          <p:cNvSpPr>
            <a:spLocks/>
          </p:cNvSpPr>
          <p:nvPr/>
        </p:nvSpPr>
        <p:spPr bwMode="auto">
          <a:xfrm>
            <a:off x="9230870" y="533679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5</a:t>
            </a:r>
          </a:p>
        </p:txBody>
      </p:sp>
      <p:sp>
        <p:nvSpPr>
          <p:cNvPr id="68645" name="Rectangle 37"/>
          <p:cNvSpPr>
            <a:spLocks/>
          </p:cNvSpPr>
          <p:nvPr/>
        </p:nvSpPr>
        <p:spPr bwMode="auto">
          <a:xfrm>
            <a:off x="9365677" y="495049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8646" name="Rectangle 38"/>
          <p:cNvSpPr>
            <a:spLocks/>
          </p:cNvSpPr>
          <p:nvPr/>
        </p:nvSpPr>
        <p:spPr bwMode="auto">
          <a:xfrm>
            <a:off x="9321749" y="3887865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.23,E-&gt;F</a:t>
            </a:r>
          </a:p>
        </p:txBody>
      </p:sp>
      <p:sp>
        <p:nvSpPr>
          <p:cNvPr id="68647" name="Rectangle 39"/>
          <p:cNvSpPr>
            <a:spLocks/>
          </p:cNvSpPr>
          <p:nvPr/>
        </p:nvSpPr>
        <p:spPr bwMode="auto">
          <a:xfrm>
            <a:off x="9298434" y="4164685"/>
            <a:ext cx="62837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1.0,Z-&gt;B</a:t>
            </a:r>
          </a:p>
        </p:txBody>
      </p:sp>
      <p:sp>
        <p:nvSpPr>
          <p:cNvPr id="68648" name="Rectangle 40"/>
          <p:cNvSpPr>
            <a:spLocks/>
          </p:cNvSpPr>
          <p:nvPr/>
        </p:nvSpPr>
        <p:spPr bwMode="auto">
          <a:xfrm>
            <a:off x="9555044" y="4718326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8649" name="Rectangle 41"/>
          <p:cNvSpPr>
            <a:spLocks/>
          </p:cNvSpPr>
          <p:nvPr/>
        </p:nvSpPr>
        <p:spPr bwMode="auto">
          <a:xfrm>
            <a:off x="9384878" y="4432576"/>
            <a:ext cx="5001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1.0-&gt;Z</a:t>
            </a:r>
          </a:p>
        </p:txBody>
      </p:sp>
      <p:sp>
        <p:nvSpPr>
          <p:cNvPr id="68650" name="Line 42"/>
          <p:cNvSpPr>
            <a:spLocks noChangeShapeType="1"/>
          </p:cNvSpPr>
          <p:nvPr/>
        </p:nvSpPr>
        <p:spPr bwMode="auto">
          <a:xfrm>
            <a:off x="4916165" y="4273972"/>
            <a:ext cx="2035969" cy="296912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</p:spTree>
    <p:extLst>
      <p:ext uri="{BB962C8B-B14F-4D97-AF65-F5344CB8AC3E}">
        <p14:creationId xmlns:p14="http://schemas.microsoft.com/office/powerpoint/2010/main" val="102459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/>
          </p:cNvSpPr>
          <p:nvPr/>
        </p:nvSpPr>
        <p:spPr bwMode="auto">
          <a:xfrm>
            <a:off x="1774031" y="1330523"/>
            <a:ext cx="8643938" cy="24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04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Where do the bitcoins go/come from?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Nowhere -- they get ‘escrowed’ in place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A Zerocoin spend transaction allows you to claim the coins</a:t>
            </a:r>
            <a:br>
              <a:rPr lang="en-US" altLang="x-none" sz="2672">
                <a:ea typeface="Gill Sans Light" charset="0"/>
                <a:cs typeface="Gill Sans Light" charset="0"/>
              </a:rPr>
            </a:br>
            <a:r>
              <a:rPr lang="en-US" altLang="x-none" sz="2672">
                <a:ea typeface="Gill Sans Light" charset="0"/>
                <a:cs typeface="Gill Sans Light" charset="0"/>
              </a:rPr>
              <a:t>left by some </a:t>
            </a:r>
            <a:r>
              <a:rPr lang="en-US" altLang="x-none" sz="2672" u="sng">
                <a:ea typeface="Gill Sans Light" charset="0"/>
                <a:cs typeface="Gill Sans Light" charset="0"/>
              </a:rPr>
              <a:t>other Zerocoin user</a:t>
            </a:r>
          </a:p>
        </p:txBody>
      </p:sp>
      <p:sp>
        <p:nvSpPr>
          <p:cNvPr id="69634" name="Rectangle 2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Spending Zerocoin</a:t>
            </a:r>
          </a:p>
        </p:txBody>
      </p:sp>
      <p:sp>
        <p:nvSpPr>
          <p:cNvPr id="69635" name="Rectangle 3"/>
          <p:cNvSpPr>
            <a:spLocks/>
          </p:cNvSpPr>
          <p:nvPr/>
        </p:nvSpPr>
        <p:spPr bwMode="auto">
          <a:xfrm>
            <a:off x="2086570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9636" name="Rectangle 4"/>
          <p:cNvSpPr>
            <a:spLocks/>
          </p:cNvSpPr>
          <p:nvPr/>
        </p:nvSpPr>
        <p:spPr bwMode="auto">
          <a:xfrm>
            <a:off x="3792141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9637" name="Rectangle 5"/>
          <p:cNvSpPr>
            <a:spLocks/>
          </p:cNvSpPr>
          <p:nvPr/>
        </p:nvSpPr>
        <p:spPr bwMode="auto">
          <a:xfrm>
            <a:off x="5506641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9638" name="Rectangle 6"/>
          <p:cNvSpPr>
            <a:spLocks/>
          </p:cNvSpPr>
          <p:nvPr/>
        </p:nvSpPr>
        <p:spPr bwMode="auto">
          <a:xfrm>
            <a:off x="7292578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9639" name="Rectangle 7"/>
          <p:cNvSpPr>
            <a:spLocks/>
          </p:cNvSpPr>
          <p:nvPr/>
        </p:nvSpPr>
        <p:spPr bwMode="auto">
          <a:xfrm>
            <a:off x="2190075" y="3892330"/>
            <a:ext cx="814325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1.0,A-&gt;B</a:t>
            </a:r>
          </a:p>
        </p:txBody>
      </p:sp>
      <p:sp>
        <p:nvSpPr>
          <p:cNvPr id="69640" name="Rectangle 8"/>
          <p:cNvSpPr>
            <a:spLocks/>
          </p:cNvSpPr>
          <p:nvPr/>
        </p:nvSpPr>
        <p:spPr bwMode="auto">
          <a:xfrm>
            <a:off x="2274991" y="4173615"/>
            <a:ext cx="6299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1.03,S-&gt;J</a:t>
            </a:r>
          </a:p>
        </p:txBody>
      </p:sp>
      <p:sp>
        <p:nvSpPr>
          <p:cNvPr id="69641" name="Rectangle 9"/>
          <p:cNvSpPr>
            <a:spLocks/>
          </p:cNvSpPr>
          <p:nvPr/>
        </p:nvSpPr>
        <p:spPr bwMode="auto">
          <a:xfrm>
            <a:off x="2256616" y="4450435"/>
            <a:ext cx="64440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2.5,M-&gt;S</a:t>
            </a:r>
          </a:p>
        </p:txBody>
      </p:sp>
      <p:sp>
        <p:nvSpPr>
          <p:cNvPr id="69642" name="Rectangle 10"/>
          <p:cNvSpPr>
            <a:spLocks/>
          </p:cNvSpPr>
          <p:nvPr/>
        </p:nvSpPr>
        <p:spPr bwMode="auto">
          <a:xfrm>
            <a:off x="3311519" y="4575451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9643" name="Rectangle 11"/>
          <p:cNvSpPr>
            <a:spLocks/>
          </p:cNvSpPr>
          <p:nvPr/>
        </p:nvSpPr>
        <p:spPr bwMode="auto">
          <a:xfrm>
            <a:off x="4041714" y="3896794"/>
            <a:ext cx="56906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1.0,J-&gt;Z</a:t>
            </a:r>
          </a:p>
        </p:txBody>
      </p:sp>
      <p:sp>
        <p:nvSpPr>
          <p:cNvPr id="69644" name="Rectangle 12"/>
          <p:cNvSpPr>
            <a:spLocks/>
          </p:cNvSpPr>
          <p:nvPr/>
        </p:nvSpPr>
        <p:spPr bwMode="auto">
          <a:xfrm>
            <a:off x="3989711" y="4173615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r>
              <a:rPr lang="en-US" altLang="x-none" sz="1406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1.0,     </a:t>
            </a:r>
          </a:p>
        </p:txBody>
      </p:sp>
      <p:sp>
        <p:nvSpPr>
          <p:cNvPr id="69645" name="Rectangle 13"/>
          <p:cNvSpPr>
            <a:spLocks/>
          </p:cNvSpPr>
          <p:nvPr/>
        </p:nvSpPr>
        <p:spPr bwMode="auto">
          <a:xfrm>
            <a:off x="4052193" y="4450435"/>
            <a:ext cx="525785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.9B-&gt;D</a:t>
            </a:r>
          </a:p>
        </p:txBody>
      </p:sp>
      <p:sp>
        <p:nvSpPr>
          <p:cNvPr id="69646" name="Rectangle 14"/>
          <p:cNvSpPr>
            <a:spLocks/>
          </p:cNvSpPr>
          <p:nvPr/>
        </p:nvSpPr>
        <p:spPr bwMode="auto">
          <a:xfrm>
            <a:off x="4259740" y="4727255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9647" name="Rectangle 15"/>
          <p:cNvSpPr>
            <a:spLocks/>
          </p:cNvSpPr>
          <p:nvPr/>
        </p:nvSpPr>
        <p:spPr bwMode="auto">
          <a:xfrm>
            <a:off x="2246180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1</a:t>
            </a:r>
          </a:p>
        </p:txBody>
      </p:sp>
      <p:sp>
        <p:nvSpPr>
          <p:cNvPr id="69648" name="Rectangle 16"/>
          <p:cNvSpPr>
            <a:spLocks/>
          </p:cNvSpPr>
          <p:nvPr/>
        </p:nvSpPr>
        <p:spPr bwMode="auto">
          <a:xfrm>
            <a:off x="3953424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2</a:t>
            </a:r>
          </a:p>
        </p:txBody>
      </p:sp>
      <p:sp>
        <p:nvSpPr>
          <p:cNvPr id="69649" name="Rectangle 17"/>
          <p:cNvSpPr>
            <a:spLocks/>
          </p:cNvSpPr>
          <p:nvPr/>
        </p:nvSpPr>
        <p:spPr bwMode="auto">
          <a:xfrm>
            <a:off x="5667924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3</a:t>
            </a:r>
          </a:p>
        </p:txBody>
      </p:sp>
      <p:sp>
        <p:nvSpPr>
          <p:cNvPr id="69650" name="Rectangle 18"/>
          <p:cNvSpPr>
            <a:spLocks/>
          </p:cNvSpPr>
          <p:nvPr/>
        </p:nvSpPr>
        <p:spPr bwMode="auto">
          <a:xfrm>
            <a:off x="7453862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4</a:t>
            </a:r>
          </a:p>
        </p:txBody>
      </p:sp>
      <p:sp>
        <p:nvSpPr>
          <p:cNvPr id="69651" name="Rectangle 19"/>
          <p:cNvSpPr>
            <a:spLocks/>
          </p:cNvSpPr>
          <p:nvPr/>
        </p:nvSpPr>
        <p:spPr bwMode="auto">
          <a:xfrm>
            <a:off x="5696421" y="3887865"/>
            <a:ext cx="62837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1.0,C-&gt;E</a:t>
            </a:r>
          </a:p>
        </p:txBody>
      </p:sp>
      <p:sp>
        <p:nvSpPr>
          <p:cNvPr id="69652" name="Rectangle 20"/>
          <p:cNvSpPr>
            <a:spLocks/>
          </p:cNvSpPr>
          <p:nvPr/>
        </p:nvSpPr>
        <p:spPr bwMode="auto">
          <a:xfrm>
            <a:off x="5737227" y="4164685"/>
            <a:ext cx="54341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1.2,E-&gt;J</a:t>
            </a:r>
          </a:p>
        </p:txBody>
      </p:sp>
      <p:sp>
        <p:nvSpPr>
          <p:cNvPr id="69653" name="Rectangle 21"/>
          <p:cNvSpPr>
            <a:spLocks/>
          </p:cNvSpPr>
          <p:nvPr/>
        </p:nvSpPr>
        <p:spPr bwMode="auto">
          <a:xfrm>
            <a:off x="5747848" y="4441505"/>
            <a:ext cx="50654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.2,M-&gt;J</a:t>
            </a:r>
          </a:p>
        </p:txBody>
      </p:sp>
      <p:sp>
        <p:nvSpPr>
          <p:cNvPr id="69654" name="Rectangle 22"/>
          <p:cNvSpPr>
            <a:spLocks/>
          </p:cNvSpPr>
          <p:nvPr/>
        </p:nvSpPr>
        <p:spPr bwMode="auto">
          <a:xfrm>
            <a:off x="5947451" y="4718326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9655" name="Rectangle 23"/>
          <p:cNvSpPr>
            <a:spLocks/>
          </p:cNvSpPr>
          <p:nvPr/>
        </p:nvSpPr>
        <p:spPr bwMode="auto">
          <a:xfrm>
            <a:off x="4084325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9656" name="Rectangle 24"/>
          <p:cNvSpPr>
            <a:spLocks/>
          </p:cNvSpPr>
          <p:nvPr/>
        </p:nvSpPr>
        <p:spPr bwMode="auto">
          <a:xfrm>
            <a:off x="5749154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9657" name="Rectangle 25"/>
          <p:cNvSpPr>
            <a:spLocks/>
          </p:cNvSpPr>
          <p:nvPr/>
        </p:nvSpPr>
        <p:spPr bwMode="auto">
          <a:xfrm>
            <a:off x="7588670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9658" name="Rectangle 26"/>
          <p:cNvSpPr>
            <a:spLocks/>
          </p:cNvSpPr>
          <p:nvPr/>
        </p:nvSpPr>
        <p:spPr bwMode="auto">
          <a:xfrm>
            <a:off x="7544183" y="3905724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.23,E-&gt;F</a:t>
            </a:r>
          </a:p>
        </p:txBody>
      </p:sp>
      <p:sp>
        <p:nvSpPr>
          <p:cNvPr id="69659" name="Rectangle 27"/>
          <p:cNvSpPr>
            <a:spLocks/>
          </p:cNvSpPr>
          <p:nvPr/>
        </p:nvSpPr>
        <p:spPr bwMode="auto">
          <a:xfrm>
            <a:off x="7556033" y="4182544"/>
            <a:ext cx="56586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.9,M-&gt;B</a:t>
            </a:r>
          </a:p>
        </p:txBody>
      </p:sp>
      <p:sp>
        <p:nvSpPr>
          <p:cNvPr id="69660" name="Rectangle 28"/>
          <p:cNvSpPr>
            <a:spLocks/>
          </p:cNvSpPr>
          <p:nvPr/>
        </p:nvSpPr>
        <p:spPr bwMode="auto">
          <a:xfrm>
            <a:off x="7778036" y="4736185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9661" name="Rectangle 29"/>
          <p:cNvSpPr>
            <a:spLocks/>
          </p:cNvSpPr>
          <p:nvPr/>
        </p:nvSpPr>
        <p:spPr bwMode="auto">
          <a:xfrm>
            <a:off x="7603406" y="4450435"/>
            <a:ext cx="5001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1.0-&gt;Z</a:t>
            </a:r>
          </a:p>
        </p:txBody>
      </p:sp>
      <p:pic>
        <p:nvPicPr>
          <p:cNvPr id="69662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937992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3" name="Picture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75" y="4392290"/>
            <a:ext cx="67865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4" name="Picture 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32" y="3960316"/>
            <a:ext cx="240208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65" name="Rectangle 33"/>
          <p:cNvSpPr>
            <a:spLocks/>
          </p:cNvSpPr>
          <p:nvPr/>
        </p:nvSpPr>
        <p:spPr bwMode="auto">
          <a:xfrm rot="874445">
            <a:off x="8265494" y="4298198"/>
            <a:ext cx="64601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687">
                <a:ea typeface="Gill Sans Light" charset="0"/>
                <a:cs typeface="Gill Sans Light" charset="0"/>
              </a:rPr>
              <a:t>bitcoins</a:t>
            </a:r>
          </a:p>
        </p:txBody>
      </p:sp>
      <p:sp>
        <p:nvSpPr>
          <p:cNvPr id="69666" name="Rectangle 34"/>
          <p:cNvSpPr>
            <a:spLocks/>
          </p:cNvSpPr>
          <p:nvPr/>
        </p:nvSpPr>
        <p:spPr bwMode="auto">
          <a:xfrm>
            <a:off x="9069586" y="375939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9667" name="Rectangle 35"/>
          <p:cNvSpPr>
            <a:spLocks/>
          </p:cNvSpPr>
          <p:nvPr/>
        </p:nvSpPr>
        <p:spPr bwMode="auto">
          <a:xfrm>
            <a:off x="9230870" y="533679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5</a:t>
            </a:r>
          </a:p>
        </p:txBody>
      </p:sp>
      <p:sp>
        <p:nvSpPr>
          <p:cNvPr id="69668" name="Rectangle 36"/>
          <p:cNvSpPr>
            <a:spLocks/>
          </p:cNvSpPr>
          <p:nvPr/>
        </p:nvSpPr>
        <p:spPr bwMode="auto">
          <a:xfrm>
            <a:off x="9365677" y="495049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69669" name="Rectangle 37"/>
          <p:cNvSpPr>
            <a:spLocks/>
          </p:cNvSpPr>
          <p:nvPr/>
        </p:nvSpPr>
        <p:spPr bwMode="auto">
          <a:xfrm>
            <a:off x="9321749" y="3887865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.23,E-&gt;F</a:t>
            </a:r>
          </a:p>
        </p:txBody>
      </p:sp>
      <p:sp>
        <p:nvSpPr>
          <p:cNvPr id="69670" name="Rectangle 38"/>
          <p:cNvSpPr>
            <a:spLocks/>
          </p:cNvSpPr>
          <p:nvPr/>
        </p:nvSpPr>
        <p:spPr bwMode="auto">
          <a:xfrm>
            <a:off x="9298434" y="4164685"/>
            <a:ext cx="62837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1.0,Z-&gt;B</a:t>
            </a:r>
          </a:p>
        </p:txBody>
      </p:sp>
      <p:sp>
        <p:nvSpPr>
          <p:cNvPr id="69671" name="Rectangle 39"/>
          <p:cNvSpPr>
            <a:spLocks/>
          </p:cNvSpPr>
          <p:nvPr/>
        </p:nvSpPr>
        <p:spPr bwMode="auto">
          <a:xfrm>
            <a:off x="9555044" y="4718326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69672" name="Rectangle 40"/>
          <p:cNvSpPr>
            <a:spLocks/>
          </p:cNvSpPr>
          <p:nvPr/>
        </p:nvSpPr>
        <p:spPr bwMode="auto">
          <a:xfrm>
            <a:off x="9384878" y="4432576"/>
            <a:ext cx="5001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1.0-&gt;Z</a:t>
            </a:r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>
            <a:off x="4916165" y="4273972"/>
            <a:ext cx="2035969" cy="296912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pic>
        <p:nvPicPr>
          <p:cNvPr id="6967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78" y="36433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/>
          </p:cNvSpPr>
          <p:nvPr/>
        </p:nvSpPr>
        <p:spPr bwMode="auto">
          <a:xfrm>
            <a:off x="1774031" y="1330523"/>
            <a:ext cx="8643938" cy="24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04800" indent="-3048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Why is this anonymous?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It’s all in the way we ‘prove’ we have a Zerocoin</a:t>
            </a:r>
          </a:p>
          <a:p>
            <a:pPr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altLang="x-none" sz="2672">
                <a:ea typeface="Gill Sans Light" charset="0"/>
                <a:cs typeface="Gill Sans Light" charset="0"/>
              </a:rPr>
              <a:t>This is done using a </a:t>
            </a:r>
            <a:r>
              <a:rPr lang="en-US" altLang="x-none" sz="2672" u="sng">
                <a:ea typeface="Gill Sans Light" charset="0"/>
                <a:cs typeface="Gill Sans Light" charset="0"/>
              </a:rPr>
              <a:t>zero knowledge proof</a:t>
            </a:r>
          </a:p>
        </p:txBody>
      </p:sp>
      <p:sp>
        <p:nvSpPr>
          <p:cNvPr id="70658" name="Rectangle 2"/>
          <p:cNvSpPr>
            <a:spLocks noChangeArrowheads="1"/>
          </p:cNvSpPr>
          <p:nvPr>
            <p:ph type="title"/>
          </p:nvPr>
        </p:nvSpPr>
        <p:spPr>
          <a:xfrm>
            <a:off x="1774031" y="178594"/>
            <a:ext cx="8643938" cy="1035844"/>
          </a:xfrm>
          <a:ln/>
        </p:spPr>
        <p:txBody>
          <a:bodyPr/>
          <a:lstStyle/>
          <a:p>
            <a:r>
              <a:rPr lang="en-US" altLang="x-none"/>
              <a:t>Spending Zerocoin</a:t>
            </a:r>
          </a:p>
        </p:txBody>
      </p:sp>
      <p:sp>
        <p:nvSpPr>
          <p:cNvPr id="70659" name="Rectangle 3"/>
          <p:cNvSpPr>
            <a:spLocks/>
          </p:cNvSpPr>
          <p:nvPr/>
        </p:nvSpPr>
        <p:spPr bwMode="auto">
          <a:xfrm>
            <a:off x="2086570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0660" name="Rectangle 4"/>
          <p:cNvSpPr>
            <a:spLocks/>
          </p:cNvSpPr>
          <p:nvPr/>
        </p:nvSpPr>
        <p:spPr bwMode="auto">
          <a:xfrm>
            <a:off x="3792141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0661" name="Rectangle 5"/>
          <p:cNvSpPr>
            <a:spLocks/>
          </p:cNvSpPr>
          <p:nvPr/>
        </p:nvSpPr>
        <p:spPr bwMode="auto">
          <a:xfrm>
            <a:off x="5506641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0662" name="Rectangle 6"/>
          <p:cNvSpPr>
            <a:spLocks/>
          </p:cNvSpPr>
          <p:nvPr/>
        </p:nvSpPr>
        <p:spPr bwMode="auto">
          <a:xfrm>
            <a:off x="7292578" y="377725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0663" name="Rectangle 7"/>
          <p:cNvSpPr>
            <a:spLocks/>
          </p:cNvSpPr>
          <p:nvPr/>
        </p:nvSpPr>
        <p:spPr bwMode="auto">
          <a:xfrm>
            <a:off x="2190075" y="3892330"/>
            <a:ext cx="814325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1.0,A-&gt;B</a:t>
            </a:r>
          </a:p>
        </p:txBody>
      </p:sp>
      <p:sp>
        <p:nvSpPr>
          <p:cNvPr id="70664" name="Rectangle 8"/>
          <p:cNvSpPr>
            <a:spLocks/>
          </p:cNvSpPr>
          <p:nvPr/>
        </p:nvSpPr>
        <p:spPr bwMode="auto">
          <a:xfrm>
            <a:off x="2274991" y="4173615"/>
            <a:ext cx="6299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1.03,S-&gt;J</a:t>
            </a:r>
          </a:p>
        </p:txBody>
      </p:sp>
      <p:sp>
        <p:nvSpPr>
          <p:cNvPr id="70665" name="Rectangle 9"/>
          <p:cNvSpPr>
            <a:spLocks/>
          </p:cNvSpPr>
          <p:nvPr/>
        </p:nvSpPr>
        <p:spPr bwMode="auto">
          <a:xfrm>
            <a:off x="2256616" y="4450435"/>
            <a:ext cx="64440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2.5,M-&gt;S</a:t>
            </a:r>
          </a:p>
        </p:txBody>
      </p:sp>
      <p:sp>
        <p:nvSpPr>
          <p:cNvPr id="70666" name="Rectangle 10"/>
          <p:cNvSpPr>
            <a:spLocks/>
          </p:cNvSpPr>
          <p:nvPr/>
        </p:nvSpPr>
        <p:spPr bwMode="auto">
          <a:xfrm>
            <a:off x="3311519" y="4575451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70667" name="Rectangle 11"/>
          <p:cNvSpPr>
            <a:spLocks/>
          </p:cNvSpPr>
          <p:nvPr/>
        </p:nvSpPr>
        <p:spPr bwMode="auto">
          <a:xfrm>
            <a:off x="4041714" y="3896794"/>
            <a:ext cx="56906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1.0,J-&gt;Z</a:t>
            </a:r>
          </a:p>
        </p:txBody>
      </p:sp>
      <p:sp>
        <p:nvSpPr>
          <p:cNvPr id="70668" name="Rectangle 12"/>
          <p:cNvSpPr>
            <a:spLocks/>
          </p:cNvSpPr>
          <p:nvPr/>
        </p:nvSpPr>
        <p:spPr bwMode="auto">
          <a:xfrm>
            <a:off x="3989711" y="4173615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r>
              <a:rPr lang="en-US" altLang="x-none" sz="1406" b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1.0,     </a:t>
            </a:r>
          </a:p>
        </p:txBody>
      </p:sp>
      <p:sp>
        <p:nvSpPr>
          <p:cNvPr id="70669" name="Rectangle 13"/>
          <p:cNvSpPr>
            <a:spLocks/>
          </p:cNvSpPr>
          <p:nvPr/>
        </p:nvSpPr>
        <p:spPr bwMode="auto">
          <a:xfrm>
            <a:off x="4052193" y="4450435"/>
            <a:ext cx="525785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.9B-&gt;D</a:t>
            </a:r>
          </a:p>
        </p:txBody>
      </p:sp>
      <p:sp>
        <p:nvSpPr>
          <p:cNvPr id="70670" name="Rectangle 14"/>
          <p:cNvSpPr>
            <a:spLocks/>
          </p:cNvSpPr>
          <p:nvPr/>
        </p:nvSpPr>
        <p:spPr bwMode="auto">
          <a:xfrm>
            <a:off x="4259740" y="4727255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70671" name="Rectangle 15"/>
          <p:cNvSpPr>
            <a:spLocks/>
          </p:cNvSpPr>
          <p:nvPr/>
        </p:nvSpPr>
        <p:spPr bwMode="auto">
          <a:xfrm>
            <a:off x="2246180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1</a:t>
            </a:r>
          </a:p>
        </p:txBody>
      </p:sp>
      <p:sp>
        <p:nvSpPr>
          <p:cNvPr id="70672" name="Rectangle 16"/>
          <p:cNvSpPr>
            <a:spLocks/>
          </p:cNvSpPr>
          <p:nvPr/>
        </p:nvSpPr>
        <p:spPr bwMode="auto">
          <a:xfrm>
            <a:off x="3953424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2</a:t>
            </a:r>
          </a:p>
        </p:txBody>
      </p:sp>
      <p:sp>
        <p:nvSpPr>
          <p:cNvPr id="70673" name="Rectangle 17"/>
          <p:cNvSpPr>
            <a:spLocks/>
          </p:cNvSpPr>
          <p:nvPr/>
        </p:nvSpPr>
        <p:spPr bwMode="auto">
          <a:xfrm>
            <a:off x="5667924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3</a:t>
            </a:r>
          </a:p>
        </p:txBody>
      </p:sp>
      <p:sp>
        <p:nvSpPr>
          <p:cNvPr id="70674" name="Rectangle 18"/>
          <p:cNvSpPr>
            <a:spLocks/>
          </p:cNvSpPr>
          <p:nvPr/>
        </p:nvSpPr>
        <p:spPr bwMode="auto">
          <a:xfrm>
            <a:off x="7453862" y="535465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4</a:t>
            </a:r>
          </a:p>
        </p:txBody>
      </p:sp>
      <p:sp>
        <p:nvSpPr>
          <p:cNvPr id="70675" name="Rectangle 19"/>
          <p:cNvSpPr>
            <a:spLocks/>
          </p:cNvSpPr>
          <p:nvPr/>
        </p:nvSpPr>
        <p:spPr bwMode="auto">
          <a:xfrm>
            <a:off x="5696421" y="3887865"/>
            <a:ext cx="62837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1.0,C-&gt;E</a:t>
            </a:r>
          </a:p>
        </p:txBody>
      </p:sp>
      <p:sp>
        <p:nvSpPr>
          <p:cNvPr id="70676" name="Rectangle 20"/>
          <p:cNvSpPr>
            <a:spLocks/>
          </p:cNvSpPr>
          <p:nvPr/>
        </p:nvSpPr>
        <p:spPr bwMode="auto">
          <a:xfrm>
            <a:off x="5737227" y="4164685"/>
            <a:ext cx="54341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1.2,E-&gt;J</a:t>
            </a:r>
          </a:p>
        </p:txBody>
      </p:sp>
      <p:sp>
        <p:nvSpPr>
          <p:cNvPr id="70677" name="Rectangle 21"/>
          <p:cNvSpPr>
            <a:spLocks/>
          </p:cNvSpPr>
          <p:nvPr/>
        </p:nvSpPr>
        <p:spPr bwMode="auto">
          <a:xfrm>
            <a:off x="5747848" y="4441505"/>
            <a:ext cx="50654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.2,M-&gt;J</a:t>
            </a:r>
          </a:p>
        </p:txBody>
      </p:sp>
      <p:sp>
        <p:nvSpPr>
          <p:cNvPr id="70678" name="Rectangle 22"/>
          <p:cNvSpPr>
            <a:spLocks/>
          </p:cNvSpPr>
          <p:nvPr/>
        </p:nvSpPr>
        <p:spPr bwMode="auto">
          <a:xfrm>
            <a:off x="5947451" y="4718326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70679" name="Rectangle 23"/>
          <p:cNvSpPr>
            <a:spLocks/>
          </p:cNvSpPr>
          <p:nvPr/>
        </p:nvSpPr>
        <p:spPr bwMode="auto">
          <a:xfrm>
            <a:off x="4084325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70680" name="Rectangle 24"/>
          <p:cNvSpPr>
            <a:spLocks/>
          </p:cNvSpPr>
          <p:nvPr/>
        </p:nvSpPr>
        <p:spPr bwMode="auto">
          <a:xfrm>
            <a:off x="5749154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70681" name="Rectangle 25"/>
          <p:cNvSpPr>
            <a:spLocks/>
          </p:cNvSpPr>
          <p:nvPr/>
        </p:nvSpPr>
        <p:spPr bwMode="auto">
          <a:xfrm>
            <a:off x="7588670" y="496835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70682" name="Rectangle 26"/>
          <p:cNvSpPr>
            <a:spLocks/>
          </p:cNvSpPr>
          <p:nvPr/>
        </p:nvSpPr>
        <p:spPr bwMode="auto">
          <a:xfrm>
            <a:off x="7544183" y="3905724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.23,E-&gt;F</a:t>
            </a:r>
          </a:p>
        </p:txBody>
      </p:sp>
      <p:sp>
        <p:nvSpPr>
          <p:cNvPr id="70683" name="Rectangle 27"/>
          <p:cNvSpPr>
            <a:spLocks/>
          </p:cNvSpPr>
          <p:nvPr/>
        </p:nvSpPr>
        <p:spPr bwMode="auto">
          <a:xfrm>
            <a:off x="7556033" y="4182544"/>
            <a:ext cx="56586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.9,M-&gt;B</a:t>
            </a:r>
          </a:p>
        </p:txBody>
      </p:sp>
      <p:sp>
        <p:nvSpPr>
          <p:cNvPr id="70684" name="Rectangle 28"/>
          <p:cNvSpPr>
            <a:spLocks/>
          </p:cNvSpPr>
          <p:nvPr/>
        </p:nvSpPr>
        <p:spPr bwMode="auto">
          <a:xfrm>
            <a:off x="7778036" y="4736185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70685" name="Rectangle 29"/>
          <p:cNvSpPr>
            <a:spLocks/>
          </p:cNvSpPr>
          <p:nvPr/>
        </p:nvSpPr>
        <p:spPr bwMode="auto">
          <a:xfrm>
            <a:off x="7603406" y="4450435"/>
            <a:ext cx="5001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1.0-&gt;Z</a:t>
            </a:r>
          </a:p>
        </p:txBody>
      </p:sp>
      <p:pic>
        <p:nvPicPr>
          <p:cNvPr id="7068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937992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7" name="Picture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75" y="4392290"/>
            <a:ext cx="67865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8" name="Rectangle 32"/>
          <p:cNvSpPr>
            <a:spLocks/>
          </p:cNvSpPr>
          <p:nvPr/>
        </p:nvSpPr>
        <p:spPr bwMode="auto">
          <a:xfrm>
            <a:off x="9069586" y="3759398"/>
            <a:ext cx="1026914" cy="1518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70689" name="Rectangle 33"/>
          <p:cNvSpPr>
            <a:spLocks/>
          </p:cNvSpPr>
          <p:nvPr/>
        </p:nvSpPr>
        <p:spPr bwMode="auto">
          <a:xfrm>
            <a:off x="9230870" y="5336794"/>
            <a:ext cx="702115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898">
                <a:ea typeface="Gill Sans Light" charset="0"/>
                <a:cs typeface="Gill Sans Light" charset="0"/>
              </a:rPr>
              <a:t>Block 5</a:t>
            </a:r>
          </a:p>
        </p:txBody>
      </p:sp>
      <p:sp>
        <p:nvSpPr>
          <p:cNvPr id="70690" name="Rectangle 34"/>
          <p:cNvSpPr>
            <a:spLocks/>
          </p:cNvSpPr>
          <p:nvPr/>
        </p:nvSpPr>
        <p:spPr bwMode="auto">
          <a:xfrm>
            <a:off x="9365677" y="4950497"/>
            <a:ext cx="46487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HASH</a:t>
            </a:r>
          </a:p>
        </p:txBody>
      </p:sp>
      <p:sp>
        <p:nvSpPr>
          <p:cNvPr id="70691" name="Rectangle 35"/>
          <p:cNvSpPr>
            <a:spLocks/>
          </p:cNvSpPr>
          <p:nvPr/>
        </p:nvSpPr>
        <p:spPr bwMode="auto">
          <a:xfrm>
            <a:off x="9321749" y="3887865"/>
            <a:ext cx="58509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.23,E-&gt;F</a:t>
            </a:r>
          </a:p>
        </p:txBody>
      </p:sp>
      <p:sp>
        <p:nvSpPr>
          <p:cNvPr id="70692" name="Rectangle 36"/>
          <p:cNvSpPr>
            <a:spLocks/>
          </p:cNvSpPr>
          <p:nvPr/>
        </p:nvSpPr>
        <p:spPr bwMode="auto">
          <a:xfrm>
            <a:off x="9330251" y="4164685"/>
            <a:ext cx="56586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.9,M-&gt;B</a:t>
            </a:r>
          </a:p>
        </p:txBody>
      </p:sp>
      <p:sp>
        <p:nvSpPr>
          <p:cNvPr id="70693" name="Rectangle 37"/>
          <p:cNvSpPr>
            <a:spLocks/>
          </p:cNvSpPr>
          <p:nvPr/>
        </p:nvSpPr>
        <p:spPr bwMode="auto">
          <a:xfrm>
            <a:off x="9555044" y="4718326"/>
            <a:ext cx="96181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...</a:t>
            </a:r>
          </a:p>
        </p:txBody>
      </p:sp>
      <p:sp>
        <p:nvSpPr>
          <p:cNvPr id="70694" name="Rectangle 38"/>
          <p:cNvSpPr>
            <a:spLocks/>
          </p:cNvSpPr>
          <p:nvPr/>
        </p:nvSpPr>
        <p:spPr bwMode="auto">
          <a:xfrm>
            <a:off x="9384878" y="4432576"/>
            <a:ext cx="5001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x-none" sz="1406">
                <a:ea typeface="Gill Sans Light" charset="0"/>
                <a:cs typeface="Gill Sans Light" charset="0"/>
              </a:rPr>
              <a:t>1.0-&gt;Z</a:t>
            </a:r>
          </a:p>
        </p:txBody>
      </p:sp>
      <p:sp>
        <p:nvSpPr>
          <p:cNvPr id="70695" name="Line 39"/>
          <p:cNvSpPr>
            <a:spLocks noChangeShapeType="1"/>
          </p:cNvSpPr>
          <p:nvPr/>
        </p:nvSpPr>
        <p:spPr bwMode="auto">
          <a:xfrm>
            <a:off x="4916165" y="4273972"/>
            <a:ext cx="2035969" cy="296912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</p:spTree>
    <p:extLst>
      <p:ext uri="{BB962C8B-B14F-4D97-AF65-F5344CB8AC3E}">
        <p14:creationId xmlns:p14="http://schemas.microsoft.com/office/powerpoint/2010/main" val="170930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1378</Words>
  <Application>Microsoft Macintosh PowerPoint</Application>
  <PresentationFormat>Widescreen</PresentationFormat>
  <Paragraphs>299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Calibri Light</vt:lpstr>
      <vt:lpstr>Courier New</vt:lpstr>
      <vt:lpstr>Gill Sans</vt:lpstr>
      <vt:lpstr>Gill Sans Light</vt:lpstr>
      <vt:lpstr>Mangal</vt:lpstr>
      <vt:lpstr>Times New Roman</vt:lpstr>
      <vt:lpstr>Arial</vt:lpstr>
      <vt:lpstr>Office Theme</vt:lpstr>
      <vt:lpstr>CSE 4095</vt:lpstr>
      <vt:lpstr>Bitcoin Privacy</vt:lpstr>
      <vt:lpstr>Zerocoin – Adding privacy to Bitcoin</vt:lpstr>
      <vt:lpstr>Making Zerocoin</vt:lpstr>
      <vt:lpstr>Commitments</vt:lpstr>
      <vt:lpstr>Making Zerocoin</vt:lpstr>
      <vt:lpstr>Spending Zerocoin</vt:lpstr>
      <vt:lpstr>Spending Zerocoin</vt:lpstr>
      <vt:lpstr>Spending Zerocoin</vt:lpstr>
      <vt:lpstr>Spending Zerocoin</vt:lpstr>
      <vt:lpstr>Spending Zerocoin</vt:lpstr>
      <vt:lpstr>Spending Zerocoin</vt:lpstr>
      <vt:lpstr>Spending Zerocoin</vt:lpstr>
      <vt:lpstr>Spending Zerocoin</vt:lpstr>
      <vt:lpstr>Spending Zerocoin</vt:lpstr>
      <vt:lpstr>Strong RSA Accumulator (Benaloh &amp; de Mare) </vt:lpstr>
      <vt:lpstr>The upshot</vt:lpstr>
      <vt:lpstr>Use of Blockchain</vt:lpstr>
      <vt:lpstr>Blockchain Structure</vt:lpstr>
      <vt:lpstr>Preventing double spending /changes</vt:lpstr>
      <vt:lpstr>Fundamental Characteristics of Blockchain</vt:lpstr>
      <vt:lpstr>Exercise: Useful or Silly, Financial Markets</vt:lpstr>
      <vt:lpstr>Exercise: Useful or Silly, Smart contracts</vt:lpstr>
      <vt:lpstr>Exercise: Useful or Silly, Voting</vt:lpstr>
      <vt:lpstr>Exercise: Useful or Silly, Data Provenance</vt:lpstr>
      <vt:lpstr>Exercise: Useful or Silly, Cloud Storage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4095</dc:title>
  <dc:creator>Fuller, Benjamin</dc:creator>
  <cp:lastModifiedBy>Fuller, Benjamin</cp:lastModifiedBy>
  <cp:revision>35</cp:revision>
  <dcterms:created xsi:type="dcterms:W3CDTF">2017-04-05T13:58:16Z</dcterms:created>
  <dcterms:modified xsi:type="dcterms:W3CDTF">2017-04-10T19:37:22Z</dcterms:modified>
</cp:coreProperties>
</file>