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691" r:id="rId2"/>
    <p:sldId id="804" r:id="rId3"/>
    <p:sldId id="750" r:id="rId4"/>
    <p:sldId id="824" r:id="rId5"/>
    <p:sldId id="817" r:id="rId6"/>
    <p:sldId id="823" r:id="rId7"/>
    <p:sldId id="825" r:id="rId8"/>
    <p:sldId id="826" r:id="rId9"/>
    <p:sldId id="827" r:id="rId10"/>
    <p:sldId id="829" r:id="rId11"/>
    <p:sldId id="830" r:id="rId12"/>
    <p:sldId id="828" r:id="rId13"/>
    <p:sldId id="831" r:id="rId14"/>
    <p:sldId id="832" r:id="rId15"/>
    <p:sldId id="833" r:id="rId16"/>
    <p:sldId id="835" r:id="rId17"/>
    <p:sldId id="836" r:id="rId18"/>
    <p:sldId id="837" r:id="rId19"/>
    <p:sldId id="838" r:id="rId20"/>
    <p:sldId id="839" r:id="rId21"/>
    <p:sldId id="840" r:id="rId22"/>
    <p:sldId id="841" r:id="rId23"/>
    <p:sldId id="842" r:id="rId24"/>
    <p:sldId id="843" r:id="rId25"/>
    <p:sldId id="844" r:id="rId2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CC0000"/>
    <a:srgbClr val="00CCFF"/>
    <a:srgbClr val="0099CC"/>
    <a:srgbClr val="FF0000"/>
    <a:srgbClr val="FFFF00"/>
    <a:srgbClr val="DDDDD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6" autoAdjust="0"/>
    <p:restoredTop sz="94607" autoAdjust="0"/>
  </p:normalViewPr>
  <p:slideViewPr>
    <p:cSldViewPr snapToGrid="0">
      <p:cViewPr>
        <p:scale>
          <a:sx n="115" d="100"/>
          <a:sy n="115" d="100"/>
        </p:scale>
        <p:origin x="1208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8241DEC-1CCB-43A3-B6E9-A34B30A0AA29}" type="datetimeFigureOut">
              <a:rPr lang="en-US"/>
              <a:pPr/>
              <a:t>3/20/17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omic Sans MS" pitchFamily="66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44FB692-FE1F-43CE-8216-5F1BF056D8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pitchFamily="18" charset="0"/>
              </a:defRPr>
            </a:lvl1pPr>
          </a:lstStyle>
          <a:p>
            <a:fld id="{05A07B66-39F7-4BB0-84A0-2C18C170D7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F01017-ADF1-4404-92FB-B874094C14FE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33400" y="4000500"/>
            <a:ext cx="38100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 u="none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648200" y="6477000"/>
            <a:ext cx="3862388" cy="3111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8315325" y="6477000"/>
            <a:ext cx="676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r>
              <a:rPr lang="en-US" sz="1200">
                <a:latin typeface="Arial" pitchFamily="34" charset="0"/>
                <a:cs typeface="Arial" pitchFamily="34" charset="0"/>
              </a:rPr>
              <a:t>8-</a:t>
            </a:r>
            <a:fld id="{9988607E-CB5C-4D39-9C53-DBA17C3A9DAF}" type="slidenum">
              <a:rPr lang="en-US" sz="120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20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MS PGothic" pitchFamily="34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0000"/>
        <a:buFont typeface="Wingdings" pitchFamily="2" charset="2"/>
        <a:buChar char="v"/>
        <a:defRPr sz="28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Font typeface="Wingdings" pitchFamily="2" charset="2"/>
        <a:buChar char="§"/>
        <a:defRPr sz="2400">
          <a:solidFill>
            <a:schemeClr val="tx1"/>
          </a:solidFill>
          <a:latin typeface="Gill Sans MT" pitchFamily="34" charset="0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en.wikipedia.org/wiki/Optimal_asymmetric_encryption_paddin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tiff"/><Relationship Id="rId5" Type="http://schemas.openxmlformats.org/officeDocument/2006/relationships/image" Target="../media/image8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4"/>
            <a:ext cx="7772400" cy="2821403"/>
          </a:xfrm>
        </p:spPr>
        <p:txBody>
          <a:bodyPr/>
          <a:lstStyle/>
          <a:p>
            <a:pPr algn="ctr"/>
            <a:r>
              <a:rPr lang="en-US" dirty="0" smtClean="0"/>
              <a:t>CSE 4095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TLS Attacks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Bleichenbacher</a:t>
            </a:r>
            <a:r>
              <a:rPr lang="en-US" dirty="0" smtClean="0"/>
              <a:t> </a:t>
            </a:r>
            <a:r>
              <a:rPr lang="en-US" dirty="0"/>
              <a:t>attack</a:t>
            </a:r>
          </a:p>
        </p:txBody>
      </p:sp>
      <p:pic>
        <p:nvPicPr>
          <p:cNvPr id="6" name="Picture 30" descr="Bo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941513"/>
            <a:ext cx="6429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>
            <a:off x="3533714" y="1941513"/>
            <a:ext cx="3834580" cy="1055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533714" y="2129667"/>
            <a:ext cx="3834581" cy="18877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540152" y="2587231"/>
            <a:ext cx="3834580" cy="1055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366168" y="1382975"/>
            <a:ext cx="331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Client and Server TLS Negotiation</a:t>
            </a:r>
            <a:endParaRPr 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8017669" y="2598738"/>
            <a:ext cx="0" cy="3686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579888" y="2967396"/>
            <a:ext cx="87556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Agreed on </a:t>
            </a:r>
            <a:br>
              <a:rPr lang="en-US" sz="1050" dirty="0" smtClean="0"/>
            </a:br>
            <a:r>
              <a:rPr lang="en-US" sz="1050" dirty="0" smtClean="0"/>
              <a:t>premaster </a:t>
            </a:r>
            <a:br>
              <a:rPr lang="en-US" sz="1050" dirty="0" smtClean="0"/>
            </a:br>
            <a:r>
              <a:rPr lang="en-US" sz="1050" dirty="0" smtClean="0"/>
              <a:t>secret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 rot="120000">
            <a:off x="5674400" y="2390836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cs</a:t>
            </a:r>
            <a:r>
              <a:rPr lang="en-US" sz="1200" baseline="30000" dirty="0" err="1" smtClean="0"/>
              <a:t>e</a:t>
            </a:r>
            <a:endParaRPr lang="en-US" sz="1200" baseline="30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605" y="1508806"/>
            <a:ext cx="1870751" cy="187075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57618" y="4036782"/>
            <a:ext cx="744146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By some math attacker learns that </a:t>
            </a:r>
            <a:b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	2* 2</a:t>
            </a:r>
            <a:r>
              <a:rPr lang="en-US" sz="1600" baseline="30000" dirty="0" smtClean="0">
                <a:latin typeface="Times New Roman" charset="0"/>
                <a:ea typeface="Times New Roman" charset="0"/>
                <a:cs typeface="Times New Roman" charset="0"/>
              </a:rPr>
              <a:t>62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&lt;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ms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mod n &lt; 3* 2</a:t>
            </a:r>
            <a:r>
              <a:rPr lang="en-US" sz="1600" baseline="30000" dirty="0" smtClean="0">
                <a:latin typeface="Times New Roman" charset="0"/>
                <a:ea typeface="Times New Roman" charset="0"/>
                <a:cs typeface="Times New Roman" charset="0"/>
              </a:rPr>
              <a:t>62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By iterating the attack with different s, can gain different constraints on m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Eventually can determine premaster secret completely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The attack takes around 2</a:t>
            </a:r>
            <a:r>
              <a:rPr lang="en-US" sz="16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20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or 1 Million negotiations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Seems like a lot but powerful servers process this all the time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Google processes 10</a:t>
            </a:r>
            <a:r>
              <a:rPr lang="en-US" sz="1600" baseline="30000" dirty="0" smtClean="0">
                <a:latin typeface="Times New Roman" charset="0"/>
                <a:ea typeface="Times New Roman" charset="0"/>
                <a:cs typeface="Times New Roman" charset="0"/>
              </a:rPr>
              <a:t>5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searches a second, only 10 seconds for 1 Million negotiations </a:t>
            </a:r>
            <a:b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(many searches use session resumption which we haven’t covered)</a:t>
            </a:r>
          </a:p>
        </p:txBody>
      </p:sp>
    </p:spTree>
    <p:extLst>
      <p:ext uri="{BB962C8B-B14F-4D97-AF65-F5344CB8AC3E}">
        <p14:creationId xmlns:p14="http://schemas.microsoft.com/office/powerpoint/2010/main" val="105567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Bleichenbacher</a:t>
            </a:r>
            <a:r>
              <a:rPr lang="en-US" dirty="0" smtClean="0"/>
              <a:t> </a:t>
            </a:r>
            <a:r>
              <a:rPr lang="en-US" dirty="0"/>
              <a:t>attack</a:t>
            </a:r>
          </a:p>
        </p:txBody>
      </p:sp>
      <p:pic>
        <p:nvPicPr>
          <p:cNvPr id="6" name="Picture 30" descr="Bo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941513"/>
            <a:ext cx="6429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>
            <a:off x="3533714" y="1941513"/>
            <a:ext cx="3834580" cy="1055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533714" y="2129667"/>
            <a:ext cx="3834581" cy="18877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540152" y="2587231"/>
            <a:ext cx="3834580" cy="1055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366168" y="1382975"/>
            <a:ext cx="331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Client and Server TLS Negotiation</a:t>
            </a:r>
            <a:endParaRPr 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8017669" y="2598738"/>
            <a:ext cx="0" cy="3686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579888" y="2967396"/>
            <a:ext cx="87556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Agreed on </a:t>
            </a:r>
            <a:br>
              <a:rPr lang="en-US" sz="1050" dirty="0" smtClean="0"/>
            </a:br>
            <a:r>
              <a:rPr lang="en-US" sz="1050" dirty="0" smtClean="0"/>
              <a:t>premaster </a:t>
            </a:r>
            <a:br>
              <a:rPr lang="en-US" sz="1050" dirty="0" smtClean="0"/>
            </a:br>
            <a:r>
              <a:rPr lang="en-US" sz="1050" dirty="0" smtClean="0"/>
              <a:t>secret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 rot="120000">
            <a:off x="5674400" y="2390836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cs</a:t>
            </a:r>
            <a:r>
              <a:rPr lang="en-US" sz="1200" baseline="30000" dirty="0" err="1" smtClean="0"/>
              <a:t>e</a:t>
            </a:r>
            <a:endParaRPr lang="en-US" sz="1200" baseline="30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605" y="1508806"/>
            <a:ext cx="1870751" cy="187075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57618" y="4036782"/>
            <a:ext cx="491993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Exercise: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What went wrong here?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200" dirty="0" smtClean="0">
                <a:latin typeface="Times New Roman" charset="0"/>
                <a:ea typeface="Times New Roman" charset="0"/>
                <a:cs typeface="Times New Roman" charset="0"/>
              </a:rPr>
              <a:t>What can be done to fix it?</a:t>
            </a:r>
          </a:p>
        </p:txBody>
      </p:sp>
    </p:spTree>
    <p:extLst>
      <p:ext uri="{BB962C8B-B14F-4D97-AF65-F5344CB8AC3E}">
        <p14:creationId xmlns:p14="http://schemas.microsoft.com/office/powerpoint/2010/main" val="59634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Bleichenbacher</a:t>
            </a:r>
            <a:r>
              <a:rPr lang="en-US" dirty="0" smtClean="0"/>
              <a:t>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1600200"/>
            <a:ext cx="7898220" cy="4648200"/>
          </a:xfrm>
        </p:spPr>
        <p:txBody>
          <a:bodyPr/>
          <a:lstStyle/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Proposed </a:t>
            </a:r>
            <a:r>
              <a:rPr lang="en-US" dirty="0" err="1" smtClean="0">
                <a:latin typeface="Calibri" charset="0"/>
                <a:ea typeface="Calibri" charset="0"/>
                <a:cs typeface="Calibri" charset="0"/>
              </a:rPr>
              <a:t>remediations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OAEP (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  <a:hlinkClick r:id="rId2"/>
              </a:rPr>
              <a:t>optimal asymmetric encryption padding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) new padding mechanism for RSA, greatly decreases chance of valid message, requires a cryptographic hash function, used in PKCS 1 v2.1</a:t>
            </a:r>
          </a:p>
          <a:p>
            <a:pPr lvl="1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Try to silence the alert mechanism, have the server continue until the finished message</a:t>
            </a:r>
          </a:p>
          <a:p>
            <a:pPr lvl="2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Requires the server to prepare messages in a way that can’t be detected by the client</a:t>
            </a:r>
          </a:p>
          <a:p>
            <a:pPr lvl="2"/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What does server use as premaster secret?</a:t>
            </a:r>
          </a:p>
          <a:p>
            <a:pPr lvl="2"/>
            <a:endParaRPr lang="en-US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LESSON: A small amount of information, whether a message is properly padded, can be devastating</a:t>
            </a:r>
          </a:p>
        </p:txBody>
      </p:sp>
    </p:spTree>
    <p:extLst>
      <p:ext uri="{BB962C8B-B14F-4D97-AF65-F5344CB8AC3E}">
        <p14:creationId xmlns:p14="http://schemas.microsoft.com/office/powerpoint/2010/main" val="113392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88" y="228600"/>
            <a:ext cx="8835656" cy="1143000"/>
          </a:xfrm>
        </p:spPr>
        <p:txBody>
          <a:bodyPr/>
          <a:lstStyle/>
          <a:p>
            <a:r>
              <a:rPr lang="en-US" sz="4000" dirty="0" smtClean="0"/>
              <a:t>Review of record encryption protocols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AES CBC</a:t>
            </a:r>
          </a:p>
          <a:p>
            <a:r>
              <a:rPr lang="en-US" dirty="0" smtClean="0"/>
              <a:t>Camellia CBC</a:t>
            </a:r>
          </a:p>
          <a:p>
            <a:r>
              <a:rPr lang="en-US" dirty="0" smtClean="0"/>
              <a:t>ARIA CBC</a:t>
            </a:r>
          </a:p>
          <a:p>
            <a:r>
              <a:rPr lang="en-US" dirty="0" smtClean="0"/>
              <a:t>SEED CBC</a:t>
            </a:r>
          </a:p>
          <a:p>
            <a:r>
              <a:rPr lang="en-US" dirty="0" smtClean="0"/>
              <a:t>3DES CBC</a:t>
            </a:r>
          </a:p>
          <a:p>
            <a:r>
              <a:rPr lang="en-US" dirty="0" smtClean="0"/>
              <a:t>GOST CNT</a:t>
            </a:r>
          </a:p>
          <a:p>
            <a:r>
              <a:rPr lang="en-US" dirty="0" smtClean="0"/>
              <a:t>IDEA</a:t>
            </a:r>
            <a:r>
              <a:rPr lang="en-US" dirty="0"/>
              <a:t> </a:t>
            </a:r>
            <a:r>
              <a:rPr lang="en-US" dirty="0" smtClean="0"/>
              <a:t>CBC</a:t>
            </a:r>
          </a:p>
          <a:p>
            <a:r>
              <a:rPr lang="en-US" smtClean="0"/>
              <a:t>RC2 </a:t>
            </a:r>
            <a:r>
              <a:rPr lang="en-US" smtClean="0"/>
              <a:t>CBC</a:t>
            </a:r>
            <a:endParaRPr lang="en-US" dirty="0" smtClean="0"/>
          </a:p>
          <a:p>
            <a:r>
              <a:rPr lang="en-US" dirty="0" smtClean="0"/>
              <a:t>RC4 (stream cipher)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92996" y="2498651"/>
            <a:ext cx="33386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cipher suites use cipher block chaining to create an encryption scheme out of block cipher</a:t>
            </a:r>
          </a:p>
          <a:p>
            <a:endParaRPr lang="en-US" dirty="0"/>
          </a:p>
          <a:p>
            <a:r>
              <a:rPr lang="en-US" dirty="0" smtClean="0"/>
              <a:t>AES CBC was most common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4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Cipher block chaining</a:t>
            </a:r>
            <a:endParaRPr lang="en-US" dirty="0"/>
          </a:p>
        </p:txBody>
      </p:sp>
      <p:pic>
        <p:nvPicPr>
          <p:cNvPr id="5" name="Picture 2" descr="Cbc encryp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67293"/>
            <a:ext cx="822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8976" y="4458586"/>
            <a:ext cx="85485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dirty="0">
                <a:ea typeface="ＭＳ Ｐゴシック" pitchFamily="34" charset="-128"/>
              </a:rPr>
              <a:t>Identical plaintext blocks are encrypted into different </a:t>
            </a:r>
            <a:r>
              <a:rPr lang="en-US" altLang="zh-CN" dirty="0" err="1">
                <a:ea typeface="ＭＳ Ｐゴシック" pitchFamily="34" charset="-128"/>
              </a:rPr>
              <a:t>ciphertext</a:t>
            </a:r>
            <a:r>
              <a:rPr lang="en-US" altLang="zh-CN" dirty="0">
                <a:ea typeface="ＭＳ Ｐゴシック" pitchFamily="34" charset="-128"/>
              </a:rPr>
              <a:t> </a:t>
            </a:r>
            <a:r>
              <a:rPr lang="en-US" altLang="zh-CN" dirty="0" smtClean="0">
                <a:ea typeface="ＭＳ Ｐゴシック" pitchFamily="34" charset="-128"/>
              </a:rPr>
              <a:t/>
            </a:r>
            <a:br>
              <a:rPr lang="en-US" altLang="zh-CN" dirty="0" smtClean="0">
                <a:ea typeface="ＭＳ Ｐゴシック" pitchFamily="34" charset="-128"/>
              </a:rPr>
            </a:br>
            <a:r>
              <a:rPr lang="en-US" altLang="zh-CN" dirty="0" smtClean="0">
                <a:ea typeface="ＭＳ Ｐゴシック" pitchFamily="34" charset="-128"/>
              </a:rPr>
              <a:t>blocks each </a:t>
            </a:r>
            <a:r>
              <a:rPr lang="en-US" altLang="zh-CN" dirty="0">
                <a:ea typeface="ＭＳ Ｐゴシック" pitchFamily="34" charset="-128"/>
              </a:rPr>
              <a:t>block of plaintext is </a:t>
            </a:r>
            <a:r>
              <a:rPr lang="en-US" altLang="zh-CN" dirty="0" err="1">
                <a:ea typeface="ＭＳ Ｐゴシック" pitchFamily="34" charset="-128"/>
              </a:rPr>
              <a:t>XORed</a:t>
            </a:r>
            <a:r>
              <a:rPr lang="en-US" altLang="zh-CN" dirty="0">
                <a:ea typeface="ＭＳ Ｐゴシック" pitchFamily="34" charset="-128"/>
              </a:rPr>
              <a:t> with the previous </a:t>
            </a:r>
            <a:r>
              <a:rPr lang="en-US" altLang="zh-CN" dirty="0" err="1">
                <a:ea typeface="ＭＳ Ｐゴシック" pitchFamily="34" charset="-128"/>
              </a:rPr>
              <a:t>ciphertext</a:t>
            </a:r>
            <a:r>
              <a:rPr lang="en-US" altLang="zh-CN" dirty="0">
                <a:ea typeface="ＭＳ Ｐゴシック" pitchFamily="34" charset="-128"/>
              </a:rPr>
              <a:t> </a:t>
            </a:r>
            <a:r>
              <a:rPr lang="en-US" altLang="zh-CN" dirty="0" smtClean="0">
                <a:ea typeface="ＭＳ Ｐゴシック" pitchFamily="34" charset="-128"/>
              </a:rPr>
              <a:t>block </a:t>
            </a:r>
            <a:r>
              <a:rPr lang="en-US" altLang="zh-CN" dirty="0">
                <a:ea typeface="ＭＳ Ｐゴシック" pitchFamily="34" charset="-128"/>
              </a:rPr>
              <a:t>before being encrypted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zh-CN" dirty="0">
                <a:ea typeface="ＭＳ Ｐゴシック" pitchFamily="34" charset="-128"/>
              </a:rPr>
              <a:t>Initialization vector (IV) is used in the first block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altLang="zh-CN" dirty="0">
                <a:ea typeface="ＭＳ Ｐゴシック" pitchFamily="34" charset="-128"/>
              </a:rPr>
              <a:t>IV: even when the same plaintext is encrypted multiple times </a:t>
            </a:r>
            <a:r>
              <a:rPr lang="en-US" altLang="zh-CN" dirty="0" smtClean="0">
                <a:ea typeface="ＭＳ Ｐゴシック" pitchFamily="34" charset="-128"/>
              </a:rPr>
              <a:t/>
            </a:r>
            <a:br>
              <a:rPr lang="en-US" altLang="zh-CN" dirty="0" smtClean="0">
                <a:ea typeface="ＭＳ Ｐゴシック" pitchFamily="34" charset="-128"/>
              </a:rPr>
            </a:br>
            <a:r>
              <a:rPr lang="en-US" altLang="zh-CN" dirty="0" smtClean="0">
                <a:ea typeface="ＭＳ Ｐゴシック" pitchFamily="34" charset="-128"/>
              </a:rPr>
              <a:t>independently </a:t>
            </a:r>
            <a:r>
              <a:rPr lang="en-US" altLang="zh-CN" dirty="0">
                <a:ea typeface="ＭＳ Ｐゴシック" pitchFamily="34" charset="-128"/>
              </a:rPr>
              <a:t>with the same </a:t>
            </a:r>
            <a:r>
              <a:rPr lang="en-US" altLang="zh-CN" dirty="0" smtClean="0">
                <a:ea typeface="ＭＳ Ｐゴシック" pitchFamily="34" charset="-128"/>
              </a:rPr>
              <a:t>key gives </a:t>
            </a:r>
            <a:r>
              <a:rPr lang="en-US" altLang="zh-CN" dirty="0">
                <a:ea typeface="ＭＳ Ｐゴシック" pitchFamily="34" charset="-128"/>
              </a:rPr>
              <a:t>distinct </a:t>
            </a:r>
            <a:r>
              <a:rPr lang="en-US" altLang="zh-CN" dirty="0" err="1" smtClean="0">
                <a:ea typeface="ＭＳ Ｐゴシック" pitchFamily="34" charset="-128"/>
              </a:rPr>
              <a:t>ciphertexts</a:t>
            </a:r>
            <a:endParaRPr lang="en-US" altLang="zh-CN" dirty="0">
              <a:ea typeface="ＭＳ Ｐゴシック" pitchFamily="34" charset="-128"/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altLang="zh-CN" dirty="0">
                <a:ea typeface="ＭＳ Ｐゴシック" pitchFamily="34" charset="-128"/>
              </a:rPr>
              <a:t>IV not reused under the same key</a:t>
            </a:r>
          </a:p>
        </p:txBody>
      </p:sp>
    </p:spTree>
    <p:extLst>
      <p:ext uri="{BB962C8B-B14F-4D97-AF65-F5344CB8AC3E}">
        <p14:creationId xmlns:p14="http://schemas.microsoft.com/office/powerpoint/2010/main" val="338271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 Data Injection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37953" y="1371600"/>
            <a:ext cx="2018560" cy="1307805"/>
            <a:chOff x="691116" y="3604437"/>
            <a:chExt cx="2018560" cy="1307805"/>
          </a:xfrm>
        </p:grpSpPr>
        <p:sp>
          <p:nvSpPr>
            <p:cNvPr id="8" name="TextBox 7"/>
            <p:cNvSpPr txBox="1"/>
            <p:nvPr/>
          </p:nvSpPr>
          <p:spPr>
            <a:xfrm>
              <a:off x="1997573" y="438902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⊕</a:t>
              </a:r>
              <a:endParaRPr 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91116" y="3604437"/>
              <a:ext cx="2018560" cy="1046195"/>
              <a:chOff x="691116" y="3604437"/>
              <a:chExt cx="2018560" cy="1046195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>
                <a:off x="2179674" y="3604437"/>
                <a:ext cx="0" cy="94629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7" name="TextBox 6"/>
              <p:cNvSpPr txBox="1"/>
              <p:nvPr/>
            </p:nvSpPr>
            <p:spPr>
              <a:xfrm>
                <a:off x="2254102" y="3877531"/>
                <a:ext cx="455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P0</a:t>
                </a:r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cxnSp>
            <p:nvCxnSpPr>
              <p:cNvPr id="9" name="Straight Arrow Connector 8"/>
              <p:cNvCxnSpPr>
                <a:endCxn id="8" idx="1"/>
              </p:cNvCxnSpPr>
              <p:nvPr/>
            </p:nvCxnSpPr>
            <p:spPr bwMode="auto">
              <a:xfrm>
                <a:off x="691116" y="4650632"/>
                <a:ext cx="1306457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967564" y="4250522"/>
                <a:ext cx="455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IV</a:t>
                </a:r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cxnSp>
        <p:nvCxnSpPr>
          <p:cNvPr id="17" name="Straight Arrow Connector 16"/>
          <p:cNvCxnSpPr>
            <a:stCxn id="8" idx="2"/>
          </p:cNvCxnSpPr>
          <p:nvPr/>
        </p:nvCxnSpPr>
        <p:spPr bwMode="auto">
          <a:xfrm>
            <a:off x="2126511" y="2679405"/>
            <a:ext cx="0" cy="71015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451343" y="3389562"/>
            <a:ext cx="135033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Enc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2140686" y="3789672"/>
            <a:ext cx="0" cy="71015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220504" y="3788283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C0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7" name="Elbow Connector 26"/>
          <p:cNvCxnSpPr/>
          <p:nvPr/>
        </p:nvCxnSpPr>
        <p:spPr bwMode="auto">
          <a:xfrm flipV="1">
            <a:off x="2140686" y="2417794"/>
            <a:ext cx="1846523" cy="1803332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8" name="Group 27"/>
          <p:cNvGrpSpPr/>
          <p:nvPr/>
        </p:nvGrpSpPr>
        <p:grpSpPr>
          <a:xfrm>
            <a:off x="3884852" y="1371600"/>
            <a:ext cx="712103" cy="1307805"/>
            <a:chOff x="1997573" y="3604437"/>
            <a:chExt cx="712103" cy="1307805"/>
          </a:xfrm>
        </p:grpSpPr>
        <p:sp>
          <p:nvSpPr>
            <p:cNvPr id="29" name="TextBox 28"/>
            <p:cNvSpPr txBox="1"/>
            <p:nvPr/>
          </p:nvSpPr>
          <p:spPr>
            <a:xfrm>
              <a:off x="1997573" y="438902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⊕</a:t>
              </a:r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179674" y="3604437"/>
              <a:ext cx="530002" cy="946298"/>
              <a:chOff x="2179674" y="3604437"/>
              <a:chExt cx="530002" cy="946298"/>
            </a:xfrm>
          </p:grpSpPr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2179674" y="3604437"/>
                <a:ext cx="0" cy="94629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2" name="TextBox 31"/>
              <p:cNvSpPr txBox="1"/>
              <p:nvPr/>
            </p:nvSpPr>
            <p:spPr>
              <a:xfrm>
                <a:off x="2254102" y="3877531"/>
                <a:ext cx="455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P1</a:t>
                </a:r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cxnSp>
        <p:nvCxnSpPr>
          <p:cNvPr id="35" name="Straight Arrow Connector 34"/>
          <p:cNvCxnSpPr/>
          <p:nvPr/>
        </p:nvCxnSpPr>
        <p:spPr bwMode="auto">
          <a:xfrm>
            <a:off x="4066953" y="2679405"/>
            <a:ext cx="0" cy="71015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3391785" y="3389562"/>
            <a:ext cx="135033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Enc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4081128" y="3789672"/>
            <a:ext cx="0" cy="71015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160946" y="3788283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9" name="Elbow Connector 38"/>
          <p:cNvCxnSpPr/>
          <p:nvPr/>
        </p:nvCxnSpPr>
        <p:spPr bwMode="auto">
          <a:xfrm flipV="1">
            <a:off x="4081128" y="2417794"/>
            <a:ext cx="1846523" cy="1803332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0" name="Group 39"/>
          <p:cNvGrpSpPr/>
          <p:nvPr/>
        </p:nvGrpSpPr>
        <p:grpSpPr>
          <a:xfrm>
            <a:off x="5833443" y="1390901"/>
            <a:ext cx="712103" cy="1307805"/>
            <a:chOff x="1997573" y="3604437"/>
            <a:chExt cx="712103" cy="1307805"/>
          </a:xfrm>
        </p:grpSpPr>
        <p:sp>
          <p:nvSpPr>
            <p:cNvPr id="41" name="TextBox 40"/>
            <p:cNvSpPr txBox="1"/>
            <p:nvPr/>
          </p:nvSpPr>
          <p:spPr>
            <a:xfrm>
              <a:off x="1997573" y="438902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⊕</a:t>
              </a:r>
              <a:endParaRPr lang="en-US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179674" y="3604437"/>
              <a:ext cx="530002" cy="946298"/>
              <a:chOff x="2179674" y="3604437"/>
              <a:chExt cx="530002" cy="946298"/>
            </a:xfrm>
          </p:grpSpPr>
          <p:cxnSp>
            <p:nvCxnSpPr>
              <p:cNvPr id="43" name="Straight Arrow Connector 42"/>
              <p:cNvCxnSpPr/>
              <p:nvPr/>
            </p:nvCxnSpPr>
            <p:spPr bwMode="auto">
              <a:xfrm>
                <a:off x="2179674" y="3604437"/>
                <a:ext cx="0" cy="94629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4" name="TextBox 43"/>
              <p:cNvSpPr txBox="1"/>
              <p:nvPr/>
            </p:nvSpPr>
            <p:spPr>
              <a:xfrm>
                <a:off x="2254102" y="3877531"/>
                <a:ext cx="455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P2</a:t>
                </a:r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cxnSp>
        <p:nvCxnSpPr>
          <p:cNvPr id="45" name="Straight Arrow Connector 44"/>
          <p:cNvCxnSpPr/>
          <p:nvPr/>
        </p:nvCxnSpPr>
        <p:spPr bwMode="auto">
          <a:xfrm>
            <a:off x="6015544" y="2698706"/>
            <a:ext cx="0" cy="71015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5340376" y="3408863"/>
            <a:ext cx="135033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Enc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6029719" y="3808973"/>
            <a:ext cx="0" cy="71015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6109537" y="3807584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9" name="Elbow Connector 48"/>
          <p:cNvCxnSpPr/>
          <p:nvPr/>
        </p:nvCxnSpPr>
        <p:spPr bwMode="auto">
          <a:xfrm flipV="1">
            <a:off x="6029719" y="2437095"/>
            <a:ext cx="1846523" cy="1803332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Content Placeholder 49"/>
          <p:cNvSpPr>
            <a:spLocks noGrp="1"/>
          </p:cNvSpPr>
          <p:nvPr>
            <p:ph sz="half" idx="1"/>
          </p:nvPr>
        </p:nvSpPr>
        <p:spPr>
          <a:xfrm>
            <a:off x="533399" y="4899939"/>
            <a:ext cx="8334154" cy="134846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Seemingly minor fact, if P2 = P1 ⊕ C1 ⊕ C0, </a:t>
            </a:r>
            <a:b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then C2 = C1</a:t>
            </a:r>
          </a:p>
          <a:p>
            <a:pPr lvl="1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C2 = </a:t>
            </a:r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Enc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(P1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 ⊕ C1 ⊕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C0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⊕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C0) = </a:t>
            </a:r>
            <a:r>
              <a:rPr lang="en-US" dirty="0" err="1">
                <a:latin typeface="Times New Roman" charset="0"/>
                <a:ea typeface="Times New Roman" charset="0"/>
                <a:cs typeface="Times New Roman" charset="0"/>
              </a:rPr>
              <a:t>Enc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(P1 ⊕ </a:t>
            </a: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C1) =C1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64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CBC Data Injection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637953" y="1371600"/>
            <a:ext cx="2018560" cy="1307805"/>
            <a:chOff x="691116" y="3604437"/>
            <a:chExt cx="2018560" cy="1307805"/>
          </a:xfrm>
        </p:grpSpPr>
        <p:sp>
          <p:nvSpPr>
            <p:cNvPr id="8" name="TextBox 7"/>
            <p:cNvSpPr txBox="1"/>
            <p:nvPr/>
          </p:nvSpPr>
          <p:spPr>
            <a:xfrm>
              <a:off x="1997573" y="438902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⊕</a:t>
              </a:r>
              <a:endParaRPr lang="en-US" dirty="0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91116" y="3604437"/>
              <a:ext cx="2018560" cy="1046195"/>
              <a:chOff x="691116" y="3604437"/>
              <a:chExt cx="2018560" cy="1046195"/>
            </a:xfrm>
          </p:grpSpPr>
          <p:cxnSp>
            <p:nvCxnSpPr>
              <p:cNvPr id="6" name="Straight Arrow Connector 5"/>
              <p:cNvCxnSpPr/>
              <p:nvPr/>
            </p:nvCxnSpPr>
            <p:spPr bwMode="auto">
              <a:xfrm>
                <a:off x="2179674" y="3604437"/>
                <a:ext cx="0" cy="94629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7" name="TextBox 6"/>
              <p:cNvSpPr txBox="1"/>
              <p:nvPr/>
            </p:nvSpPr>
            <p:spPr>
              <a:xfrm>
                <a:off x="2254102" y="3877531"/>
                <a:ext cx="455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P0</a:t>
                </a:r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  <p:cxnSp>
            <p:nvCxnSpPr>
              <p:cNvPr id="9" name="Straight Arrow Connector 8"/>
              <p:cNvCxnSpPr>
                <a:endCxn id="8" idx="1"/>
              </p:cNvCxnSpPr>
              <p:nvPr/>
            </p:nvCxnSpPr>
            <p:spPr bwMode="auto">
              <a:xfrm>
                <a:off x="691116" y="4650632"/>
                <a:ext cx="1306457" cy="0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967564" y="4250522"/>
                <a:ext cx="455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IV</a:t>
                </a:r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cxnSp>
        <p:nvCxnSpPr>
          <p:cNvPr id="17" name="Straight Arrow Connector 16"/>
          <p:cNvCxnSpPr>
            <a:stCxn id="8" idx="2"/>
          </p:cNvCxnSpPr>
          <p:nvPr/>
        </p:nvCxnSpPr>
        <p:spPr bwMode="auto">
          <a:xfrm>
            <a:off x="2126511" y="2679405"/>
            <a:ext cx="0" cy="71015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1451343" y="3389562"/>
            <a:ext cx="135033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Enc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 bwMode="auto">
          <a:xfrm>
            <a:off x="2140686" y="3789672"/>
            <a:ext cx="0" cy="71015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220504" y="3788283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charset="0"/>
                <a:ea typeface="Times New Roman" charset="0"/>
                <a:cs typeface="Times New Roman" charset="0"/>
              </a:rPr>
              <a:t>C0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27" name="Elbow Connector 26"/>
          <p:cNvCxnSpPr/>
          <p:nvPr/>
        </p:nvCxnSpPr>
        <p:spPr bwMode="auto">
          <a:xfrm flipV="1">
            <a:off x="2140686" y="2417794"/>
            <a:ext cx="1846523" cy="1803332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28" name="Group 27"/>
          <p:cNvGrpSpPr/>
          <p:nvPr/>
        </p:nvGrpSpPr>
        <p:grpSpPr>
          <a:xfrm>
            <a:off x="3884852" y="1371600"/>
            <a:ext cx="712103" cy="1307805"/>
            <a:chOff x="1997573" y="3604437"/>
            <a:chExt cx="712103" cy="1307805"/>
          </a:xfrm>
        </p:grpSpPr>
        <p:sp>
          <p:nvSpPr>
            <p:cNvPr id="29" name="TextBox 28"/>
            <p:cNvSpPr txBox="1"/>
            <p:nvPr/>
          </p:nvSpPr>
          <p:spPr>
            <a:xfrm>
              <a:off x="1997573" y="438902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⊕</a:t>
              </a:r>
              <a:endParaRPr lang="en-US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2179674" y="3604437"/>
              <a:ext cx="530002" cy="946298"/>
              <a:chOff x="2179674" y="3604437"/>
              <a:chExt cx="530002" cy="946298"/>
            </a:xfrm>
          </p:grpSpPr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2179674" y="3604437"/>
                <a:ext cx="0" cy="94629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32" name="TextBox 31"/>
              <p:cNvSpPr txBox="1"/>
              <p:nvPr/>
            </p:nvSpPr>
            <p:spPr>
              <a:xfrm>
                <a:off x="2254102" y="3877531"/>
                <a:ext cx="455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P1</a:t>
                </a:r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cxnSp>
        <p:nvCxnSpPr>
          <p:cNvPr id="35" name="Straight Arrow Connector 34"/>
          <p:cNvCxnSpPr/>
          <p:nvPr/>
        </p:nvCxnSpPr>
        <p:spPr bwMode="auto">
          <a:xfrm>
            <a:off x="4066953" y="2679405"/>
            <a:ext cx="0" cy="71015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3391785" y="3389562"/>
            <a:ext cx="135033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Enc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 bwMode="auto">
          <a:xfrm>
            <a:off x="4081128" y="3789672"/>
            <a:ext cx="0" cy="71015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8" name="TextBox 37"/>
          <p:cNvSpPr txBox="1"/>
          <p:nvPr/>
        </p:nvSpPr>
        <p:spPr>
          <a:xfrm>
            <a:off x="4160946" y="3788283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9" name="Elbow Connector 38"/>
          <p:cNvCxnSpPr/>
          <p:nvPr/>
        </p:nvCxnSpPr>
        <p:spPr bwMode="auto">
          <a:xfrm flipV="1">
            <a:off x="4081128" y="2417794"/>
            <a:ext cx="1846523" cy="1803332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40" name="Group 39"/>
          <p:cNvGrpSpPr/>
          <p:nvPr/>
        </p:nvGrpSpPr>
        <p:grpSpPr>
          <a:xfrm>
            <a:off x="5833443" y="1390901"/>
            <a:ext cx="712103" cy="1307805"/>
            <a:chOff x="1997573" y="3604437"/>
            <a:chExt cx="712103" cy="1307805"/>
          </a:xfrm>
        </p:grpSpPr>
        <p:sp>
          <p:nvSpPr>
            <p:cNvPr id="41" name="TextBox 40"/>
            <p:cNvSpPr txBox="1"/>
            <p:nvPr/>
          </p:nvSpPr>
          <p:spPr>
            <a:xfrm>
              <a:off x="1997573" y="4389022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⊕</a:t>
              </a:r>
              <a:endParaRPr lang="en-US" dirty="0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2179674" y="3604437"/>
              <a:ext cx="530002" cy="946298"/>
              <a:chOff x="2179674" y="3604437"/>
              <a:chExt cx="530002" cy="946298"/>
            </a:xfrm>
          </p:grpSpPr>
          <p:cxnSp>
            <p:nvCxnSpPr>
              <p:cNvPr id="43" name="Straight Arrow Connector 42"/>
              <p:cNvCxnSpPr/>
              <p:nvPr/>
            </p:nvCxnSpPr>
            <p:spPr bwMode="auto">
              <a:xfrm>
                <a:off x="2179674" y="3604437"/>
                <a:ext cx="0" cy="946298"/>
              </a:xfrm>
              <a:prstGeom prst="straightConnector1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sp>
            <p:nvSpPr>
              <p:cNvPr id="44" name="TextBox 43"/>
              <p:cNvSpPr txBox="1"/>
              <p:nvPr/>
            </p:nvSpPr>
            <p:spPr>
              <a:xfrm>
                <a:off x="2254102" y="3877531"/>
                <a:ext cx="45557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charset="0"/>
                    <a:ea typeface="Times New Roman" charset="0"/>
                    <a:cs typeface="Times New Roman" charset="0"/>
                  </a:rPr>
                  <a:t>P2</a:t>
                </a:r>
                <a:endParaRPr lang="en-US" dirty="0">
                  <a:latin typeface="Times New Roman" charset="0"/>
                  <a:ea typeface="Times New Roman" charset="0"/>
                  <a:cs typeface="Times New Roman" charset="0"/>
                </a:endParaRPr>
              </a:p>
            </p:txBody>
          </p:sp>
        </p:grpSp>
      </p:grpSp>
      <p:cxnSp>
        <p:nvCxnSpPr>
          <p:cNvPr id="45" name="Straight Arrow Connector 44"/>
          <p:cNvCxnSpPr/>
          <p:nvPr/>
        </p:nvCxnSpPr>
        <p:spPr bwMode="auto">
          <a:xfrm>
            <a:off x="6015544" y="2698706"/>
            <a:ext cx="0" cy="71015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5340376" y="3408863"/>
            <a:ext cx="135033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charset="0"/>
                <a:ea typeface="Times New Roman" charset="0"/>
                <a:cs typeface="Times New Roman" charset="0"/>
              </a:rPr>
              <a:t>Enc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>
            <a:off x="6029719" y="3808973"/>
            <a:ext cx="0" cy="71015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6109537" y="3807584"/>
            <a:ext cx="4844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C2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49" name="Elbow Connector 48"/>
          <p:cNvCxnSpPr/>
          <p:nvPr/>
        </p:nvCxnSpPr>
        <p:spPr bwMode="auto">
          <a:xfrm flipV="1">
            <a:off x="6029719" y="2437095"/>
            <a:ext cx="1846523" cy="1803332"/>
          </a:xfrm>
          <a:prstGeom prst="bentConnector3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Content Placeholder 49"/>
          <p:cNvSpPr>
            <a:spLocks noGrp="1"/>
          </p:cNvSpPr>
          <p:nvPr>
            <p:ph sz="half" idx="1"/>
          </p:nvPr>
        </p:nvSpPr>
        <p:spPr>
          <a:xfrm>
            <a:off x="533399" y="4899939"/>
            <a:ext cx="8334154" cy="134846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Seemingly minor fact, if P2 = P1 ⊕ C1 ⊕ C0, </a:t>
            </a:r>
            <a:b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then C2 = C1</a:t>
            </a:r>
          </a:p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How could an attacker exploit this fact?</a:t>
            </a:r>
          </a:p>
          <a:p>
            <a:endParaRPr lang="en-US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1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BEAST Attack</a:t>
            </a:r>
            <a:endParaRPr lang="en-US" dirty="0"/>
          </a:p>
        </p:txBody>
      </p:sp>
      <p:pic>
        <p:nvPicPr>
          <p:cNvPr id="5" name="Picture 29" descr="Al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00" y="1989138"/>
            <a:ext cx="5270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0" descr="B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941513"/>
            <a:ext cx="6429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3533714" y="1941513"/>
            <a:ext cx="3834580" cy="1055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3533714" y="2129667"/>
            <a:ext cx="3834581" cy="18877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540152" y="2587231"/>
            <a:ext cx="3834580" cy="1055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366168" y="1382975"/>
            <a:ext cx="3330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Client and Server Record Protocol</a:t>
            </a:r>
            <a:endParaRPr 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20000">
            <a:off x="4772715" y="2390836"/>
            <a:ext cx="21980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Encrypted/</a:t>
            </a:r>
            <a:r>
              <a:rPr lang="en-US" sz="1200" dirty="0" err="1" smtClean="0"/>
              <a:t>MAC’d</a:t>
            </a:r>
            <a:r>
              <a:rPr lang="en-US" sz="1200" dirty="0" smtClean="0"/>
              <a:t> Messages</a:t>
            </a:r>
            <a:endParaRPr lang="en-US" sz="1200" baseline="30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6897" y="2798223"/>
            <a:ext cx="918655" cy="91865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5181" y="3875088"/>
            <a:ext cx="32849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Attacker tries to insert malicious data into record protocol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If attacker has guess x for plaintext block, can insert </a:t>
            </a:r>
            <a:r>
              <a:rPr lang="en-US" sz="1800" dirty="0">
                <a:latin typeface="Times New Roman" charset="0"/>
                <a:ea typeface="Times New Roman" charset="0"/>
                <a:cs typeface="Times New Roman" charset="0"/>
              </a:rPr>
              <a:t>P1 ⊕ C1 ⊕ </a:t>
            </a: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C0 into stream and check correctness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800" dirty="0" smtClean="0">
                <a:latin typeface="Times New Roman" charset="0"/>
                <a:ea typeface="Times New Roman" charset="0"/>
                <a:cs typeface="Times New Roman" charset="0"/>
              </a:rPr>
              <a:t>As a result can learn about client’s private data</a:t>
            </a:r>
            <a:endParaRPr lang="en-US" sz="18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70556" y="4572000"/>
            <a:ext cx="43433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libri" charset="0"/>
                <a:ea typeface="Calibri" charset="0"/>
                <a:cs typeface="Calibri" charset="0"/>
              </a:rPr>
              <a:t>How to actually pull this off?</a:t>
            </a:r>
            <a:endParaRPr lang="en-US" sz="2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98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283" y="1802618"/>
            <a:ext cx="1737040" cy="1141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BEAST Attack</a:t>
            </a:r>
            <a:endParaRPr lang="en-US" dirty="0"/>
          </a:p>
        </p:txBody>
      </p:sp>
      <p:pic>
        <p:nvPicPr>
          <p:cNvPr id="5" name="Picture 29" descr="Al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700" y="1989138"/>
            <a:ext cx="5270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 bwMode="auto">
          <a:xfrm>
            <a:off x="3533714" y="1941513"/>
            <a:ext cx="3834580" cy="1055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H="1">
            <a:off x="3533714" y="2129667"/>
            <a:ext cx="3834581" cy="18877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3540152" y="2587231"/>
            <a:ext cx="3834580" cy="1055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125943" y="2917679"/>
            <a:ext cx="2573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1. </a:t>
            </a:r>
            <a:r>
              <a:rPr lang="en-US" sz="1200" dirty="0" smtClean="0"/>
              <a:t>Provides client with java applet</a:t>
            </a:r>
            <a:endParaRPr lang="en-US" sz="1200" baseline="300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8037" y="1855247"/>
            <a:ext cx="918655" cy="91865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426712" y="1483112"/>
            <a:ext cx="1141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Evil.com</a:t>
            </a:r>
            <a:endParaRPr lang="en-US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492" y="2734547"/>
            <a:ext cx="439580" cy="4395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5539" y="4752672"/>
            <a:ext cx="458651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n-US" sz="1200" dirty="0" smtClean="0"/>
              <a:t>Initiates connection to legitimate site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n-US" sz="1200" dirty="0" smtClean="0"/>
              <a:t>TLS connection automatically occurs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n-US" sz="1200" dirty="0" smtClean="0"/>
              <a:t>Client provides cookies to site automatically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n-US" sz="1200" dirty="0" smtClean="0"/>
              <a:t>Applet inserts plaintext blocks and guesses cookie values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n-US" sz="1200" dirty="0" smtClean="0"/>
              <a:t>Can initiate connection multiple times for multiple guesses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n-US" sz="1200" dirty="0" smtClean="0"/>
              <a:t>Relays values back to </a:t>
            </a:r>
            <a:r>
              <a:rPr lang="en-US" sz="1200" dirty="0" err="1" smtClean="0"/>
              <a:t>Evil.com</a:t>
            </a:r>
            <a:endParaRPr lang="en-US" sz="1200" dirty="0" smtClean="0"/>
          </a:p>
          <a:p>
            <a:pPr marL="228600" indent="-228600">
              <a:buFont typeface="+mj-lt"/>
              <a:buAutoNum type="arabicPeriod" startAt="2"/>
            </a:pPr>
            <a:endParaRPr lang="en-US" sz="1200" dirty="0" smtClean="0"/>
          </a:p>
        </p:txBody>
      </p:sp>
      <p:grpSp>
        <p:nvGrpSpPr>
          <p:cNvPr id="23" name="Group 22"/>
          <p:cNvGrpSpPr/>
          <p:nvPr/>
        </p:nvGrpSpPr>
        <p:grpSpPr>
          <a:xfrm>
            <a:off x="3079751" y="3817744"/>
            <a:ext cx="5676942" cy="2397821"/>
            <a:chOff x="3079751" y="3817744"/>
            <a:chExt cx="5676942" cy="239782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16975" y="4941654"/>
              <a:ext cx="1479717" cy="127391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047571" y="4516244"/>
              <a:ext cx="17091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Not-</a:t>
              </a:r>
              <a:r>
                <a:rPr lang="en-US" dirty="0" err="1" smtClean="0"/>
                <a:t>Evil.com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endCxn id="17" idx="1"/>
            </p:cNvCxnSpPr>
            <p:nvPr/>
          </p:nvCxnSpPr>
          <p:spPr bwMode="auto">
            <a:xfrm>
              <a:off x="3212991" y="3817744"/>
              <a:ext cx="3834580" cy="898555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3079751" y="3893179"/>
              <a:ext cx="3967820" cy="1023175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5" name="TextBox 24"/>
          <p:cNvSpPr txBox="1"/>
          <p:nvPr/>
        </p:nvSpPr>
        <p:spPr>
          <a:xfrm>
            <a:off x="657922" y="3066585"/>
            <a:ext cx="931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Cookie 1</a:t>
            </a:r>
          </a:p>
          <a:p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Cookie 2</a:t>
            </a:r>
            <a:b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Cookie 3</a:t>
            </a:r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944743">
            <a:off x="4259423" y="3836916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Cookie 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 rot="874984">
            <a:off x="5266058" y="4196186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Guess for Cookie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32" name="Curved Connector 31"/>
          <p:cNvCxnSpPr>
            <a:stCxn id="24" idx="0"/>
          </p:cNvCxnSpPr>
          <p:nvPr/>
        </p:nvCxnSpPr>
        <p:spPr bwMode="auto">
          <a:xfrm rot="5400000" flipH="1" flipV="1">
            <a:off x="4292642" y="-1167727"/>
            <a:ext cx="319506" cy="5621184"/>
          </a:xfrm>
          <a:prstGeom prst="curvedConnector2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5" name="TextBox 34"/>
          <p:cNvSpPr txBox="1"/>
          <p:nvPr/>
        </p:nvSpPr>
        <p:spPr>
          <a:xfrm rot="21353317">
            <a:off x="3876756" y="1200466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Cookie 1</a:t>
            </a:r>
            <a:endParaRPr lang="en-US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5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8 2.96296E-6 L -0.7382 -0.09329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uiExpand="1" build="p"/>
      <p:bldP spid="26" grpId="0"/>
      <p:bldP spid="27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BEAST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399" y="1600200"/>
            <a:ext cx="6480717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EXERCISE</a:t>
            </a:r>
          </a:p>
          <a:p>
            <a:endParaRPr lang="en-US" dirty="0"/>
          </a:p>
          <a:p>
            <a:r>
              <a:rPr lang="en-US" dirty="0" smtClean="0"/>
              <a:t>What went wrong?</a:t>
            </a:r>
          </a:p>
          <a:p>
            <a:endParaRPr lang="en-US" dirty="0"/>
          </a:p>
          <a:p>
            <a:r>
              <a:rPr lang="en-US" dirty="0" smtClean="0"/>
              <a:t>What could we do to fix it?</a:t>
            </a:r>
          </a:p>
          <a:p>
            <a:pPr lvl="1"/>
            <a:r>
              <a:rPr lang="en-US" dirty="0" smtClean="0"/>
              <a:t>Cryptographically</a:t>
            </a:r>
          </a:p>
          <a:p>
            <a:pPr lvl="1"/>
            <a:r>
              <a:rPr lang="en-US" dirty="0" smtClean="0"/>
              <a:t>Non-cryptographically</a:t>
            </a:r>
          </a:p>
          <a:p>
            <a:pPr lvl="1"/>
            <a:endParaRPr lang="en-US" dirty="0"/>
          </a:p>
          <a:p>
            <a:r>
              <a:rPr lang="en-US" dirty="0" smtClean="0"/>
              <a:t>LESSONS?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Handshake Protocol Diagram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08296"/>
            <a:ext cx="8948738" cy="520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98" y="5331583"/>
            <a:ext cx="8763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BEAST </a:t>
            </a:r>
            <a:r>
              <a:rPr lang="en-US" dirty="0" err="1" smtClean="0"/>
              <a:t>Remediations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8097644" cy="4648200"/>
          </a:xfrm>
        </p:spPr>
        <p:txBody>
          <a:bodyPr/>
          <a:lstStyle/>
          <a:p>
            <a:r>
              <a:rPr lang="en-US" dirty="0" smtClean="0"/>
              <a:t>Same Origin Policy</a:t>
            </a:r>
          </a:p>
          <a:p>
            <a:pPr lvl="1"/>
            <a:r>
              <a:rPr lang="en-US" dirty="0" smtClean="0"/>
              <a:t>Prevents java from accessing data on another connection unless those connections are to the same site</a:t>
            </a:r>
          </a:p>
          <a:p>
            <a:r>
              <a:rPr lang="en-US" dirty="0" smtClean="0"/>
              <a:t>Same Origin Policy should have actually prevented this problem, BEAST exploited an implementation flaw</a:t>
            </a:r>
          </a:p>
          <a:p>
            <a:endParaRPr lang="en-US" dirty="0" smtClean="0"/>
          </a:p>
          <a:p>
            <a:r>
              <a:rPr lang="en-US" dirty="0" smtClean="0"/>
              <a:t>TLS completely moved away from using CBC mode, what is left?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88" y="228600"/>
            <a:ext cx="8835656" cy="1143000"/>
          </a:xfrm>
        </p:spPr>
        <p:txBody>
          <a:bodyPr/>
          <a:lstStyle/>
          <a:p>
            <a:r>
              <a:rPr lang="en-US" sz="4000" dirty="0" smtClean="0"/>
              <a:t>Review of record encryption protocols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AES CBC</a:t>
            </a:r>
          </a:p>
          <a:p>
            <a:r>
              <a:rPr lang="en-US" dirty="0" smtClean="0"/>
              <a:t>Camellia CBC</a:t>
            </a:r>
          </a:p>
          <a:p>
            <a:r>
              <a:rPr lang="en-US" dirty="0" smtClean="0"/>
              <a:t>ARIA CBC</a:t>
            </a:r>
          </a:p>
          <a:p>
            <a:r>
              <a:rPr lang="en-US" dirty="0" smtClean="0"/>
              <a:t>SEED CBC</a:t>
            </a:r>
          </a:p>
          <a:p>
            <a:r>
              <a:rPr lang="en-US" dirty="0" smtClean="0"/>
              <a:t>3DES CBC</a:t>
            </a:r>
          </a:p>
          <a:p>
            <a:r>
              <a:rPr lang="en-US" dirty="0" smtClean="0"/>
              <a:t>GOST CNT</a:t>
            </a:r>
          </a:p>
          <a:p>
            <a:r>
              <a:rPr lang="en-US" dirty="0" smtClean="0"/>
              <a:t>IDEA</a:t>
            </a:r>
            <a:r>
              <a:rPr lang="en-US" dirty="0"/>
              <a:t> </a:t>
            </a:r>
            <a:r>
              <a:rPr lang="en-US" dirty="0" smtClean="0"/>
              <a:t>CBC</a:t>
            </a:r>
          </a:p>
          <a:p>
            <a:r>
              <a:rPr lang="en-US" dirty="0" smtClean="0"/>
              <a:t>RC2 CBC</a:t>
            </a:r>
          </a:p>
          <a:p>
            <a:r>
              <a:rPr lang="en-US" dirty="0" smtClean="0"/>
              <a:t>RC4 (stream cipher)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67990" y="1884556"/>
            <a:ext cx="2509025" cy="3579541"/>
            <a:chOff x="367990" y="1884556"/>
            <a:chExt cx="2509025" cy="3579541"/>
          </a:xfrm>
        </p:grpSpPr>
        <p:cxnSp>
          <p:nvCxnSpPr>
            <p:cNvPr id="5" name="Straight Connector 4"/>
            <p:cNvCxnSpPr/>
            <p:nvPr/>
          </p:nvCxnSpPr>
          <p:spPr bwMode="auto">
            <a:xfrm>
              <a:off x="367990" y="1884556"/>
              <a:ext cx="2509025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367990" y="2360341"/>
              <a:ext cx="2509025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67990" y="2903034"/>
              <a:ext cx="2509025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>
              <a:off x="367990" y="3412273"/>
              <a:ext cx="2509025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367990" y="3943814"/>
              <a:ext cx="2509025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>
              <a:off x="367990" y="4954858"/>
              <a:ext cx="2509025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>
              <a:off x="367990" y="5464097"/>
              <a:ext cx="2509025" cy="0"/>
            </a:xfrm>
            <a:prstGeom prst="line">
              <a:avLst/>
            </a:prstGeom>
            <a:noFill/>
            <a:ln w="349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5" name="Straight Arrow Connector 14"/>
          <p:cNvCxnSpPr/>
          <p:nvPr/>
        </p:nvCxnSpPr>
        <p:spPr bwMode="auto">
          <a:xfrm flipH="1">
            <a:off x="2877015" y="3813717"/>
            <a:ext cx="1271239" cy="62446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" name="Rounded Rectangle 15"/>
          <p:cNvSpPr/>
          <p:nvPr/>
        </p:nvSpPr>
        <p:spPr bwMode="auto">
          <a:xfrm>
            <a:off x="4343400" y="3557239"/>
            <a:ext cx="3796990" cy="88094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Developed by 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Soviet/Russian government, not widely used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3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go RC4!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8409878" cy="4648200"/>
          </a:xfrm>
        </p:spPr>
        <p:txBody>
          <a:bodyPr/>
          <a:lstStyle/>
          <a:p>
            <a:r>
              <a:rPr lang="en-US" dirty="0" smtClean="0"/>
              <a:t>Several attacks exploit CBC (BEAST, </a:t>
            </a:r>
            <a:r>
              <a:rPr lang="en-US" dirty="0" err="1" smtClean="0"/>
              <a:t>Varduney</a:t>
            </a:r>
            <a:r>
              <a:rPr lang="en-US" dirty="0" smtClean="0"/>
              <a:t>, Lucky Thirteen) </a:t>
            </a:r>
          </a:p>
          <a:p>
            <a:pPr lvl="1"/>
            <a:r>
              <a:rPr lang="en-US" dirty="0" err="1" smtClean="0"/>
              <a:t>Varduney</a:t>
            </a:r>
            <a:r>
              <a:rPr lang="en-US" dirty="0" smtClean="0"/>
              <a:t> exploits the way data is padded to form a last block</a:t>
            </a:r>
          </a:p>
          <a:p>
            <a:pPr lvl="1"/>
            <a:r>
              <a:rPr lang="en-US" dirty="0" smtClean="0"/>
              <a:t>Lucky 13 extends this attack to only use timing information</a:t>
            </a:r>
          </a:p>
          <a:p>
            <a:r>
              <a:rPr lang="en-US" dirty="0" smtClean="0"/>
              <a:t>Use the structure of how CBC prepares data</a:t>
            </a:r>
          </a:p>
          <a:p>
            <a:r>
              <a:rPr lang="en-US" dirty="0" smtClean="0"/>
              <a:t>Belief: block ciphers will always have these problems</a:t>
            </a:r>
          </a:p>
          <a:p>
            <a:r>
              <a:rPr lang="en-US" dirty="0" smtClean="0"/>
              <a:t>Lets try a stream cipher</a:t>
            </a:r>
          </a:p>
          <a:p>
            <a:r>
              <a:rPr lang="en-US" dirty="0" smtClean="0"/>
              <a:t>RC4 is only option</a:t>
            </a:r>
          </a:p>
          <a:p>
            <a:r>
              <a:rPr lang="en-US" dirty="0" smtClean="0"/>
              <a:t>Saw RC4 in the WEP protocol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4827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1570" y="1600200"/>
            <a:ext cx="4293219" cy="4648200"/>
          </a:xfrm>
        </p:spPr>
        <p:txBody>
          <a:bodyPr/>
          <a:lstStyle/>
          <a:p>
            <a:r>
              <a:rPr lang="en-US" dirty="0" smtClean="0"/>
              <a:t>Stream cipher designed in early 90s</a:t>
            </a:r>
          </a:p>
          <a:p>
            <a:r>
              <a:rPr lang="en-US" dirty="0" smtClean="0"/>
              <a:t>Was not attacked in WEP (were so many weak points)</a:t>
            </a:r>
          </a:p>
          <a:p>
            <a:r>
              <a:rPr lang="en-US" dirty="0" smtClean="0"/>
              <a:t>Started researchers in attacking the protocol</a:t>
            </a:r>
          </a:p>
          <a:p>
            <a:r>
              <a:rPr lang="en-US" dirty="0" smtClean="0"/>
              <a:t>The first bytes of RC4 output are biased and reveal about key/plaintext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56" y="2408557"/>
            <a:ext cx="3970814" cy="38398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5885" y="1979902"/>
            <a:ext cx="2260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First byte output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6478" y="6276945"/>
            <a:ext cx="784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/>
              <a:t>more biases at: http://</a:t>
            </a:r>
            <a:r>
              <a:rPr lang="en-US" dirty="0" err="1"/>
              <a:t>cr.yp.to</a:t>
            </a:r>
            <a:r>
              <a:rPr lang="en-US" dirty="0"/>
              <a:t>/talks/2013.03.12/</a:t>
            </a:r>
            <a:r>
              <a:rPr lang="en-US" dirty="0" err="1"/>
              <a:t>slides.pdf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899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RC4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25" y="2140552"/>
            <a:ext cx="4722668" cy="2955556"/>
          </a:xfr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6381" y="1371600"/>
            <a:ext cx="4293219" cy="2430966"/>
          </a:xfrm>
        </p:spPr>
        <p:txBody>
          <a:bodyPr/>
          <a:lstStyle/>
          <a:p>
            <a:r>
              <a:rPr lang="en-US" dirty="0" smtClean="0"/>
              <a:t>Probability of recovering byte at position x with 2</a:t>
            </a:r>
            <a:r>
              <a:rPr lang="en-US" baseline="30000" dirty="0" smtClean="0"/>
              <a:t>24</a:t>
            </a:r>
            <a:r>
              <a:rPr lang="en-US" dirty="0" smtClean="0"/>
              <a:t> </a:t>
            </a:r>
            <a:r>
              <a:rPr lang="en-US" dirty="0" err="1" smtClean="0"/>
              <a:t>ciphertexts</a:t>
            </a:r>
            <a:endParaRPr lang="en-US" dirty="0" smtClean="0"/>
          </a:p>
          <a:p>
            <a:r>
              <a:rPr lang="en-US" dirty="0" smtClean="0"/>
              <a:t>Attack almost 100% with 2</a:t>
            </a:r>
            <a:r>
              <a:rPr lang="en-US" baseline="30000" dirty="0" smtClean="0"/>
              <a:t>32</a:t>
            </a:r>
            <a:r>
              <a:rPr lang="en-US" dirty="0" smtClean="0"/>
              <a:t> </a:t>
            </a:r>
            <a:r>
              <a:rPr lang="en-US" dirty="0" err="1" smtClean="0"/>
              <a:t>ciphertexts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9495" y="4437734"/>
            <a:ext cx="39869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the Security of RC4 in TLS</a:t>
            </a:r>
            <a:br>
              <a:rPr lang="en-US" dirty="0" smtClean="0"/>
            </a:br>
            <a:r>
              <a:rPr lang="en-US" dirty="0" smtClean="0"/>
              <a:t>Al </a:t>
            </a:r>
            <a:r>
              <a:rPr lang="en-US" dirty="0" err="1" smtClean="0"/>
              <a:t>Fardan</a:t>
            </a:r>
            <a:r>
              <a:rPr lang="en-US" dirty="0" smtClean="0"/>
              <a:t>, Bernstein, Paterson, </a:t>
            </a:r>
            <a:br>
              <a:rPr lang="en-US" dirty="0" smtClean="0"/>
            </a:br>
            <a:r>
              <a:rPr lang="en-US" dirty="0" err="1" smtClean="0"/>
              <a:t>Poettering</a:t>
            </a:r>
            <a:r>
              <a:rPr lang="en-US" dirty="0" smtClean="0"/>
              <a:t>, </a:t>
            </a:r>
            <a:r>
              <a:rPr lang="en-US" dirty="0" err="1" smtClean="0"/>
              <a:t>Schdult</a:t>
            </a:r>
            <a:r>
              <a:rPr lang="en-US" dirty="0" smtClean="0"/>
              <a:t>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9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6558776" cy="4648200"/>
          </a:xfrm>
        </p:spPr>
        <p:txBody>
          <a:bodyPr/>
          <a:lstStyle/>
          <a:p>
            <a:r>
              <a:rPr lang="en-US" dirty="0" smtClean="0"/>
              <a:t>Banned from TLS in 2015</a:t>
            </a:r>
          </a:p>
          <a:p>
            <a:endParaRPr lang="en-US" dirty="0"/>
          </a:p>
          <a:p>
            <a:r>
              <a:rPr lang="en-US" dirty="0" smtClean="0"/>
              <a:t>What can we learn from this process?</a:t>
            </a:r>
          </a:p>
          <a:p>
            <a:endParaRPr lang="en-US" dirty="0"/>
          </a:p>
          <a:p>
            <a:r>
              <a:rPr lang="en-US" dirty="0" smtClean="0"/>
              <a:t>More attacks next class (compression and protocol downgrade attacks)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41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TLS Attack Overview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1020" y="1308295"/>
            <a:ext cx="8932980" cy="5521569"/>
          </a:xfrm>
        </p:spPr>
        <p:txBody>
          <a:bodyPr/>
          <a:lstStyle/>
          <a:p>
            <a:pPr marL="225425" indent="-225425"/>
            <a:r>
              <a:rPr lang="en-US" sz="3200" dirty="0" smtClean="0"/>
              <a:t>TLS seems very well designed (it is well designed)</a:t>
            </a:r>
          </a:p>
          <a:p>
            <a:pPr marL="225425" indent="-225425"/>
            <a:r>
              <a:rPr lang="en-US" sz="3200" dirty="0" smtClean="0"/>
              <a:t>Most used security protocol on the Internet</a:t>
            </a:r>
          </a:p>
          <a:p>
            <a:pPr marL="225425" indent="-225425"/>
            <a:r>
              <a:rPr lang="en-US" sz="3200" dirty="0" smtClean="0"/>
              <a:t>Very strong incentive to attack the protocol</a:t>
            </a:r>
          </a:p>
          <a:p>
            <a:pPr marL="225425" indent="-225425"/>
            <a:r>
              <a:rPr lang="en-US" sz="3200" dirty="0" smtClean="0"/>
              <a:t>The attacks are clever, tricky, and difficult</a:t>
            </a:r>
          </a:p>
          <a:p>
            <a:pPr marL="625475" lvl="1" indent="-225425"/>
            <a:r>
              <a:rPr lang="en-US" dirty="0" smtClean="0"/>
              <a:t>Focus on the idea behind the attack and what we can learn</a:t>
            </a:r>
          </a:p>
          <a:p>
            <a:pPr marL="625475" lvl="1" indent="-225425"/>
            <a:r>
              <a:rPr lang="en-US" dirty="0" smtClean="0"/>
              <a:t>Omit some crucial details that can be found in research paper</a:t>
            </a:r>
          </a:p>
          <a:p>
            <a:pPr marL="225425" indent="-225425"/>
            <a:endParaRPr lang="en-US" sz="3200" dirty="0" smtClean="0"/>
          </a:p>
          <a:p>
            <a:pPr marL="225425" indent="-225425"/>
            <a:r>
              <a:rPr lang="en-US" sz="3200" dirty="0" smtClean="0"/>
              <a:t>Almost all attack target the handshake protocol</a:t>
            </a:r>
          </a:p>
          <a:p>
            <a:pPr marL="225425" indent="-225425"/>
            <a:r>
              <a:rPr lang="en-US" sz="3200" dirty="0" smtClean="0"/>
              <a:t>Most attacks target confidentiality of a session key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>
          <a:xfrm>
            <a:off x="286801" y="0"/>
            <a:ext cx="7772400" cy="1143000"/>
          </a:xfrm>
        </p:spPr>
        <p:txBody>
          <a:bodyPr/>
          <a:lstStyle/>
          <a:p>
            <a:r>
              <a:rPr lang="en-US" dirty="0" smtClean="0"/>
              <a:t>Handshake Protocol Diagram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308296"/>
            <a:ext cx="8948738" cy="520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5198" y="5331583"/>
            <a:ext cx="8763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"/>
          <p:cNvGrpSpPr/>
          <p:nvPr/>
        </p:nvGrpSpPr>
        <p:grpSpPr>
          <a:xfrm>
            <a:off x="1705510" y="3765770"/>
            <a:ext cx="3539688" cy="400110"/>
            <a:chOff x="1705510" y="3765770"/>
            <a:chExt cx="3539688" cy="400110"/>
          </a:xfrm>
        </p:grpSpPr>
        <p:sp>
          <p:nvSpPr>
            <p:cNvPr id="2" name="Rectangle 1"/>
            <p:cNvSpPr/>
            <p:nvPr/>
          </p:nvSpPr>
          <p:spPr bwMode="auto">
            <a:xfrm>
              <a:off x="1705510" y="3842535"/>
              <a:ext cx="2013735" cy="246580"/>
            </a:xfrm>
            <a:prstGeom prst="rect">
              <a:avLst/>
            </a:prstGeom>
            <a:solidFill>
              <a:srgbClr val="0070C0">
                <a:alpha val="38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757290" y="3765770"/>
              <a:ext cx="14879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Start here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384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 RSA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953054" cy="4648200"/>
          </a:xfrm>
        </p:spPr>
        <p:txBody>
          <a:bodyPr/>
          <a:lstStyle/>
          <a:p>
            <a:r>
              <a:rPr lang="en-US" dirty="0" smtClean="0"/>
              <a:t>Public key is a modulus n = </a:t>
            </a:r>
            <a:r>
              <a:rPr lang="en-US" dirty="0" err="1" smtClean="0"/>
              <a:t>pq</a:t>
            </a:r>
            <a:r>
              <a:rPr lang="en-US" dirty="0" smtClean="0"/>
              <a:t> and an exponent e</a:t>
            </a:r>
          </a:p>
          <a:p>
            <a:r>
              <a:rPr lang="en-US" dirty="0" smtClean="0"/>
              <a:t>Secret key is factorization and secret exponent d such that for any m, m</a:t>
            </a:r>
            <a:r>
              <a:rPr lang="en-US" baseline="30000" dirty="0" smtClean="0"/>
              <a:t>ed</a:t>
            </a:r>
            <a:r>
              <a:rPr lang="en-US" dirty="0" smtClean="0"/>
              <a:t> = m mod n</a:t>
            </a:r>
          </a:p>
          <a:p>
            <a:r>
              <a:rPr lang="en-US" dirty="0" smtClean="0"/>
              <a:t>Encryption of m is just c = m</a:t>
            </a:r>
            <a:r>
              <a:rPr lang="en-US" baseline="30000" dirty="0" smtClean="0"/>
              <a:t>e</a:t>
            </a:r>
            <a:r>
              <a:rPr lang="en-US" dirty="0" smtClean="0"/>
              <a:t> mod n</a:t>
            </a:r>
          </a:p>
          <a:p>
            <a:r>
              <a:rPr lang="en-US" dirty="0" smtClean="0"/>
              <a:t>Decryption of c is m = c</a:t>
            </a:r>
            <a:r>
              <a:rPr lang="en-US" baseline="30000" dirty="0" smtClean="0"/>
              <a:t>d</a:t>
            </a:r>
            <a:r>
              <a:rPr lang="en-US" dirty="0" smtClean="0"/>
              <a:t> mod n</a:t>
            </a:r>
          </a:p>
          <a:p>
            <a:endParaRPr lang="en-US" dirty="0"/>
          </a:p>
          <a:p>
            <a:r>
              <a:rPr lang="en-US" dirty="0" smtClean="0"/>
              <a:t>Important property of RSA it is </a:t>
            </a:r>
            <a:r>
              <a:rPr lang="en-US" i="1" dirty="0" smtClean="0"/>
              <a:t>homomorphic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if c</a:t>
            </a:r>
            <a:r>
              <a:rPr lang="en-US" baseline="-25000" dirty="0" smtClean="0"/>
              <a:t>1</a:t>
            </a:r>
            <a:r>
              <a:rPr lang="en-US" dirty="0" smtClean="0"/>
              <a:t>, c</a:t>
            </a:r>
            <a:r>
              <a:rPr lang="en-US" baseline="-25000" dirty="0" smtClean="0"/>
              <a:t>2</a:t>
            </a:r>
            <a:r>
              <a:rPr lang="en-US" dirty="0" smtClean="0"/>
              <a:t> are encryptions of m</a:t>
            </a:r>
            <a:r>
              <a:rPr lang="en-US" baseline="-25000" dirty="0" smtClean="0"/>
              <a:t>1</a:t>
            </a:r>
            <a:r>
              <a:rPr lang="en-US" dirty="0" smtClean="0"/>
              <a:t>, m</a:t>
            </a:r>
            <a:r>
              <a:rPr lang="en-US" baseline="-25000" dirty="0" smtClean="0"/>
              <a:t>2</a:t>
            </a:r>
            <a:r>
              <a:rPr lang="en-US" dirty="0" smtClean="0"/>
              <a:t> then c</a:t>
            </a:r>
            <a:r>
              <a:rPr lang="en-US" baseline="-25000" dirty="0" smtClean="0"/>
              <a:t>1</a:t>
            </a:r>
            <a:r>
              <a:rPr lang="en-US" dirty="0" smtClean="0"/>
              <a:t>*c</a:t>
            </a:r>
            <a:r>
              <a:rPr lang="en-US" baseline="-25000" dirty="0" smtClean="0"/>
              <a:t>2</a:t>
            </a:r>
            <a:r>
              <a:rPr lang="en-US" dirty="0" smtClean="0"/>
              <a:t> is encryption of m</a:t>
            </a:r>
            <a:r>
              <a:rPr lang="en-US" baseline="-25000" dirty="0" smtClean="0"/>
              <a:t>1</a:t>
            </a:r>
            <a:r>
              <a:rPr lang="en-US" dirty="0" smtClean="0"/>
              <a:t>*m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520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Homomorphism is dangerous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665378" cy="4648200"/>
          </a:xfrm>
        </p:spPr>
        <p:txBody>
          <a:bodyPr/>
          <a:lstStyle/>
          <a:p>
            <a:r>
              <a:rPr lang="en-US" dirty="0" smtClean="0"/>
              <a:t>Basic RSA scheme is deterministic: if the same message is encrypted twice it produces the same </a:t>
            </a:r>
            <a:r>
              <a:rPr lang="en-US" dirty="0" err="1" smtClean="0"/>
              <a:t>ciphertext</a:t>
            </a:r>
            <a:endParaRPr lang="en-US" dirty="0" smtClean="0"/>
          </a:p>
          <a:p>
            <a:r>
              <a:rPr lang="en-US" dirty="0" smtClean="0"/>
              <a:t>Homomorphism is also dangerous, it allows an attacker to change the message in a predictable way</a:t>
            </a:r>
          </a:p>
          <a:p>
            <a:r>
              <a:rPr lang="en-US" dirty="0" smtClean="0"/>
              <a:t>To deal with both of these problems RSA encryption uses padding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0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PKCS 1 v1.5 Padding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191" y="3649239"/>
            <a:ext cx="8292035" cy="1045169"/>
          </a:xfrm>
        </p:spPr>
        <p:txBody>
          <a:bodyPr/>
          <a:lstStyle/>
          <a:p>
            <a:r>
              <a:rPr lang="hr-HR" dirty="0" smtClean="0"/>
              <a:t>PKCS </a:t>
            </a:r>
            <a:r>
              <a:rPr lang="hr-HR" dirty="0" err="1" smtClean="0"/>
              <a:t>padding</a:t>
            </a:r>
            <a:r>
              <a:rPr lang="hr-HR" dirty="0" smtClean="0"/>
              <a:t> </a:t>
            </a:r>
            <a:r>
              <a:rPr lang="hr-HR" dirty="0" err="1" smtClean="0"/>
              <a:t>also</a:t>
            </a:r>
            <a:r>
              <a:rPr lang="hr-HR" dirty="0" smtClean="0"/>
              <a:t> </a:t>
            </a:r>
            <a:r>
              <a:rPr lang="hr-HR" dirty="0" err="1" smtClean="0"/>
              <a:t>removes</a:t>
            </a:r>
            <a:r>
              <a:rPr lang="hr-HR" dirty="0" smtClean="0"/>
              <a:t> </a:t>
            </a:r>
            <a:r>
              <a:rPr lang="hr-HR" dirty="0" err="1" smtClean="0"/>
              <a:t>homomorphism</a:t>
            </a:r>
            <a:endParaRPr lang="hr-HR" dirty="0" smtClean="0"/>
          </a:p>
          <a:p>
            <a:r>
              <a:rPr lang="hr-HR" dirty="0" err="1" smtClean="0"/>
              <a:t>Unlikely</a:t>
            </a:r>
            <a:r>
              <a:rPr lang="hr-HR" dirty="0" smtClean="0"/>
              <a:t> </a:t>
            </a:r>
            <a:r>
              <a:rPr lang="hr-HR" dirty="0" err="1" smtClean="0"/>
              <a:t>that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product</a:t>
            </a:r>
            <a:r>
              <a:rPr lang="hr-HR" dirty="0" smtClean="0"/>
              <a:t> </a:t>
            </a:r>
            <a:r>
              <a:rPr lang="hr-HR" dirty="0" err="1" smtClean="0"/>
              <a:t>of</a:t>
            </a:r>
            <a:r>
              <a:rPr lang="hr-HR" dirty="0" smtClean="0"/>
              <a:t> </a:t>
            </a:r>
            <a:r>
              <a:rPr lang="hr-HR" dirty="0" err="1" smtClean="0"/>
              <a:t>two</a:t>
            </a:r>
            <a:r>
              <a:rPr lang="hr-HR" dirty="0" smtClean="0"/>
              <a:t> </a:t>
            </a:r>
            <a:r>
              <a:rPr lang="hr-HR" dirty="0" err="1" smtClean="0"/>
              <a:t>padded</a:t>
            </a:r>
            <a:r>
              <a:rPr lang="hr-HR" dirty="0" smtClean="0"/>
              <a:t> </a:t>
            </a:r>
            <a:r>
              <a:rPr lang="hr-HR" dirty="0" err="1" smtClean="0"/>
              <a:t>messages</a:t>
            </a:r>
            <a:r>
              <a:rPr lang="hr-HR" dirty="0" smtClean="0"/>
              <a:t> </a:t>
            </a:r>
            <a:r>
              <a:rPr lang="hr-HR" dirty="0" err="1" smtClean="0"/>
              <a:t>will</a:t>
            </a:r>
            <a:r>
              <a:rPr lang="hr-HR" dirty="0" smtClean="0"/>
              <a:t> </a:t>
            </a:r>
            <a:r>
              <a:rPr lang="hr-HR" dirty="0" err="1" smtClean="0"/>
              <a:t>be</a:t>
            </a:r>
            <a:r>
              <a:rPr lang="hr-HR" dirty="0" smtClean="0"/>
              <a:t> a a </a:t>
            </a:r>
            <a:r>
              <a:rPr lang="hr-HR" dirty="0" err="1" smtClean="0"/>
              <a:t>valid</a:t>
            </a:r>
            <a:r>
              <a:rPr lang="hr-HR" dirty="0" smtClean="0"/>
              <a:t> </a:t>
            </a:r>
            <a:r>
              <a:rPr lang="hr-HR" dirty="0" err="1" smtClean="0"/>
              <a:t>padded</a:t>
            </a:r>
            <a:r>
              <a:rPr lang="hr-HR" dirty="0" smtClean="0"/>
              <a:t> </a:t>
            </a:r>
            <a:r>
              <a:rPr lang="hr-HR" dirty="0" err="1" smtClean="0"/>
              <a:t>message</a:t>
            </a:r>
            <a:endParaRPr lang="hr-HR" dirty="0" smtClean="0"/>
          </a:p>
          <a:p>
            <a:r>
              <a:rPr lang="hr-HR" dirty="0" err="1" smtClean="0"/>
              <a:t>This</a:t>
            </a:r>
            <a:r>
              <a:rPr lang="hr-HR" dirty="0" smtClean="0"/>
              <a:t> </a:t>
            </a:r>
            <a:r>
              <a:rPr lang="hr-HR" dirty="0" err="1" smtClean="0"/>
              <a:t>padding</a:t>
            </a:r>
            <a:r>
              <a:rPr lang="hr-HR" dirty="0" smtClean="0"/>
              <a:t> </a:t>
            </a:r>
            <a:r>
              <a:rPr lang="hr-HR" dirty="0" err="1" smtClean="0"/>
              <a:t>was</a:t>
            </a:r>
            <a:r>
              <a:rPr lang="hr-HR" dirty="0" smtClean="0"/>
              <a:t> </a:t>
            </a:r>
            <a:r>
              <a:rPr lang="hr-HR" dirty="0" err="1" smtClean="0"/>
              <a:t>used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 smtClean="0"/>
              <a:t>early</a:t>
            </a:r>
            <a:r>
              <a:rPr lang="hr-HR" dirty="0" smtClean="0"/>
              <a:t> TLS </a:t>
            </a:r>
            <a:r>
              <a:rPr lang="hr-HR" dirty="0" err="1" smtClean="0"/>
              <a:t>versions</a:t>
            </a:r>
            <a:endParaRPr lang="hr-HR" dirty="0" smtClean="0"/>
          </a:p>
          <a:p>
            <a:r>
              <a:rPr lang="hr-HR" dirty="0" smtClean="0"/>
              <a:t>Server </a:t>
            </a:r>
            <a:r>
              <a:rPr lang="hr-HR" dirty="0" err="1" smtClean="0"/>
              <a:t>uses</a:t>
            </a:r>
            <a:r>
              <a:rPr lang="hr-HR" dirty="0" smtClean="0"/>
              <a:t> </a:t>
            </a:r>
            <a:r>
              <a:rPr lang="hr-HR" dirty="0" err="1" smtClean="0"/>
              <a:t>alert</a:t>
            </a:r>
            <a:r>
              <a:rPr lang="hr-HR" dirty="0" smtClean="0"/>
              <a:t> </a:t>
            </a:r>
            <a:r>
              <a:rPr lang="hr-HR" dirty="0" err="1" smtClean="0"/>
              <a:t>protocol</a:t>
            </a:r>
            <a:r>
              <a:rPr lang="hr-HR" dirty="0" smtClean="0"/>
              <a:t> </a:t>
            </a:r>
            <a:r>
              <a:rPr lang="hr-HR" dirty="0" err="1" smtClean="0"/>
              <a:t>if</a:t>
            </a:r>
            <a:r>
              <a:rPr lang="hr-HR" dirty="0" smtClean="0"/>
              <a:t> </a:t>
            </a:r>
            <a:r>
              <a:rPr lang="hr-HR" dirty="0" err="1" smtClean="0"/>
              <a:t>decrypted</a:t>
            </a:r>
            <a:r>
              <a:rPr lang="hr-HR" dirty="0" smtClean="0"/>
              <a:t> </a:t>
            </a:r>
            <a:r>
              <a:rPr lang="hr-HR" dirty="0" err="1" smtClean="0"/>
              <a:t>message</a:t>
            </a:r>
            <a:r>
              <a:rPr lang="hr-HR" dirty="0" smtClean="0"/>
              <a:t> </a:t>
            </a:r>
            <a:r>
              <a:rPr lang="hr-HR" dirty="0" err="1" smtClean="0"/>
              <a:t>is</a:t>
            </a:r>
            <a:r>
              <a:rPr lang="hr-HR" dirty="0" smtClean="0"/>
              <a:t> </a:t>
            </a:r>
            <a:r>
              <a:rPr lang="hr-HR" dirty="0" err="1" smtClean="0"/>
              <a:t>not</a:t>
            </a:r>
            <a:r>
              <a:rPr lang="hr-HR" dirty="0" smtClean="0"/>
              <a:t> </a:t>
            </a:r>
            <a:r>
              <a:rPr lang="hr-HR" dirty="0" err="1" smtClean="0"/>
              <a:t>properly</a:t>
            </a:r>
            <a:r>
              <a:rPr lang="hr-HR" dirty="0" smtClean="0"/>
              <a:t> </a:t>
            </a:r>
            <a:r>
              <a:rPr lang="hr-HR" dirty="0" err="1" smtClean="0"/>
              <a:t>padded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477745"/>
              </p:ext>
            </p:extLst>
          </p:nvPr>
        </p:nvGraphicFramePr>
        <p:xfrm>
          <a:off x="1524000" y="1397000"/>
          <a:ext cx="701236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372"/>
                <a:gridCol w="542740"/>
                <a:gridCol w="3100307"/>
                <a:gridCol w="639884"/>
                <a:gridCol w="2165062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00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02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8 bytes of random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00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ysClr val="windowText" lastClr="000000"/>
                          </a:solidFill>
                        </a:rPr>
                        <a:t>Actual Message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224175" y="1767840"/>
            <a:ext cx="1789272" cy="1034967"/>
            <a:chOff x="224175" y="1767840"/>
            <a:chExt cx="1789272" cy="1034967"/>
          </a:xfrm>
        </p:grpSpPr>
        <p:cxnSp>
          <p:nvCxnSpPr>
            <p:cNvPr id="7" name="Straight Arrow Connector 6"/>
            <p:cNvCxnSpPr/>
            <p:nvPr/>
          </p:nvCxnSpPr>
          <p:spPr bwMode="auto">
            <a:xfrm flipH="1" flipV="1">
              <a:off x="1870095" y="1767840"/>
              <a:ext cx="5900" cy="43261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8" name="TextBox 7"/>
            <p:cNvSpPr txBox="1"/>
            <p:nvPr/>
          </p:nvSpPr>
          <p:spPr>
            <a:xfrm>
              <a:off x="224175" y="2218032"/>
              <a:ext cx="17892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Used to </a:t>
              </a:r>
              <a:r>
                <a:rPr lang="en-US" sz="1600" smtClean="0"/>
                <a:t>prevent </a:t>
              </a:r>
              <a:br>
                <a:rPr lang="en-US" sz="1600" smtClean="0"/>
              </a:br>
              <a:r>
                <a:rPr lang="en-US" sz="1600" smtClean="0"/>
                <a:t>overflow</a:t>
              </a:r>
              <a:endParaRPr lang="en-US" sz="1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13447" y="1793403"/>
            <a:ext cx="1194558" cy="1048568"/>
            <a:chOff x="224175" y="1754239"/>
            <a:chExt cx="1194558" cy="1048568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H="1" flipV="1">
              <a:off x="637129" y="1754239"/>
              <a:ext cx="5900" cy="43261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224175" y="2218032"/>
              <a:ext cx="11945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Specifies </a:t>
              </a:r>
              <a:br>
                <a:rPr lang="en-US" sz="1600" dirty="0" smtClean="0"/>
              </a:br>
              <a:r>
                <a:rPr lang="en-US" sz="1600" dirty="0" smtClean="0"/>
                <a:t>encryption</a:t>
              </a:r>
              <a:endParaRPr lang="en-US" sz="16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78658" y="1801270"/>
            <a:ext cx="1526380" cy="1294790"/>
            <a:chOff x="224175" y="1754239"/>
            <a:chExt cx="1526380" cy="129479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637129" y="1754239"/>
              <a:ext cx="5900" cy="43261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6" name="TextBox 15"/>
            <p:cNvSpPr txBox="1"/>
            <p:nvPr/>
          </p:nvSpPr>
          <p:spPr>
            <a:xfrm>
              <a:off x="224175" y="2218032"/>
              <a:ext cx="152638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Provides</a:t>
              </a:r>
              <a:br>
                <a:rPr lang="en-US" sz="1600" dirty="0" smtClean="0"/>
              </a:br>
              <a:r>
                <a:rPr lang="en-US" sz="1600" dirty="0" smtClean="0"/>
                <a:t>randomization</a:t>
              </a:r>
              <a:br>
                <a:rPr lang="en-US" sz="1600" dirty="0" smtClean="0"/>
              </a:br>
              <a:r>
                <a:rPr lang="en-US" sz="1600" dirty="0" smtClean="0"/>
                <a:t>(nonzero)</a:t>
              </a:r>
              <a:endParaRPr lang="en-US" sz="16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07921" y="1871079"/>
            <a:ext cx="1556836" cy="1048568"/>
            <a:chOff x="224175" y="1754239"/>
            <a:chExt cx="1556836" cy="1048568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 flipV="1">
              <a:off x="637129" y="1754239"/>
              <a:ext cx="5900" cy="432619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19" name="TextBox 18"/>
            <p:cNvSpPr txBox="1"/>
            <p:nvPr/>
          </p:nvSpPr>
          <p:spPr>
            <a:xfrm>
              <a:off x="224175" y="2218032"/>
              <a:ext cx="15568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mtClean="0"/>
                <a:t>Specifies</a:t>
              </a:r>
              <a:br>
                <a:rPr lang="en-US" sz="1600" smtClean="0"/>
              </a:br>
              <a:r>
                <a:rPr lang="en-US" sz="1600" smtClean="0"/>
                <a:t>end of random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481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Bleichenbacher</a:t>
            </a:r>
            <a:r>
              <a:rPr lang="en-US" dirty="0" smtClean="0"/>
              <a:t> </a:t>
            </a:r>
            <a:r>
              <a:rPr lang="en-US" dirty="0"/>
              <a:t>attack</a:t>
            </a:r>
          </a:p>
        </p:txBody>
      </p:sp>
      <p:pic>
        <p:nvPicPr>
          <p:cNvPr id="5" name="Picture 29" descr="Ali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00" y="1989138"/>
            <a:ext cx="527050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0" descr="Bo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1941513"/>
            <a:ext cx="6429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>
            <a:off x="3533714" y="1941513"/>
            <a:ext cx="3834580" cy="1055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533714" y="2129667"/>
            <a:ext cx="3834581" cy="18877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540152" y="2587231"/>
            <a:ext cx="3834580" cy="1055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366168" y="1382975"/>
            <a:ext cx="331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Client and Server TLS Negotiation</a:t>
            </a:r>
            <a:endParaRPr 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5" name="Straight Arrow Connector 14"/>
          <p:cNvCxnSpPr>
            <a:stCxn id="5" idx="2"/>
          </p:cNvCxnSpPr>
          <p:nvPr/>
        </p:nvCxnSpPr>
        <p:spPr bwMode="auto">
          <a:xfrm>
            <a:off x="2816225" y="2640013"/>
            <a:ext cx="0" cy="3686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8017669" y="2598738"/>
            <a:ext cx="0" cy="3686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2490607" y="3008671"/>
            <a:ext cx="87556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Agreed on </a:t>
            </a:r>
            <a:br>
              <a:rPr lang="en-US" sz="1050" dirty="0" smtClean="0"/>
            </a:br>
            <a:r>
              <a:rPr lang="en-US" sz="1050" dirty="0" smtClean="0"/>
              <a:t>premaster </a:t>
            </a:r>
            <a:br>
              <a:rPr lang="en-US" sz="1050" dirty="0" smtClean="0"/>
            </a:br>
            <a:r>
              <a:rPr lang="en-US" sz="1050" dirty="0" smtClean="0"/>
              <a:t>secret</a:t>
            </a:r>
            <a:endParaRPr lang="en-US" sz="1050" dirty="0"/>
          </a:p>
        </p:txBody>
      </p:sp>
      <p:sp>
        <p:nvSpPr>
          <p:cNvPr id="20" name="TextBox 19"/>
          <p:cNvSpPr txBox="1"/>
          <p:nvPr/>
        </p:nvSpPr>
        <p:spPr>
          <a:xfrm>
            <a:off x="7579888" y="2967396"/>
            <a:ext cx="87556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Agreed on </a:t>
            </a:r>
            <a:br>
              <a:rPr lang="en-US" sz="1050" dirty="0" smtClean="0"/>
            </a:br>
            <a:r>
              <a:rPr lang="en-US" sz="1050" dirty="0" smtClean="0"/>
              <a:t>premaster </a:t>
            </a:r>
            <a:br>
              <a:rPr lang="en-US" sz="1050" dirty="0" smtClean="0"/>
            </a:br>
            <a:r>
              <a:rPr lang="en-US" sz="1050" dirty="0" smtClean="0"/>
              <a:t>secret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 rot="120000">
            <a:off x="4438485" y="2390836"/>
            <a:ext cx="2866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 = (00 | 02 | rand | 00 | premaster)</a:t>
            </a:r>
            <a:r>
              <a:rPr lang="en-US" sz="1200" baseline="30000" dirty="0" smtClean="0"/>
              <a:t>e</a:t>
            </a:r>
            <a:endParaRPr lang="en-US" sz="1200" baseline="30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387" y="3800658"/>
            <a:ext cx="1870751" cy="1870751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21" idx="2"/>
            <a:endCxn id="22" idx="0"/>
          </p:cNvCxnSpPr>
          <p:nvPr/>
        </p:nvCxnSpPr>
        <p:spPr bwMode="auto">
          <a:xfrm flipH="1">
            <a:off x="3863763" y="2667751"/>
            <a:ext cx="2003133" cy="113290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865329" y="4088253"/>
            <a:ext cx="259282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Wants to eavesdrop on the </a:t>
            </a:r>
            <a:br>
              <a:rPr lang="en-US" sz="16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conversation between Alice </a:t>
            </a:r>
          </a:p>
          <a:p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and Bob</a:t>
            </a:r>
          </a:p>
          <a:p>
            <a:endParaRPr lang="en-US" sz="1600" dirty="0">
              <a:latin typeface="Calibri" charset="0"/>
              <a:ea typeface="Calibri" charset="0"/>
              <a:cs typeface="Calibri" charset="0"/>
            </a:endParaRPr>
          </a:p>
          <a:p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Records their entire </a:t>
            </a:r>
            <a:br>
              <a:rPr lang="en-US" sz="16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conversation, needs to learn </a:t>
            </a:r>
            <a:br>
              <a:rPr lang="en-US" sz="16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premaster secret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2016" y="596049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“Chosen </a:t>
            </a:r>
            <a:r>
              <a:rPr lang="en-US" sz="1400" dirty="0" err="1">
                <a:latin typeface="Calibri" charset="0"/>
                <a:ea typeface="Calibri" charset="0"/>
                <a:cs typeface="Calibri" charset="0"/>
              </a:rPr>
              <a:t>Ciphertext</a:t>
            </a:r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 Attacks Against Protocols Based on the RSA Encryption Standard PKCS #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1” </a:t>
            </a:r>
            <a:br>
              <a:rPr lang="en-US" sz="14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Dan </a:t>
            </a:r>
            <a:r>
              <a:rPr lang="en-US" sz="1400" dirty="0" err="1" smtClean="0">
                <a:latin typeface="Calibri" charset="0"/>
                <a:ea typeface="Calibri" charset="0"/>
                <a:cs typeface="Calibri" charset="0"/>
              </a:rPr>
              <a:t>Bleichenbacher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, CRYPTO 1998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27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Bleichenbacher</a:t>
            </a:r>
            <a:r>
              <a:rPr lang="en-US" dirty="0" smtClean="0"/>
              <a:t> </a:t>
            </a:r>
            <a:r>
              <a:rPr lang="en-US" dirty="0"/>
              <a:t>attack</a:t>
            </a:r>
          </a:p>
        </p:txBody>
      </p:sp>
      <p:pic>
        <p:nvPicPr>
          <p:cNvPr id="6" name="Picture 30" descr="Bo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941513"/>
            <a:ext cx="6429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 bwMode="auto">
          <a:xfrm>
            <a:off x="3533714" y="1941513"/>
            <a:ext cx="3834580" cy="1055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H="1">
            <a:off x="3533714" y="2129667"/>
            <a:ext cx="3834581" cy="18877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540152" y="2587231"/>
            <a:ext cx="3834580" cy="105563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366168" y="1382975"/>
            <a:ext cx="331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Client and Server TLS Negotiation</a:t>
            </a:r>
            <a:endParaRPr 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8017669" y="2598738"/>
            <a:ext cx="0" cy="36865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7579888" y="2967396"/>
            <a:ext cx="87556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Agreed on </a:t>
            </a:r>
            <a:br>
              <a:rPr lang="en-US" sz="1050" dirty="0" smtClean="0"/>
            </a:br>
            <a:r>
              <a:rPr lang="en-US" sz="1050" dirty="0" smtClean="0"/>
              <a:t>premaster </a:t>
            </a:r>
            <a:br>
              <a:rPr lang="en-US" sz="1050" dirty="0" smtClean="0"/>
            </a:br>
            <a:r>
              <a:rPr lang="en-US" sz="1050" dirty="0" smtClean="0"/>
              <a:t>secret</a:t>
            </a:r>
            <a:endParaRPr lang="en-US" sz="1050" dirty="0"/>
          </a:p>
        </p:txBody>
      </p:sp>
      <p:sp>
        <p:nvSpPr>
          <p:cNvPr id="21" name="TextBox 20"/>
          <p:cNvSpPr txBox="1"/>
          <p:nvPr/>
        </p:nvSpPr>
        <p:spPr>
          <a:xfrm rot="120000">
            <a:off x="5674400" y="2390836"/>
            <a:ext cx="394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cs</a:t>
            </a:r>
            <a:r>
              <a:rPr lang="en-US" sz="1200" baseline="30000" dirty="0" err="1" smtClean="0"/>
              <a:t>e</a:t>
            </a:r>
            <a:endParaRPr lang="en-US" sz="1200" baseline="300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3605" y="1508806"/>
            <a:ext cx="1870751" cy="187075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57618" y="4036782"/>
            <a:ext cx="725339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Engages in TLS negotiation with server</a:t>
            </a:r>
          </a:p>
          <a:p>
            <a:endParaRPr lang="en-US" sz="16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Server either responds with alert message or continues to finished messages </a:t>
            </a:r>
            <a:b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(where it becomes clear attacker doesn’t know key)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Attacker can distinguish these cases!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Performs this negotiation multiple times with different s, probability of not having</a:t>
            </a:r>
            <a:b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alert message is roughly 1/2</a:t>
            </a:r>
            <a:r>
              <a:rPr lang="en-US" sz="1600" baseline="30000" dirty="0" smtClean="0">
                <a:latin typeface="Times New Roman" charset="0"/>
                <a:ea typeface="Times New Roman" charset="0"/>
                <a:cs typeface="Times New Roman" charset="0"/>
              </a:rPr>
              <a:t>24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By birthday bound takes 2</a:t>
            </a:r>
            <a:r>
              <a:rPr lang="en-US" sz="1600" baseline="30000" dirty="0" smtClean="0">
                <a:latin typeface="Times New Roman" charset="0"/>
                <a:ea typeface="Times New Roman" charset="0"/>
                <a:cs typeface="Times New Roman" charset="0"/>
              </a:rPr>
              <a:t>12 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messages for at least one to continue to finished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By some math attacker learns that </a:t>
            </a:r>
            <a:b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	2* 2</a:t>
            </a:r>
            <a:r>
              <a:rPr lang="en-US" sz="1600" baseline="30000" dirty="0" smtClean="0">
                <a:latin typeface="Times New Roman" charset="0"/>
                <a:ea typeface="Times New Roman" charset="0"/>
                <a:cs typeface="Times New Roman" charset="0"/>
              </a:rPr>
              <a:t>62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&lt; </a:t>
            </a:r>
            <a:r>
              <a:rPr lang="en-US" sz="1600" dirty="0" err="1" smtClean="0">
                <a:latin typeface="Times New Roman" charset="0"/>
                <a:ea typeface="Times New Roman" charset="0"/>
                <a:cs typeface="Times New Roman" charset="0"/>
              </a:rPr>
              <a:t>ms</a:t>
            </a:r>
            <a:r>
              <a:rPr lang="en-US" sz="1600" dirty="0" smtClean="0">
                <a:latin typeface="Times New Roman" charset="0"/>
                <a:ea typeface="Times New Roman" charset="0"/>
                <a:cs typeface="Times New Roman" charset="0"/>
              </a:rPr>
              <a:t> mod n &lt; 3* 2</a:t>
            </a:r>
            <a:r>
              <a:rPr lang="en-US" sz="1600" baseline="30000" dirty="0" smtClean="0">
                <a:latin typeface="Times New Roman" charset="0"/>
                <a:ea typeface="Times New Roman" charset="0"/>
                <a:cs typeface="Times New Roman" charset="0"/>
              </a:rPr>
              <a:t>62</a:t>
            </a:r>
          </a:p>
        </p:txBody>
      </p:sp>
    </p:spTree>
    <p:extLst>
      <p:ext uri="{BB962C8B-B14F-4D97-AF65-F5344CB8AC3E}">
        <p14:creationId xmlns:p14="http://schemas.microsoft.com/office/powerpoint/2010/main" val="131958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21741</TotalTime>
  <Words>958</Words>
  <Application>Microsoft Macintosh PowerPoint</Application>
  <PresentationFormat>On-screen Show (4:3)</PresentationFormat>
  <Paragraphs>211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Calibri</vt:lpstr>
      <vt:lpstr>Comic Sans MS</vt:lpstr>
      <vt:lpstr>Gill Sans MT</vt:lpstr>
      <vt:lpstr>MS PGothic</vt:lpstr>
      <vt:lpstr>ＭＳ Ｐゴシック</vt:lpstr>
      <vt:lpstr>Times New Roman</vt:lpstr>
      <vt:lpstr>Wingdings</vt:lpstr>
      <vt:lpstr>Arial</vt:lpstr>
      <vt:lpstr>Default Design</vt:lpstr>
      <vt:lpstr>CSE 4095  TLS Attacks</vt:lpstr>
      <vt:lpstr>Handshake Protocol Diagram</vt:lpstr>
      <vt:lpstr>TLS Attack Overview</vt:lpstr>
      <vt:lpstr>Handshake Protocol Diagram</vt:lpstr>
      <vt:lpstr>Recall RSA </vt:lpstr>
      <vt:lpstr>Homomorphism is dangerous</vt:lpstr>
      <vt:lpstr>RSA PKCS 1 v1.5 Padding</vt:lpstr>
      <vt:lpstr>Bleichenbacher attack</vt:lpstr>
      <vt:lpstr>Bleichenbacher attack</vt:lpstr>
      <vt:lpstr>Bleichenbacher attack</vt:lpstr>
      <vt:lpstr>Bleichenbacher attack</vt:lpstr>
      <vt:lpstr>Bleichenbacher(cont’d)</vt:lpstr>
      <vt:lpstr>Review of record encryption protocols</vt:lpstr>
      <vt:lpstr>Cipher block chaining</vt:lpstr>
      <vt:lpstr>CBC Data Injection</vt:lpstr>
      <vt:lpstr>CBC Data Injection</vt:lpstr>
      <vt:lpstr>BEAST Attack</vt:lpstr>
      <vt:lpstr>BEAST Attack</vt:lpstr>
      <vt:lpstr>BEAST Attack</vt:lpstr>
      <vt:lpstr>BEAST Remediations</vt:lpstr>
      <vt:lpstr>Review of record encryption protocols</vt:lpstr>
      <vt:lpstr>Lets go RC4!</vt:lpstr>
      <vt:lpstr>RC4</vt:lpstr>
      <vt:lpstr>RC4</vt:lpstr>
      <vt:lpstr>RC4</vt:lpstr>
    </vt:vector>
  </TitlesOfParts>
  <Company>Polytechnic University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Introduction</dc:title>
  <dc:creator>Keith W. Ross</dc:creator>
  <cp:lastModifiedBy>Fuller, Benjamin</cp:lastModifiedBy>
  <cp:revision>656</cp:revision>
  <cp:lastPrinted>2011-11-30T14:38:01Z</cp:lastPrinted>
  <dcterms:created xsi:type="dcterms:W3CDTF">1999-10-08T19:08:27Z</dcterms:created>
  <dcterms:modified xsi:type="dcterms:W3CDTF">2017-03-21T15:10:02Z</dcterms:modified>
</cp:coreProperties>
</file>