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9" r:id="rId5"/>
    <p:sldMasterId id="2147493467" r:id="rId6"/>
  </p:sldMasterIdLst>
  <p:notesMasterIdLst>
    <p:notesMasterId r:id="rId41"/>
  </p:notesMasterIdLst>
  <p:handoutMasterIdLst>
    <p:handoutMasterId r:id="rId42"/>
  </p:handoutMasterIdLst>
  <p:sldIdLst>
    <p:sldId id="259" r:id="rId7"/>
    <p:sldId id="260"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93" r:id="rId28"/>
    <p:sldId id="283" r:id="rId29"/>
    <p:sldId id="284" r:id="rId30"/>
    <p:sldId id="285" r:id="rId31"/>
    <p:sldId id="286" r:id="rId32"/>
    <p:sldId id="289" r:id="rId33"/>
    <p:sldId id="287" r:id="rId34"/>
    <p:sldId id="291" r:id="rId35"/>
    <p:sldId id="288" r:id="rId36"/>
    <p:sldId id="290" r:id="rId37"/>
    <p:sldId id="292" r:id="rId38"/>
    <p:sldId id="295" r:id="rId39"/>
    <p:sldId id="294"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938"/>
    <a:srgbClr val="002868"/>
    <a:srgbClr val="100E42"/>
    <a:srgbClr val="100E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98" autoAdjust="0"/>
    <p:restoredTop sz="94674"/>
  </p:normalViewPr>
  <p:slideViewPr>
    <p:cSldViewPr snapToGrid="0" snapToObjects="1">
      <p:cViewPr varScale="1">
        <p:scale>
          <a:sx n="155" d="100"/>
          <a:sy n="155" d="100"/>
        </p:scale>
        <p:origin x="192" y="344"/>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10BE6C-4C0C-8046-BBFD-371AD798216A}" type="datetimeFigureOut">
              <a:rPr lang="en-US" smtClean="0"/>
              <a:t>9/7/16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9EFCB1-D51F-8E41-88AA-D42180FBBA78}" type="slidenum">
              <a:rPr lang="en-US" smtClean="0"/>
              <a:t>‹#›</a:t>
            </a:fld>
            <a:endParaRPr lang="en-US"/>
          </a:p>
        </p:txBody>
      </p:sp>
    </p:spTree>
    <p:extLst>
      <p:ext uri="{BB962C8B-B14F-4D97-AF65-F5344CB8AC3E}">
        <p14:creationId xmlns:p14="http://schemas.microsoft.com/office/powerpoint/2010/main" val="735009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07BE9-646C-2F48-B644-AAF7C037D6F8}" type="datetimeFigureOut">
              <a:rPr lang="en-US" smtClean="0"/>
              <a:t>9/7/16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64613-03B7-6C4F-AE96-ED22AA72F8DB}" type="slidenum">
              <a:rPr lang="en-US" smtClean="0"/>
              <a:t>‹#›</a:t>
            </a:fld>
            <a:endParaRPr lang="en-US"/>
          </a:p>
        </p:txBody>
      </p:sp>
    </p:spTree>
    <p:extLst>
      <p:ext uri="{BB962C8B-B14F-4D97-AF65-F5344CB8AC3E}">
        <p14:creationId xmlns:p14="http://schemas.microsoft.com/office/powerpoint/2010/main" val="1237434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64613-03B7-6C4F-AE96-ED22AA72F8DB}" type="slidenum">
              <a:rPr lang="en-US" smtClean="0"/>
              <a:t>12</a:t>
            </a:fld>
            <a:endParaRPr lang="en-US"/>
          </a:p>
        </p:txBody>
      </p:sp>
    </p:spTree>
    <p:extLst>
      <p:ext uri="{BB962C8B-B14F-4D97-AF65-F5344CB8AC3E}">
        <p14:creationId xmlns:p14="http://schemas.microsoft.com/office/powerpoint/2010/main" val="132407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64613-03B7-6C4F-AE96-ED22AA72F8DB}" type="slidenum">
              <a:rPr lang="en-US" smtClean="0"/>
              <a:t>13</a:t>
            </a:fld>
            <a:endParaRPr lang="en-US"/>
          </a:p>
        </p:txBody>
      </p:sp>
    </p:spTree>
    <p:extLst>
      <p:ext uri="{BB962C8B-B14F-4D97-AF65-F5344CB8AC3E}">
        <p14:creationId xmlns:p14="http://schemas.microsoft.com/office/powerpoint/2010/main" val="209739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64613-03B7-6C4F-AE96-ED22AA72F8DB}" type="slidenum">
              <a:rPr lang="en-US" smtClean="0"/>
              <a:t>14</a:t>
            </a:fld>
            <a:endParaRPr lang="en-US"/>
          </a:p>
        </p:txBody>
      </p:sp>
    </p:spTree>
    <p:extLst>
      <p:ext uri="{BB962C8B-B14F-4D97-AF65-F5344CB8AC3E}">
        <p14:creationId xmlns:p14="http://schemas.microsoft.com/office/powerpoint/2010/main" val="66087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64613-03B7-6C4F-AE96-ED22AA72F8DB}" type="slidenum">
              <a:rPr lang="en-US" smtClean="0"/>
              <a:t>15</a:t>
            </a:fld>
            <a:endParaRPr lang="en-US"/>
          </a:p>
        </p:txBody>
      </p:sp>
    </p:spTree>
    <p:extLst>
      <p:ext uri="{BB962C8B-B14F-4D97-AF65-F5344CB8AC3E}">
        <p14:creationId xmlns:p14="http://schemas.microsoft.com/office/powerpoint/2010/main" val="318962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64613-03B7-6C4F-AE96-ED22AA72F8DB}" type="slidenum">
              <a:rPr lang="en-US" smtClean="0"/>
              <a:t>16</a:t>
            </a:fld>
            <a:endParaRPr lang="en-US"/>
          </a:p>
        </p:txBody>
      </p:sp>
    </p:spTree>
    <p:extLst>
      <p:ext uri="{BB962C8B-B14F-4D97-AF65-F5344CB8AC3E}">
        <p14:creationId xmlns:p14="http://schemas.microsoft.com/office/powerpoint/2010/main" val="73533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64613-03B7-6C4F-AE96-ED22AA72F8DB}" type="slidenum">
              <a:rPr lang="en-US" smtClean="0"/>
              <a:t>17</a:t>
            </a:fld>
            <a:endParaRPr lang="en-US"/>
          </a:p>
        </p:txBody>
      </p:sp>
    </p:spTree>
    <p:extLst>
      <p:ext uri="{BB962C8B-B14F-4D97-AF65-F5344CB8AC3E}">
        <p14:creationId xmlns:p14="http://schemas.microsoft.com/office/powerpoint/2010/main" val="2133569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64613-03B7-6C4F-AE96-ED22AA72F8DB}" type="slidenum">
              <a:rPr lang="en-US" smtClean="0"/>
              <a:t>18</a:t>
            </a:fld>
            <a:endParaRPr lang="en-US"/>
          </a:p>
        </p:txBody>
      </p:sp>
    </p:spTree>
    <p:extLst>
      <p:ext uri="{BB962C8B-B14F-4D97-AF65-F5344CB8AC3E}">
        <p14:creationId xmlns:p14="http://schemas.microsoft.com/office/powerpoint/2010/main" val="884481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9/7/16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0CA21-89C5-A040-B01E-D208A7FA3D8D}"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314598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1656F7-E2D5-EF4D-B3EB-3635D9B80BFE}"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698188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656F7-E2D5-EF4D-B3EB-3635D9B80BFE}"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63299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1656F7-E2D5-EF4D-B3EB-3635D9B80BFE}"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033797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1656F7-E2D5-EF4D-B3EB-3635D9B80BFE}" type="datetimeFigureOut">
              <a:rPr lang="en-US" smtClean="0"/>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584697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1656F7-E2D5-EF4D-B3EB-3635D9B80BFE}" type="datetimeFigureOut">
              <a:rPr lang="en-US" smtClean="0"/>
              <a:t>9/7/16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647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1656F7-E2D5-EF4D-B3EB-3635D9B80BFE}" type="datetimeFigureOut">
              <a:rPr lang="en-US" smtClean="0"/>
              <a:t>9/7/16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093448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656F7-E2D5-EF4D-B3EB-3635D9B80BFE}" type="datetimeFigureOut">
              <a:rPr lang="en-US" smtClean="0"/>
              <a:t>9/7/16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113407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303725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4937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Heading </a:t>
            </a:r>
            <a:endParaRPr lang="en-US"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C30CA21-89C5-A040-B01E-D208A7FA3D8D}"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947646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656F7-E2D5-EF4D-B3EB-3635D9B80BFE}"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283483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656F7-E2D5-EF4D-B3EB-3635D9B80BFE}"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55394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Heading</a:t>
            </a:r>
            <a:endParaRPr lang="en-US" dirty="0"/>
          </a:p>
        </p:txBody>
      </p:sp>
      <p:sp>
        <p:nvSpPr>
          <p:cNvPr id="3" name="Content Placeholder 2"/>
          <p:cNvSpPr>
            <a:spLocks noGrp="1"/>
          </p:cNvSpPr>
          <p:nvPr>
            <p:ph sz="half" idx="1"/>
          </p:nvPr>
        </p:nvSpPr>
        <p:spPr>
          <a:xfrm>
            <a:off x="457200" y="1244277"/>
            <a:ext cx="4038600" cy="3394075"/>
          </a:xfr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44277"/>
            <a:ext cx="4038600" cy="3394075"/>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5" name="Date Placeholder 4"/>
          <p:cNvSpPr>
            <a:spLocks noGrp="1"/>
          </p:cNvSpPr>
          <p:nvPr>
            <p:ph type="dt" sz="half" idx="10"/>
          </p:nvPr>
        </p:nvSpPr>
        <p:spPr/>
        <p:txBody>
          <a:bodyPr/>
          <a:lstStyle/>
          <a:p>
            <a:fld id="{3C30CA21-89C5-A040-B01E-D208A7FA3D8D}" type="datetimeFigureOut">
              <a:rPr lang="en-US" smtClean="0"/>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954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Heading</a:t>
            </a:r>
            <a:endParaRPr lang="en-US" dirty="0"/>
          </a:p>
        </p:txBody>
      </p:sp>
      <p:sp>
        <p:nvSpPr>
          <p:cNvPr id="3" name="Text Placeholder 2"/>
          <p:cNvSpPr>
            <a:spLocks noGrp="1"/>
          </p:cNvSpPr>
          <p:nvPr>
            <p:ph type="body" idx="1" hasCustomPrompt="1"/>
          </p:nvPr>
        </p:nvSpPr>
        <p:spPr>
          <a:xfrm>
            <a:off x="457200" y="1150938"/>
            <a:ext cx="4040188" cy="48101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Subheading</a:t>
            </a:r>
          </a:p>
        </p:txBody>
      </p:sp>
      <p:sp>
        <p:nvSpPr>
          <p:cNvPr id="4" name="Content Placeholder 3"/>
          <p:cNvSpPr>
            <a:spLocks noGrp="1"/>
          </p:cNvSpPr>
          <p:nvPr>
            <p:ph sz="half" idx="2"/>
          </p:nvPr>
        </p:nvSpPr>
        <p:spPr>
          <a:xfrm>
            <a:off x="457200" y="1631950"/>
            <a:ext cx="4040188" cy="2962275"/>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150938"/>
            <a:ext cx="4041775" cy="48101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Subheading</a:t>
            </a:r>
          </a:p>
        </p:txBody>
      </p:sp>
      <p:sp>
        <p:nvSpPr>
          <p:cNvPr id="6" name="Content Placeholder 5"/>
          <p:cNvSpPr>
            <a:spLocks noGrp="1"/>
          </p:cNvSpPr>
          <p:nvPr>
            <p:ph sz="quarter" idx="4"/>
          </p:nvPr>
        </p:nvSpPr>
        <p:spPr>
          <a:xfrm>
            <a:off x="4645025" y="1631950"/>
            <a:ext cx="4041775" cy="2962275"/>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30CA21-89C5-A040-B01E-D208A7FA3D8D}" type="datetimeFigureOut">
              <a:rPr lang="en-US" smtClean="0"/>
              <a:t>9/7/16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966162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30CA21-89C5-A040-B01E-D208A7FA3D8D}" type="datetimeFigureOut">
              <a:rPr lang="en-US" smtClean="0"/>
              <a:t>9/7/16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85756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CA21-89C5-A040-B01E-D208A7FA3D8D}" type="datetimeFigureOut">
              <a:rPr lang="en-US" smtClean="0"/>
              <a:t>9/7/16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21301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07989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9/7/16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857647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0CA21-89C5-A040-B01E-D208A7FA3D8D}" type="datetimeFigureOut">
              <a:rPr lang="en-US" smtClean="0"/>
              <a:t>9/7/16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074806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Heading</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9/7/16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Lst>
  <p:txStyles>
    <p:titleStyle>
      <a:lvl1pPr algn="l"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4325" y="0"/>
            <a:ext cx="9178325" cy="1200150"/>
          </a:xfrm>
          <a:prstGeom prst="rect">
            <a:avLst/>
          </a:prstGeom>
          <a:solidFill>
            <a:srgbClr val="100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Heading</a:t>
            </a:r>
            <a:endParaRPr lang="en-US" dirty="0"/>
          </a:p>
        </p:txBody>
      </p:sp>
      <p:sp>
        <p:nvSpPr>
          <p:cNvPr id="3" name="Text Placeholder 2"/>
          <p:cNvSpPr>
            <a:spLocks noGrp="1"/>
          </p:cNvSpPr>
          <p:nvPr>
            <p:ph type="body" idx="1"/>
          </p:nvPr>
        </p:nvSpPr>
        <p:spPr>
          <a:xfrm>
            <a:off x="457200" y="1244277"/>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C30CA21-89C5-A040-B01E-D208A7FA3D8D}" type="datetimeFigureOut">
              <a:rPr lang="en-US" smtClean="0"/>
              <a:t>9/7/16</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C7697F5-3DCA-0A4F-B9EA-FEC2794BD1A6}" type="slidenum">
              <a:rPr lang="en-US" smtClean="0"/>
              <a:t>‹#›</a:t>
            </a:fld>
            <a:endParaRPr lang="en-US"/>
          </a:p>
        </p:txBody>
      </p:sp>
    </p:spTree>
    <p:extLst>
      <p:ext uri="{BB962C8B-B14F-4D97-AF65-F5344CB8AC3E}">
        <p14:creationId xmlns:p14="http://schemas.microsoft.com/office/powerpoint/2010/main" val="817083645"/>
      </p:ext>
    </p:extLst>
  </p:cSld>
  <p:clrMap bg1="lt1" tx1="dk1" bg2="lt2" tx2="dk2" accent1="accent1" accent2="accent2" accent3="accent3" accent4="accent4" accent5="accent5" accent6="accent6" hlink="hlink" folHlink="folHlink"/>
  <p:sldLayoutIdLst>
    <p:sldLayoutId id="2147493481" r:id="rId1"/>
    <p:sldLayoutId id="2147493483" r:id="rId2"/>
    <p:sldLayoutId id="2147493484" r:id="rId3"/>
    <p:sldLayoutId id="2147493485" r:id="rId4"/>
    <p:sldLayoutId id="2147493486" r:id="rId5"/>
    <p:sldLayoutId id="2147493487" r:id="rId6"/>
    <p:sldLayoutId id="2147493488" r:id="rId7"/>
    <p:sldLayoutId id="2147493489" r:id="rId8"/>
    <p:sldLayoutId id="2147493490" r:id="rId9"/>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01656F7-E2D5-EF4D-B3EB-3635D9B80BFE}" type="datetimeFigureOut">
              <a:rPr lang="en-US" smtClean="0"/>
              <a:t>9/7/16</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1B7C81B-7B5A-A644-B3E8-EC3DC39B624D}" type="slidenum">
              <a:rPr lang="en-US" smtClean="0"/>
              <a:t>‹#›</a:t>
            </a:fld>
            <a:endParaRPr lang="en-US"/>
          </a:p>
        </p:txBody>
      </p:sp>
    </p:spTree>
    <p:extLst>
      <p:ext uri="{BB962C8B-B14F-4D97-AF65-F5344CB8AC3E}">
        <p14:creationId xmlns:p14="http://schemas.microsoft.com/office/powerpoint/2010/main" val="1873203494"/>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3.xml"/><Relationship Id="rId2" Type="http://schemas.openxmlformats.org/officeDocument/2006/relationships/hyperlink" Target="https://youtu.be/JT4P_ZQuv9k?t=3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image" Target="../media/image1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arstechnica.com/security/2013/05/how-crackers-make-minced-meat-out-of-your-password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password-hashing.net/" TargetMode="Externa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3.xml"/><Relationship Id="rId2" Type="http://schemas.openxmlformats.org/officeDocument/2006/relationships/image" Target="../media/image2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png"/><Relationship Id="rId8"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3.xml"/><Relationship Id="rId2"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tiff"/><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oliveremberton.com/2014/how-to-connect-deeply-with-anyone-in-5-minut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668139"/>
            <a:ext cx="8229600" cy="857250"/>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dirty="0" smtClean="0">
                <a:solidFill>
                  <a:schemeClr val="tx1"/>
                </a:solidFill>
              </a:rPr>
              <a:t>How do computers know who I am?</a:t>
            </a:r>
            <a:endParaRPr lang="en-US" dirty="0">
              <a:solidFill>
                <a:schemeClr val="tx1"/>
              </a:solidFill>
            </a:endParaRPr>
          </a:p>
        </p:txBody>
      </p:sp>
      <p:sp>
        <p:nvSpPr>
          <p:cNvPr id="5" name="Title 1"/>
          <p:cNvSpPr txBox="1">
            <a:spLocks/>
          </p:cNvSpPr>
          <p:nvPr/>
        </p:nvSpPr>
        <p:spPr>
          <a:xfrm>
            <a:off x="457200" y="1847122"/>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3600" dirty="0" smtClean="0">
                <a:solidFill>
                  <a:schemeClr val="tx1"/>
                </a:solidFill>
              </a:rPr>
              <a:t>They are mostly guessing</a:t>
            </a:r>
            <a:endParaRPr lang="en-US" sz="3600" dirty="0">
              <a:solidFill>
                <a:schemeClr val="tx1"/>
              </a:solidFill>
            </a:endParaRPr>
          </a:p>
        </p:txBody>
      </p:sp>
      <p:sp>
        <p:nvSpPr>
          <p:cNvPr id="6" name="Title 1"/>
          <p:cNvSpPr txBox="1">
            <a:spLocks/>
          </p:cNvSpPr>
          <p:nvPr/>
        </p:nvSpPr>
        <p:spPr>
          <a:xfrm>
            <a:off x="457200" y="3086824"/>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2400" dirty="0" smtClean="0">
                <a:solidFill>
                  <a:schemeClr val="bg1">
                    <a:lumMod val="75000"/>
                  </a:schemeClr>
                </a:solidFill>
              </a:rPr>
              <a:t>Prof. Ben Fuller, Computer Science and Engineering </a:t>
            </a:r>
            <a:endParaRPr lang="en-US" sz="2400" dirty="0">
              <a:solidFill>
                <a:schemeClr val="bg1">
                  <a:lumMod val="75000"/>
                </a:schemeClr>
              </a:solidFill>
            </a:endParaRPr>
          </a:p>
        </p:txBody>
      </p:sp>
      <p:sp>
        <p:nvSpPr>
          <p:cNvPr id="7" name="Title 1"/>
          <p:cNvSpPr txBox="1">
            <a:spLocks/>
          </p:cNvSpPr>
          <p:nvPr/>
        </p:nvSpPr>
        <p:spPr>
          <a:xfrm>
            <a:off x="457200" y="4347426"/>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1400" dirty="0" smtClean="0">
                <a:solidFill>
                  <a:schemeClr val="bg1">
                    <a:lumMod val="75000"/>
                  </a:schemeClr>
                </a:solidFill>
              </a:rPr>
              <a:t>09/07/2016</a:t>
            </a:r>
            <a:endParaRPr lang="en-US" sz="1400" dirty="0">
              <a:solidFill>
                <a:schemeClr val="bg1">
                  <a:lumMod val="75000"/>
                </a:schemeClr>
              </a:solidFill>
            </a:endParaRPr>
          </a:p>
        </p:txBody>
      </p:sp>
    </p:spTree>
    <p:extLst>
      <p:ext uri="{BB962C8B-B14F-4D97-AF65-F5344CB8AC3E}">
        <p14:creationId xmlns:p14="http://schemas.microsoft.com/office/powerpoint/2010/main" val="440678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2893100"/>
          </a:xfrm>
          <a:prstGeom prst="rect">
            <a:avLst/>
          </a:prstGeom>
        </p:spPr>
        <p:txBody>
          <a:bodyPr>
            <a:spAutoFit/>
          </a:bodyPr>
          <a:lstStyle/>
          <a:p>
            <a:r>
              <a:rPr lang="en-US" sz="1400" dirty="0">
                <a:solidFill>
                  <a:srgbClr val="111111"/>
                </a:solidFill>
                <a:latin typeface="Georgia" charset="0"/>
              </a:rPr>
              <a:t>I call the above two rules combined as </a:t>
            </a:r>
            <a:r>
              <a:rPr lang="en-US" sz="1400" b="1" dirty="0">
                <a:solidFill>
                  <a:srgbClr val="111111"/>
                </a:solidFill>
                <a:latin typeface="Georgia" charset="0"/>
              </a:rPr>
              <a:t>“8 4 Rule”</a:t>
            </a:r>
            <a:r>
              <a:rPr lang="en-US" sz="1400" dirty="0">
                <a:solidFill>
                  <a:srgbClr val="111111"/>
                </a:solidFill>
                <a:latin typeface="Georgia" charset="0"/>
              </a:rPr>
              <a:t> (Eight Four Rule):</a:t>
            </a:r>
          </a:p>
          <a:p>
            <a:pPr>
              <a:buFont typeface="Arial" charset="0"/>
              <a:buChar char="•"/>
            </a:pPr>
            <a:r>
              <a:rPr lang="en-US" sz="1400" b="1" dirty="0">
                <a:solidFill>
                  <a:srgbClr val="111111"/>
                </a:solidFill>
                <a:latin typeface="Georgia" charset="0"/>
              </a:rPr>
              <a:t>8</a:t>
            </a:r>
            <a:r>
              <a:rPr lang="en-US" sz="1400" dirty="0">
                <a:solidFill>
                  <a:srgbClr val="111111"/>
                </a:solidFill>
                <a:latin typeface="Georgia" charset="0"/>
              </a:rPr>
              <a:t> = 8 characters minimum length</a:t>
            </a:r>
          </a:p>
          <a:p>
            <a:pPr>
              <a:buFont typeface="Arial" charset="0"/>
              <a:buChar char="•"/>
            </a:pPr>
            <a:r>
              <a:rPr lang="en-US" sz="1400" b="1" dirty="0">
                <a:solidFill>
                  <a:srgbClr val="111111"/>
                </a:solidFill>
                <a:latin typeface="Georgia" charset="0"/>
              </a:rPr>
              <a:t>4</a:t>
            </a:r>
            <a:r>
              <a:rPr lang="en-US" sz="1400" dirty="0">
                <a:solidFill>
                  <a:srgbClr val="111111"/>
                </a:solidFill>
                <a:latin typeface="Georgia" charset="0"/>
              </a:rPr>
              <a:t> = 1 lower case + 1 upper case + 1 number + 1 special character.</a:t>
            </a:r>
          </a:p>
          <a:p>
            <a:r>
              <a:rPr lang="en-US" sz="1400" dirty="0">
                <a:solidFill>
                  <a:srgbClr val="111111"/>
                </a:solidFill>
                <a:latin typeface="Georgia" charset="0"/>
              </a:rPr>
              <a:t>Just following the “8 4 Rule” will be a huge improvement and instantly make your password much stronger than before for most of you who don’t follow any guidelines or rules while creating a passwords. If your banking and any financially sensitive website passwords doesn’t follow the “8 4 Rule”, I strongly suggest that you stop everything now and change those passwords immediately to follow the “8 4 Rule</a:t>
            </a:r>
            <a:r>
              <a:rPr lang="en-US" sz="1400" dirty="0" smtClean="0">
                <a:solidFill>
                  <a:srgbClr val="111111"/>
                </a:solidFill>
                <a:latin typeface="Georgia" charset="0"/>
              </a:rPr>
              <a:t>”.</a:t>
            </a:r>
            <a:endParaRPr lang="en-US" sz="1400" dirty="0">
              <a:solidFill>
                <a:srgbClr val="111111"/>
              </a:solidFill>
              <a:latin typeface="Georgia" charset="0"/>
            </a:endParaRPr>
          </a:p>
        </p:txBody>
      </p:sp>
    </p:spTree>
    <p:extLst>
      <p:ext uri="{BB962C8B-B14F-4D97-AF65-F5344CB8AC3E}">
        <p14:creationId xmlns:p14="http://schemas.microsoft.com/office/powerpoint/2010/main" val="1039276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3108543"/>
          </a:xfrm>
          <a:prstGeom prst="rect">
            <a:avLst/>
          </a:prstGeom>
        </p:spPr>
        <p:txBody>
          <a:bodyPr>
            <a:spAutoFit/>
          </a:bodyPr>
          <a:lstStyle/>
          <a:p>
            <a:r>
              <a:rPr lang="en-US" sz="1400" dirty="0">
                <a:solidFill>
                  <a:srgbClr val="111111"/>
                </a:solidFill>
                <a:latin typeface="Georgia" charset="0"/>
              </a:rPr>
              <a:t>II. Guidelines for creating strong passwords:</a:t>
            </a:r>
          </a:p>
          <a:p>
            <a:pPr>
              <a:buFont typeface="+mj-lt"/>
              <a:buAutoNum type="arabicPeriod"/>
            </a:pPr>
            <a:r>
              <a:rPr lang="en-US" sz="1400" b="1" dirty="0">
                <a:solidFill>
                  <a:srgbClr val="111111"/>
                </a:solidFill>
                <a:latin typeface="Georgia" charset="0"/>
              </a:rPr>
              <a:t>Follow “8 4 Rule”.</a:t>
            </a:r>
            <a:r>
              <a:rPr lang="en-US" sz="1400" dirty="0">
                <a:solidFill>
                  <a:srgbClr val="111111"/>
                </a:solidFill>
                <a:latin typeface="Georgia" charset="0"/>
              </a:rPr>
              <a:t> Like I mentioned above this is the foundation of creating a strong password.</a:t>
            </a:r>
          </a:p>
          <a:p>
            <a:pPr>
              <a:buFont typeface="+mj-lt"/>
              <a:buAutoNum type="arabicPeriod"/>
            </a:pPr>
            <a:r>
              <a:rPr lang="en-US" sz="1400" b="1" dirty="0">
                <a:solidFill>
                  <a:srgbClr val="111111"/>
                </a:solidFill>
                <a:latin typeface="Georgia" charset="0"/>
              </a:rPr>
              <a:t>Unique Characters.</a:t>
            </a:r>
            <a:r>
              <a:rPr lang="en-US" sz="1400" dirty="0">
                <a:solidFill>
                  <a:srgbClr val="111111"/>
                </a:solidFill>
                <a:latin typeface="Georgia" charset="0"/>
              </a:rPr>
              <a:t> Should contain at least 5 unique characters. You already have 4 different character if you’ve followed “8 4 Rule”.</a:t>
            </a:r>
          </a:p>
          <a:p>
            <a:pPr>
              <a:buFont typeface="+mj-lt"/>
              <a:buAutoNum type="arabicPeriod"/>
            </a:pPr>
            <a:r>
              <a:rPr lang="en-US" sz="1400" b="1" dirty="0">
                <a:solidFill>
                  <a:srgbClr val="111111"/>
                </a:solidFill>
                <a:latin typeface="Georgia" charset="0"/>
              </a:rPr>
              <a:t>Use Password Manager.</a:t>
            </a:r>
            <a:r>
              <a:rPr lang="en-US" sz="1400" dirty="0">
                <a:solidFill>
                  <a:srgbClr val="111111"/>
                </a:solidFill>
                <a:latin typeface="Georgia" charset="0"/>
              </a:rPr>
              <a:t> Strong passwords are hard to remember. So, as part of creating a strong password you need a reliable and trustworthy way of remembering the strong password. Using password management tool to store passwords should really become a habit. Anytime you create a password, note it down on a password manager tool, that will encrypt the password and store it safe for </a:t>
            </a:r>
            <a:r>
              <a:rPr lang="en-US" sz="1400" dirty="0" smtClean="0">
                <a:solidFill>
                  <a:srgbClr val="111111"/>
                </a:solidFill>
                <a:latin typeface="Georgia" charset="0"/>
              </a:rPr>
              <a:t>you</a:t>
            </a:r>
            <a:endParaRPr lang="en-US" sz="1400" dirty="0">
              <a:solidFill>
                <a:srgbClr val="111111"/>
              </a:solidFill>
              <a:latin typeface="Georgia" charset="0"/>
            </a:endParaRPr>
          </a:p>
        </p:txBody>
      </p:sp>
    </p:spTree>
    <p:extLst>
      <p:ext uri="{BB962C8B-B14F-4D97-AF65-F5344CB8AC3E}">
        <p14:creationId xmlns:p14="http://schemas.microsoft.com/office/powerpoint/2010/main" val="1507725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1600438"/>
          </a:xfrm>
          <a:prstGeom prst="rect">
            <a:avLst/>
          </a:prstGeom>
        </p:spPr>
        <p:txBody>
          <a:bodyPr>
            <a:spAutoFit/>
          </a:bodyPr>
          <a:lstStyle/>
          <a:p>
            <a:pPr>
              <a:buFont typeface="+mj-lt"/>
              <a:buAutoNum type="arabicPeriod"/>
            </a:pPr>
            <a:r>
              <a:rPr lang="en-US" sz="1400" b="1" dirty="0" smtClean="0">
                <a:solidFill>
                  <a:srgbClr val="111111"/>
                </a:solidFill>
                <a:latin typeface="Georgia" charset="0"/>
              </a:rPr>
              <a:t>Use </a:t>
            </a:r>
            <a:r>
              <a:rPr lang="en-US" sz="1400" b="1" dirty="0">
                <a:solidFill>
                  <a:srgbClr val="111111"/>
                </a:solidFill>
                <a:latin typeface="Georgia" charset="0"/>
              </a:rPr>
              <a:t>Passphrase.</a:t>
            </a:r>
            <a:r>
              <a:rPr lang="en-US" sz="1400" dirty="0">
                <a:solidFill>
                  <a:srgbClr val="111111"/>
                </a:solidFill>
                <a:latin typeface="Georgia" charset="0"/>
              </a:rPr>
              <a:t> If you don’t want to use password management tool, Use Passphrase to easily remember the passwords. You can use initials of a song or a phrase that are very familiar to you. for e.g. “Passwords are like </a:t>
            </a:r>
            <a:r>
              <a:rPr lang="en-US" sz="1400" dirty="0" err="1">
                <a:solidFill>
                  <a:srgbClr val="111111"/>
                </a:solidFill>
                <a:latin typeface="Georgia" charset="0"/>
              </a:rPr>
              <a:t>underwears</a:t>
            </a:r>
            <a:r>
              <a:rPr lang="en-US" sz="1400" dirty="0">
                <a:solidFill>
                  <a:srgbClr val="111111"/>
                </a:solidFill>
                <a:latin typeface="Georgia" charset="0"/>
              </a:rPr>
              <a:t>, change yours often!” phrase can be converted to a strong password “Prlu,Curs0!”</a:t>
            </a:r>
          </a:p>
          <a:p>
            <a:endParaRPr lang="en-US" sz="1400" dirty="0">
              <a:solidFill>
                <a:srgbClr val="111111"/>
              </a:solidFill>
              <a:latin typeface="Georgia" charset="0"/>
            </a:endParaRPr>
          </a:p>
        </p:txBody>
      </p:sp>
    </p:spTree>
    <p:extLst>
      <p:ext uri="{BB962C8B-B14F-4D97-AF65-F5344CB8AC3E}">
        <p14:creationId xmlns:p14="http://schemas.microsoft.com/office/powerpoint/2010/main" val="1139743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3539430"/>
          </a:xfrm>
          <a:prstGeom prst="rect">
            <a:avLst/>
          </a:prstGeom>
        </p:spPr>
        <p:txBody>
          <a:bodyPr>
            <a:spAutoFit/>
          </a:bodyPr>
          <a:lstStyle/>
          <a:p>
            <a:r>
              <a:rPr lang="en-US" sz="1400" dirty="0">
                <a:solidFill>
                  <a:srgbClr val="111111"/>
                </a:solidFill>
                <a:latin typeface="Georgia" charset="0"/>
              </a:rPr>
              <a:t>III. Guidelines for avoiding weak passwords.</a:t>
            </a:r>
          </a:p>
          <a:p>
            <a:r>
              <a:rPr lang="en-US" sz="1400" dirty="0">
                <a:solidFill>
                  <a:srgbClr val="111111"/>
                </a:solidFill>
                <a:latin typeface="Georgia" charset="0"/>
              </a:rPr>
              <a:t>Avoid the following in your passwords. Even part of your passwords should not be anything in the following items.</a:t>
            </a:r>
          </a:p>
          <a:p>
            <a:pPr>
              <a:buFont typeface="+mj-lt"/>
              <a:buAutoNum type="arabicPeriod"/>
            </a:pPr>
            <a:r>
              <a:rPr lang="en-US" sz="1400" dirty="0">
                <a:solidFill>
                  <a:srgbClr val="111111"/>
                </a:solidFill>
                <a:latin typeface="Georgia" charset="0"/>
              </a:rPr>
              <a:t>Password same as username or part of the username</a:t>
            </a:r>
          </a:p>
          <a:p>
            <a:pPr>
              <a:buFont typeface="+mj-lt"/>
              <a:buAutoNum type="arabicPeriod"/>
            </a:pPr>
            <a:r>
              <a:rPr lang="en-US" sz="1400" dirty="0">
                <a:solidFill>
                  <a:srgbClr val="111111"/>
                </a:solidFill>
                <a:latin typeface="Georgia" charset="0"/>
              </a:rPr>
              <a:t>Name of family members, friends or pets.</a:t>
            </a:r>
          </a:p>
          <a:p>
            <a:pPr>
              <a:buFont typeface="+mj-lt"/>
              <a:buAutoNum type="arabicPeriod"/>
            </a:pPr>
            <a:r>
              <a:rPr lang="en-US" sz="1400" dirty="0">
                <a:solidFill>
                  <a:srgbClr val="111111"/>
                </a:solidFill>
                <a:latin typeface="Georgia" charset="0"/>
              </a:rPr>
              <a:t>Personal information about yourself or family members. This includes the generic information that can be obtained about you very easily, such as birth date, phone number, vehicle license plate number, street name, apartment/house number etc.</a:t>
            </a:r>
          </a:p>
          <a:p>
            <a:pPr>
              <a:buFont typeface="+mj-lt"/>
              <a:buAutoNum type="arabicPeriod"/>
            </a:pPr>
            <a:r>
              <a:rPr lang="en-US" sz="1400" dirty="0">
                <a:solidFill>
                  <a:srgbClr val="111111"/>
                </a:solidFill>
                <a:latin typeface="Georgia" charset="0"/>
              </a:rPr>
              <a:t>Sequences. </a:t>
            </a:r>
            <a:r>
              <a:rPr lang="en-US" sz="1400" dirty="0" err="1">
                <a:solidFill>
                  <a:srgbClr val="111111"/>
                </a:solidFill>
                <a:latin typeface="Georgia" charset="0"/>
              </a:rPr>
              <a:t>i.e</a:t>
            </a:r>
            <a:r>
              <a:rPr lang="en-US" sz="1400" dirty="0">
                <a:solidFill>
                  <a:srgbClr val="111111"/>
                </a:solidFill>
                <a:latin typeface="Georgia" charset="0"/>
              </a:rPr>
              <a:t> consecutive alphabets, numbers or keys on the keyboard. for e.g. </a:t>
            </a:r>
            <a:r>
              <a:rPr lang="en-US" sz="1400" dirty="0" err="1">
                <a:solidFill>
                  <a:srgbClr val="111111"/>
                </a:solidFill>
                <a:latin typeface="Georgia" charset="0"/>
              </a:rPr>
              <a:t>abcde</a:t>
            </a:r>
            <a:r>
              <a:rPr lang="en-US" sz="1400" dirty="0">
                <a:solidFill>
                  <a:srgbClr val="111111"/>
                </a:solidFill>
                <a:latin typeface="Georgia" charset="0"/>
              </a:rPr>
              <a:t>, 12345, </a:t>
            </a:r>
            <a:r>
              <a:rPr lang="en-US" sz="1400" dirty="0" err="1">
                <a:solidFill>
                  <a:srgbClr val="111111"/>
                </a:solidFill>
                <a:latin typeface="Georgia" charset="0"/>
              </a:rPr>
              <a:t>qwert</a:t>
            </a:r>
            <a:r>
              <a:rPr lang="en-US" sz="1400" dirty="0">
                <a:solidFill>
                  <a:srgbClr val="111111"/>
                </a:solidFill>
                <a:latin typeface="Georgia" charset="0"/>
              </a:rPr>
              <a:t>.</a:t>
            </a:r>
          </a:p>
          <a:p>
            <a:pPr>
              <a:buFont typeface="+mj-lt"/>
              <a:buAutoNum type="arabicPeriod"/>
            </a:pPr>
            <a:r>
              <a:rPr lang="en-US" sz="1400" dirty="0">
                <a:solidFill>
                  <a:srgbClr val="111111"/>
                </a:solidFill>
                <a:latin typeface="Georgia" charset="0"/>
              </a:rPr>
              <a:t>Dictionary words. Dictionary words with number or character in front or back</a:t>
            </a:r>
          </a:p>
          <a:p>
            <a:pPr>
              <a:buFont typeface="+mj-lt"/>
              <a:buAutoNum type="arabicPeriod"/>
            </a:pPr>
            <a:r>
              <a:rPr lang="en-US" sz="1400" dirty="0">
                <a:solidFill>
                  <a:srgbClr val="111111"/>
                </a:solidFill>
                <a:latin typeface="Georgia" charset="0"/>
              </a:rPr>
              <a:t>Real word from any </a:t>
            </a:r>
            <a:r>
              <a:rPr lang="en-US" sz="1400" dirty="0" smtClean="0">
                <a:solidFill>
                  <a:srgbClr val="111111"/>
                </a:solidFill>
                <a:latin typeface="Georgia" charset="0"/>
              </a:rPr>
              <a:t>language</a:t>
            </a:r>
            <a:endParaRPr lang="en-US" sz="1400" dirty="0">
              <a:solidFill>
                <a:srgbClr val="111111"/>
              </a:solidFill>
              <a:latin typeface="Georgia" charset="0"/>
            </a:endParaRPr>
          </a:p>
        </p:txBody>
      </p:sp>
    </p:spTree>
    <p:extLst>
      <p:ext uri="{BB962C8B-B14F-4D97-AF65-F5344CB8AC3E}">
        <p14:creationId xmlns:p14="http://schemas.microsoft.com/office/powerpoint/2010/main" val="1649548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1815882"/>
          </a:xfrm>
          <a:prstGeom prst="rect">
            <a:avLst/>
          </a:prstGeom>
        </p:spPr>
        <p:txBody>
          <a:bodyPr>
            <a:spAutoFit/>
          </a:bodyPr>
          <a:lstStyle/>
          <a:p>
            <a:r>
              <a:rPr lang="is-IS" sz="1400" dirty="0" smtClean="0">
                <a:solidFill>
                  <a:srgbClr val="111111"/>
                </a:solidFill>
                <a:latin typeface="Georgia" charset="0"/>
              </a:rPr>
              <a:t>….</a:t>
            </a:r>
          </a:p>
          <a:p>
            <a:pPr>
              <a:buFont typeface="+mj-lt"/>
              <a:buAutoNum type="arabicPeriod"/>
            </a:pPr>
            <a:r>
              <a:rPr lang="en-US" sz="1400" dirty="0">
                <a:solidFill>
                  <a:srgbClr val="111111"/>
                </a:solidFill>
                <a:latin typeface="Georgia" charset="0"/>
              </a:rPr>
              <a:t>Word found in dictionary with number substitution for word look alike. for e.g. Replacing the letter O with number 0. </a:t>
            </a:r>
            <a:r>
              <a:rPr lang="en-US" sz="1400" dirty="0" err="1">
                <a:solidFill>
                  <a:srgbClr val="111111"/>
                </a:solidFill>
                <a:latin typeface="Georgia" charset="0"/>
              </a:rPr>
              <a:t>i.e</a:t>
            </a:r>
            <a:r>
              <a:rPr lang="en-US" sz="1400" dirty="0">
                <a:solidFill>
                  <a:srgbClr val="111111"/>
                </a:solidFill>
                <a:latin typeface="Georgia" charset="0"/>
              </a:rPr>
              <a:t> passw0rd.</a:t>
            </a:r>
          </a:p>
          <a:p>
            <a:pPr>
              <a:buFont typeface="+mj-lt"/>
              <a:buAutoNum type="arabicPeriod"/>
            </a:pPr>
            <a:r>
              <a:rPr lang="en-US" sz="1400" dirty="0">
                <a:solidFill>
                  <a:srgbClr val="111111"/>
                </a:solidFill>
                <a:latin typeface="Georgia" charset="0"/>
              </a:rPr>
              <a:t>Any of the above in reverse sequence</a:t>
            </a:r>
          </a:p>
          <a:p>
            <a:pPr>
              <a:buFont typeface="+mj-lt"/>
              <a:buAutoNum type="arabicPeriod"/>
            </a:pPr>
            <a:r>
              <a:rPr lang="en-US" sz="1400" dirty="0">
                <a:solidFill>
                  <a:srgbClr val="111111"/>
                </a:solidFill>
                <a:latin typeface="Georgia" charset="0"/>
              </a:rPr>
              <a:t>Any of the above with a number in front or back.</a:t>
            </a:r>
          </a:p>
          <a:p>
            <a:pPr>
              <a:buFont typeface="+mj-lt"/>
              <a:buAutoNum type="arabicPeriod"/>
            </a:pPr>
            <a:r>
              <a:rPr lang="en-US" sz="1400" dirty="0">
                <a:solidFill>
                  <a:srgbClr val="111111"/>
                </a:solidFill>
                <a:latin typeface="Georgia" charset="0"/>
              </a:rPr>
              <a:t>Empty password</a:t>
            </a:r>
          </a:p>
          <a:p>
            <a:endParaRPr lang="en-US" sz="1400" dirty="0">
              <a:solidFill>
                <a:srgbClr val="111111"/>
              </a:solidFill>
              <a:latin typeface="Georgia" charset="0"/>
            </a:endParaRPr>
          </a:p>
        </p:txBody>
      </p:sp>
    </p:spTree>
    <p:extLst>
      <p:ext uri="{BB962C8B-B14F-4D97-AF65-F5344CB8AC3E}">
        <p14:creationId xmlns:p14="http://schemas.microsoft.com/office/powerpoint/2010/main" val="282162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3754874"/>
          </a:xfrm>
          <a:prstGeom prst="rect">
            <a:avLst/>
          </a:prstGeom>
        </p:spPr>
        <p:txBody>
          <a:bodyPr>
            <a:spAutoFit/>
          </a:bodyPr>
          <a:lstStyle/>
          <a:p>
            <a:r>
              <a:rPr lang="en-US" sz="1400" dirty="0">
                <a:solidFill>
                  <a:srgbClr val="111111"/>
                </a:solidFill>
                <a:latin typeface="Georgia" charset="0"/>
              </a:rPr>
              <a:t>IV. Common sense about passwords:</a:t>
            </a:r>
          </a:p>
          <a:p>
            <a:r>
              <a:rPr lang="en-US" sz="1400" dirty="0">
                <a:solidFill>
                  <a:srgbClr val="111111"/>
                </a:solidFill>
                <a:latin typeface="Georgia" charset="0"/>
              </a:rPr>
              <a:t>All the following points are nothing new and very much common sense. But most of the time, we tend to ignore these items.</a:t>
            </a:r>
          </a:p>
          <a:p>
            <a:pPr>
              <a:buFont typeface="+mj-lt"/>
              <a:buAutoNum type="arabicPeriod"/>
            </a:pPr>
            <a:r>
              <a:rPr lang="en-US" sz="1400" b="1" dirty="0">
                <a:solidFill>
                  <a:srgbClr val="111111"/>
                </a:solidFill>
                <a:latin typeface="Georgia" charset="0"/>
              </a:rPr>
              <a:t>Create unique password every time</a:t>
            </a:r>
            <a:r>
              <a:rPr lang="en-US" sz="1400" dirty="0">
                <a:solidFill>
                  <a:srgbClr val="111111"/>
                </a:solidFill>
                <a:latin typeface="Georgia" charset="0"/>
              </a:rPr>
              <a:t>. When you are changing a password for an existing account, it should not be the same as the previous password. Also, do not use incremental passwords while changing it. </a:t>
            </a:r>
            <a:r>
              <a:rPr lang="en-US" sz="1400" dirty="0" err="1">
                <a:solidFill>
                  <a:srgbClr val="111111"/>
                </a:solidFill>
                <a:latin typeface="Georgia" charset="0"/>
              </a:rPr>
              <a:t>i.e</a:t>
            </a:r>
            <a:r>
              <a:rPr lang="en-US" sz="1400" dirty="0">
                <a:solidFill>
                  <a:srgbClr val="111111"/>
                </a:solidFill>
                <a:latin typeface="Georgia" charset="0"/>
              </a:rPr>
              <a:t> password1, password2 etc.</a:t>
            </a:r>
          </a:p>
          <a:p>
            <a:pPr>
              <a:buFont typeface="+mj-lt"/>
              <a:buAutoNum type="arabicPeriod"/>
            </a:pPr>
            <a:r>
              <a:rPr lang="en-US" sz="1400" b="1" dirty="0">
                <a:solidFill>
                  <a:srgbClr val="111111"/>
                </a:solidFill>
                <a:latin typeface="Georgia" charset="0"/>
              </a:rPr>
              <a:t>Change your passwords for all your accounts once every 6 months</a:t>
            </a:r>
            <a:r>
              <a:rPr lang="en-US" sz="1400" dirty="0">
                <a:solidFill>
                  <a:srgbClr val="111111"/>
                </a:solidFill>
                <a:latin typeface="Georgia" charset="0"/>
              </a:rPr>
              <a:t>. Since passwords have a fixed length, a brute-force attack to guess the password will always succeed if enough time and processing power was available to the attacker. So, it is always recommended to change the passwords often. Schedule an recurring appointment on your calendar to change your passwords once every 6 months</a:t>
            </a:r>
            <a:r>
              <a:rPr lang="en-US" sz="1400" dirty="0" smtClean="0">
                <a:solidFill>
                  <a:srgbClr val="111111"/>
                </a:solidFill>
                <a:latin typeface="Georgia" charset="0"/>
              </a:rPr>
              <a:t>.</a:t>
            </a:r>
            <a:endParaRPr lang="en-US" sz="1400" dirty="0">
              <a:solidFill>
                <a:srgbClr val="111111"/>
              </a:solidFill>
              <a:latin typeface="Georgia" charset="0"/>
            </a:endParaRPr>
          </a:p>
        </p:txBody>
      </p:sp>
    </p:spTree>
    <p:extLst>
      <p:ext uri="{BB962C8B-B14F-4D97-AF65-F5344CB8AC3E}">
        <p14:creationId xmlns:p14="http://schemas.microsoft.com/office/powerpoint/2010/main" val="906441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3754874"/>
          </a:xfrm>
          <a:prstGeom prst="rect">
            <a:avLst/>
          </a:prstGeom>
        </p:spPr>
        <p:txBody>
          <a:bodyPr>
            <a:spAutoFit/>
          </a:bodyPr>
          <a:lstStyle/>
          <a:p>
            <a:pPr>
              <a:buFont typeface="+mj-lt"/>
              <a:buAutoNum type="arabicPeriod"/>
            </a:pPr>
            <a:r>
              <a:rPr lang="en-US" sz="1400" b="1" dirty="0">
                <a:solidFill>
                  <a:srgbClr val="111111"/>
                </a:solidFill>
                <a:latin typeface="Georgia" charset="0"/>
              </a:rPr>
              <a:t>Never write down your passwords</a:t>
            </a:r>
            <a:r>
              <a:rPr lang="en-US" sz="1400" dirty="0">
                <a:solidFill>
                  <a:srgbClr val="111111"/>
                </a:solidFill>
                <a:latin typeface="Georgia" charset="0"/>
              </a:rPr>
              <a:t>. Creating a very strong password and writing it down on a paper is as bad as creating an easy to remember weak password and not writing it down anywhere. There are several interesting surveys done on this subject, where it was found that several people write down the password and keep it somewhere next to the computer. Some of them think keeping the post-it note below the mouse pad is secure enough. You should never write down the password on a paper. If you want to carry your password along with you all the times, use a password manager tool that runs from USB stick and take that with you all the times.</a:t>
            </a:r>
          </a:p>
          <a:p>
            <a:pPr>
              <a:buFont typeface="+mj-lt"/>
              <a:buAutoNum type="arabicPeriod"/>
            </a:pPr>
            <a:r>
              <a:rPr lang="en-US" sz="1400" b="1" dirty="0">
                <a:solidFill>
                  <a:srgbClr val="111111"/>
                </a:solidFill>
                <a:latin typeface="Georgia" charset="0"/>
              </a:rPr>
              <a:t>Don’t share with anyone</a:t>
            </a:r>
            <a:r>
              <a:rPr lang="en-US" sz="1400" dirty="0">
                <a:solidFill>
                  <a:srgbClr val="111111"/>
                </a:solidFill>
                <a:latin typeface="Georgia" charset="0"/>
              </a:rPr>
              <a:t>. Anyone includes your friends and family. Probably you might have heard the phrase “Passwords are like underwear, don’t share with anybody”. We teach our kids several things in life. </a:t>
            </a:r>
            <a:r>
              <a:rPr lang="is-IS" sz="1400" dirty="0" smtClean="0">
                <a:solidFill>
                  <a:srgbClr val="111111"/>
                </a:solidFill>
                <a:latin typeface="Georgia" charset="0"/>
              </a:rPr>
              <a:t>…</a:t>
            </a:r>
            <a:endParaRPr lang="en-US" sz="1400" dirty="0">
              <a:solidFill>
                <a:srgbClr val="111111"/>
              </a:solidFill>
              <a:latin typeface="Georgia" charset="0"/>
            </a:endParaRPr>
          </a:p>
        </p:txBody>
      </p:sp>
    </p:spTree>
    <p:extLst>
      <p:ext uri="{BB962C8B-B14F-4D97-AF65-F5344CB8AC3E}">
        <p14:creationId xmlns:p14="http://schemas.microsoft.com/office/powerpoint/2010/main" val="178798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3970318"/>
          </a:xfrm>
          <a:prstGeom prst="rect">
            <a:avLst/>
          </a:prstGeom>
        </p:spPr>
        <p:txBody>
          <a:bodyPr>
            <a:spAutoFit/>
          </a:bodyPr>
          <a:lstStyle/>
          <a:p>
            <a:pPr>
              <a:buFont typeface="+mj-lt"/>
              <a:buAutoNum type="arabicPeriod"/>
            </a:pPr>
            <a:r>
              <a:rPr lang="en-US" sz="1400" b="1" dirty="0">
                <a:solidFill>
                  <a:srgbClr val="111111"/>
                </a:solidFill>
                <a:latin typeface="Georgia" charset="0"/>
              </a:rPr>
              <a:t>Never keep the same password for two different sites</a:t>
            </a:r>
            <a:r>
              <a:rPr lang="en-US" sz="1400" dirty="0">
                <a:solidFill>
                  <a:srgbClr val="111111"/>
                </a:solidFill>
                <a:latin typeface="Georgia" charset="0"/>
              </a:rPr>
              <a:t>. It is very tempting to create one set of passwords for all your emails, another password for all the banking sites, another password for all the social networking sites etc. Avoid this temptation and keep unique passwords for all your accounts.</a:t>
            </a:r>
          </a:p>
          <a:p>
            <a:pPr>
              <a:buFont typeface="+mj-lt"/>
              <a:buAutoNum type="arabicPeriod"/>
            </a:pPr>
            <a:r>
              <a:rPr lang="en-US" sz="1400" b="1" dirty="0">
                <a:solidFill>
                  <a:srgbClr val="111111"/>
                </a:solidFill>
                <a:latin typeface="Georgia" charset="0"/>
              </a:rPr>
              <a:t>Don’t type your password when someone is looking over your shoulder</a:t>
            </a:r>
            <a:r>
              <a:rPr lang="en-US" sz="1400" dirty="0">
                <a:solidFill>
                  <a:srgbClr val="111111"/>
                </a:solidFill>
                <a:latin typeface="Georgia" charset="0"/>
              </a:rPr>
              <a:t>. This is especially very important if you type slowly and search for the letters in the keyboard and type with one finger, as it is very easy for someone looking over your shoulder to figure out the password.</a:t>
            </a:r>
          </a:p>
          <a:p>
            <a:pPr>
              <a:buFont typeface="+mj-lt"/>
              <a:buAutoNum type="arabicPeriod"/>
            </a:pPr>
            <a:r>
              <a:rPr lang="en-US" sz="1400" b="1" dirty="0">
                <a:solidFill>
                  <a:srgbClr val="111111"/>
                </a:solidFill>
                <a:latin typeface="Georgia" charset="0"/>
              </a:rPr>
              <a:t>Never send your password to anybody in an email</a:t>
            </a:r>
            <a:r>
              <a:rPr lang="en-US" sz="1400" dirty="0">
                <a:solidFill>
                  <a:srgbClr val="111111"/>
                </a:solidFill>
                <a:latin typeface="Georgia" charset="0"/>
              </a:rPr>
              <a:t>. If you follow #3 mentioned above, this should not be an option. But the reason I’m specifically saying about this is because several hackers send emails as a support person and asking for your user name and password through </a:t>
            </a:r>
            <a:r>
              <a:rPr lang="en-US" sz="1400" dirty="0" smtClean="0">
                <a:solidFill>
                  <a:srgbClr val="111111"/>
                </a:solidFill>
                <a:latin typeface="Georgia" charset="0"/>
              </a:rPr>
              <a:t>email</a:t>
            </a:r>
            <a:r>
              <a:rPr lang="is-IS" sz="1400" dirty="0" smtClean="0">
                <a:solidFill>
                  <a:srgbClr val="111111"/>
                </a:solidFill>
                <a:latin typeface="Georgia" charset="0"/>
              </a:rPr>
              <a:t>….</a:t>
            </a:r>
            <a:endParaRPr lang="en-US" sz="1400" dirty="0">
              <a:solidFill>
                <a:srgbClr val="111111"/>
              </a:solidFill>
              <a:latin typeface="Georgia" charset="0"/>
            </a:endParaRPr>
          </a:p>
        </p:txBody>
      </p:sp>
    </p:spTree>
    <p:extLst>
      <p:ext uri="{BB962C8B-B14F-4D97-AF65-F5344CB8AC3E}">
        <p14:creationId xmlns:p14="http://schemas.microsoft.com/office/powerpoint/2010/main" val="1308396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3970318"/>
          </a:xfrm>
          <a:prstGeom prst="rect">
            <a:avLst/>
          </a:prstGeom>
        </p:spPr>
        <p:txBody>
          <a:bodyPr>
            <a:spAutoFit/>
          </a:bodyPr>
          <a:lstStyle/>
          <a:p>
            <a:pPr>
              <a:buFont typeface="+mj-lt"/>
              <a:buAutoNum type="arabicPeriod"/>
            </a:pPr>
            <a:r>
              <a:rPr lang="en-US" sz="1400" b="1" dirty="0">
                <a:solidFill>
                  <a:srgbClr val="111111"/>
                </a:solidFill>
                <a:latin typeface="Georgia" charset="0"/>
              </a:rPr>
              <a:t>Change password immediately when they are compromised</a:t>
            </a:r>
            <a:r>
              <a:rPr lang="en-US" sz="1400" dirty="0">
                <a:solidFill>
                  <a:srgbClr val="111111"/>
                </a:solidFill>
                <a:latin typeface="Georgia" charset="0"/>
              </a:rPr>
              <a:t>. Even if you have the slightest doubt that someone might have stolen your password, change it immediately. Don’t even waste a minute.</a:t>
            </a:r>
          </a:p>
          <a:p>
            <a:pPr>
              <a:buFont typeface="+mj-lt"/>
              <a:buAutoNum type="arabicPeriod"/>
            </a:pPr>
            <a:r>
              <a:rPr lang="en-US" sz="1400" b="1" dirty="0">
                <a:solidFill>
                  <a:srgbClr val="111111"/>
                </a:solidFill>
                <a:latin typeface="Georgia" charset="0"/>
              </a:rPr>
              <a:t>Don’t use the “Remember password” option on the browser without setting the Master Password. </a:t>
            </a:r>
            <a:r>
              <a:rPr lang="en-US" sz="1400" dirty="0">
                <a:solidFill>
                  <a:srgbClr val="111111"/>
                </a:solidFill>
                <a:latin typeface="Georgia" charset="0"/>
              </a:rPr>
              <a:t>Don’t use this feature of the browser to store your username and passwords without enabling the “Master Password” option. If you don’t set master password on the </a:t>
            </a:r>
            <a:r>
              <a:rPr lang="en-US" sz="1400" dirty="0" err="1">
                <a:solidFill>
                  <a:srgbClr val="111111"/>
                </a:solidFill>
                <a:latin typeface="Georgia" charset="0"/>
              </a:rPr>
              <a:t>firefox</a:t>
            </a:r>
            <a:r>
              <a:rPr lang="en-US" sz="1400" dirty="0">
                <a:solidFill>
                  <a:srgbClr val="111111"/>
                </a:solidFill>
                <a:latin typeface="Georgia" charset="0"/>
              </a:rPr>
              <a:t> browser, anybody who uses your </a:t>
            </a:r>
            <a:r>
              <a:rPr lang="en-US" sz="1400" dirty="0" err="1">
                <a:solidFill>
                  <a:srgbClr val="111111"/>
                </a:solidFill>
                <a:latin typeface="Georgia" charset="0"/>
              </a:rPr>
              <a:t>firefox</a:t>
            </a:r>
            <a:r>
              <a:rPr lang="en-US" sz="1400" dirty="0">
                <a:solidFill>
                  <a:srgbClr val="111111"/>
                </a:solidFill>
                <a:latin typeface="Georgia" charset="0"/>
              </a:rPr>
              <a:t> browser can see all the passwords that are stored in the </a:t>
            </a:r>
            <a:r>
              <a:rPr lang="en-US" sz="1400" dirty="0" err="1">
                <a:solidFill>
                  <a:srgbClr val="111111"/>
                </a:solidFill>
                <a:latin typeface="Georgia" charset="0"/>
              </a:rPr>
              <a:t>firefox</a:t>
            </a:r>
            <a:r>
              <a:rPr lang="en-US" sz="1400" dirty="0">
                <a:solidFill>
                  <a:srgbClr val="111111"/>
                </a:solidFill>
                <a:latin typeface="Georgia" charset="0"/>
              </a:rPr>
              <a:t> browser in plain text. Also, be very careful with this option and say ‘Not Now’ in the remember password pop-up, when you are using a system that doesn’t belong to you.</a:t>
            </a:r>
          </a:p>
          <a:p>
            <a:pPr>
              <a:buFont typeface="+mj-lt"/>
              <a:buAutoNum type="arabicPeriod"/>
            </a:pPr>
            <a:r>
              <a:rPr lang="en-US" sz="1400" b="1" dirty="0">
                <a:solidFill>
                  <a:srgbClr val="111111"/>
                </a:solidFill>
                <a:latin typeface="Georgia" charset="0"/>
              </a:rPr>
              <a:t>Don’t type your password on a computer that does not belong to you.</a:t>
            </a:r>
            <a:r>
              <a:rPr lang="en-US" sz="1400" dirty="0">
                <a:solidFill>
                  <a:srgbClr val="111111"/>
                </a:solidFill>
                <a:latin typeface="Georgia" charset="0"/>
              </a:rPr>
              <a:t> If possible, don’t use someone else computer </a:t>
            </a:r>
            <a:r>
              <a:rPr lang="is-IS" sz="1400" dirty="0" smtClean="0">
                <a:solidFill>
                  <a:srgbClr val="111111"/>
                </a:solidFill>
                <a:latin typeface="Georgia" charset="0"/>
              </a:rPr>
              <a:t>…</a:t>
            </a:r>
            <a:endParaRPr lang="en-US" sz="1400" dirty="0">
              <a:solidFill>
                <a:srgbClr val="111111"/>
              </a:solidFill>
              <a:latin typeface="Georgia" charset="0"/>
            </a:endParaRPr>
          </a:p>
        </p:txBody>
      </p:sp>
    </p:spTree>
    <p:extLst>
      <p:ext uri="{BB962C8B-B14F-4D97-AF65-F5344CB8AC3E}">
        <p14:creationId xmlns:p14="http://schemas.microsoft.com/office/powerpoint/2010/main" val="1359431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Just 87 simple rules for creating a good password!</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What’s worse, every website has a different policy for how to create passwords</a:t>
            </a:r>
          </a:p>
          <a:p>
            <a:r>
              <a:rPr lang="en-US" dirty="0" smtClean="0"/>
              <a:t>And you aren’t supposed to reuse them</a:t>
            </a:r>
          </a:p>
          <a:p>
            <a:r>
              <a:rPr lang="en-US" dirty="0" smtClean="0"/>
              <a:t>And you should change them every couple of months</a:t>
            </a:r>
          </a:p>
          <a:p>
            <a:r>
              <a:rPr lang="en-US" dirty="0" smtClean="0"/>
              <a:t>And you shouldn’t write them down</a:t>
            </a:r>
          </a:p>
          <a:p>
            <a:r>
              <a:rPr lang="en-US" dirty="0" smtClean="0"/>
              <a:t>How many unique passwords do we actually use?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386070"/>
            <a:ext cx="4423444" cy="2176726"/>
          </a:xfrm>
          <a:prstGeom prst="rect">
            <a:avLst/>
          </a:prstGeom>
        </p:spPr>
      </p:pic>
      <p:sp>
        <p:nvSpPr>
          <p:cNvPr id="4" name="Rectangle 3"/>
          <p:cNvSpPr/>
          <p:nvPr/>
        </p:nvSpPr>
        <p:spPr>
          <a:xfrm>
            <a:off x="4347244" y="3760468"/>
            <a:ext cx="4572000" cy="1200329"/>
          </a:xfrm>
          <a:prstGeom prst="rect">
            <a:avLst/>
          </a:prstGeom>
        </p:spPr>
        <p:txBody>
          <a:bodyPr>
            <a:spAutoFit/>
          </a:bodyPr>
          <a:lstStyle/>
          <a:p>
            <a:pPr fontAlgn="t">
              <a:buFont typeface="Arial" charset="0"/>
              <a:buChar char="•"/>
            </a:pPr>
            <a:r>
              <a:rPr lang="en-US" b="1" dirty="0">
                <a:solidFill>
                  <a:srgbClr val="000000"/>
                </a:solidFill>
                <a:latin typeface="Open Sans" charset="0"/>
              </a:rPr>
              <a:t>Over half of UK adults use the same password to access internet sites</a:t>
            </a:r>
            <a:endParaRPr lang="en-US" dirty="0">
              <a:solidFill>
                <a:srgbClr val="000000"/>
              </a:solidFill>
              <a:latin typeface="Open Sans" charset="0"/>
            </a:endParaRPr>
          </a:p>
          <a:p>
            <a:pPr fontAlgn="t">
              <a:buFont typeface="Arial" charset="0"/>
              <a:buChar char="•"/>
            </a:pPr>
            <a:r>
              <a:rPr lang="en-US" b="1" dirty="0">
                <a:solidFill>
                  <a:srgbClr val="000000"/>
                </a:solidFill>
                <a:latin typeface="Open Sans" charset="0"/>
              </a:rPr>
              <a:t>One in four use birthdays or names as </a:t>
            </a:r>
            <a:r>
              <a:rPr lang="en-US" b="1" dirty="0" smtClean="0">
                <a:solidFill>
                  <a:srgbClr val="000000"/>
                </a:solidFill>
                <a:latin typeface="Open Sans" charset="0"/>
              </a:rPr>
              <a:t>passwords</a:t>
            </a:r>
            <a:endParaRPr lang="en-US" dirty="0">
              <a:solidFill>
                <a:srgbClr val="000000"/>
              </a:solidFill>
              <a:latin typeface="Open Sans" charset="0"/>
            </a:endParaRPr>
          </a:p>
        </p:txBody>
      </p:sp>
    </p:spTree>
    <p:extLst>
      <p:ext uri="{BB962C8B-B14F-4D97-AF65-F5344CB8AC3E}">
        <p14:creationId xmlns:p14="http://schemas.microsoft.com/office/powerpoint/2010/main" val="204555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Why do I care if computers know who I am?</a:t>
            </a:r>
            <a:endParaRPr lang="en-US" sz="3200" dirty="0"/>
          </a:p>
        </p:txBody>
      </p:sp>
      <p:sp>
        <p:nvSpPr>
          <p:cNvPr id="3" name="Content Placeholder 2"/>
          <p:cNvSpPr>
            <a:spLocks noGrp="1"/>
          </p:cNvSpPr>
          <p:nvPr>
            <p:ph idx="1"/>
          </p:nvPr>
        </p:nvSpPr>
        <p:spPr/>
        <p:txBody>
          <a:bodyPr/>
          <a:lstStyle/>
          <a:p>
            <a:endParaRPr lang="en-US" dirty="0">
              <a:latin typeface="Arial"/>
              <a:cs typeface="Arial"/>
            </a:endParaRPr>
          </a:p>
          <a:p>
            <a:endParaRPr lang="en-US" dirty="0">
              <a:latin typeface="Arial"/>
              <a:cs typeface="Arial"/>
            </a:endParaRPr>
          </a:p>
        </p:txBody>
      </p:sp>
      <p:sp>
        <p:nvSpPr>
          <p:cNvPr id="4" name="Content Placeholder 2"/>
          <p:cNvSpPr txBox="1">
            <a:spLocks/>
          </p:cNvSpPr>
          <p:nvPr/>
        </p:nvSpPr>
        <p:spPr>
          <a:xfrm>
            <a:off x="609600" y="1396677"/>
            <a:ext cx="5654261" cy="33940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Computers are able to perform actions on your behalf, for instance post on your Facebook wall</a:t>
            </a:r>
          </a:p>
          <a:p>
            <a:r>
              <a:rPr lang="en-US" dirty="0" smtClean="0"/>
              <a:t>Other people implicitly trust when they receive a message from another person that they intended to send it</a:t>
            </a:r>
          </a:p>
          <a:p>
            <a:r>
              <a:rPr lang="en-US" dirty="0" smtClean="0"/>
              <a:t>How would you feel if you got a text from your partner saying they are breaking up with you?  What would be your first reaction?</a:t>
            </a:r>
          </a:p>
          <a:p>
            <a:r>
              <a:rPr lang="en-US" dirty="0" smtClean="0"/>
              <a:t>Nearly every important regulation/law/decision is enforced/communicated in part using computers</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449" y="1396677"/>
            <a:ext cx="2834341" cy="17661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313" y="3360069"/>
            <a:ext cx="1458388" cy="1583083"/>
          </a:xfrm>
          <a:prstGeom prst="rect">
            <a:avLst/>
          </a:prstGeom>
        </p:spPr>
      </p:pic>
      <p:pic>
        <p:nvPicPr>
          <p:cNvPr id="8" name="Picture 7"/>
          <p:cNvPicPr>
            <a:picLocks noChangeAspect="1"/>
          </p:cNvPicPr>
          <p:nvPr/>
        </p:nvPicPr>
        <p:blipFill>
          <a:blip r:embed="rId4"/>
          <a:stretch>
            <a:fillRect/>
          </a:stretch>
        </p:blipFill>
        <p:spPr>
          <a:xfrm>
            <a:off x="7537877" y="3639930"/>
            <a:ext cx="1478913" cy="854765"/>
          </a:xfrm>
          <a:prstGeom prst="rect">
            <a:avLst/>
          </a:prstGeom>
        </p:spPr>
      </p:pic>
    </p:spTree>
    <p:extLst>
      <p:ext uri="{BB962C8B-B14F-4D97-AF65-F5344CB8AC3E}">
        <p14:creationId xmlns:p14="http://schemas.microsoft.com/office/powerpoint/2010/main" val="2070724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things so complicated?</a:t>
            </a:r>
            <a:endParaRPr lang="en-US" dirty="0"/>
          </a:p>
        </p:txBody>
      </p:sp>
      <p:sp>
        <p:nvSpPr>
          <p:cNvPr id="3" name="Content Placeholder 2"/>
          <p:cNvSpPr>
            <a:spLocks noGrp="1"/>
          </p:cNvSpPr>
          <p:nvPr>
            <p:ph sz="half" idx="1"/>
          </p:nvPr>
        </p:nvSpPr>
        <p:spPr/>
        <p:txBody>
          <a:bodyPr/>
          <a:lstStyle/>
          <a:p>
            <a:r>
              <a:rPr lang="en-US" dirty="0" smtClean="0"/>
              <a:t>We had such a simple idea, why did things get so complicated?</a:t>
            </a:r>
          </a:p>
          <a:p>
            <a:r>
              <a:rPr lang="en-US" dirty="0" smtClean="0"/>
              <a:t>Because there’s still a lot of money to be made</a:t>
            </a:r>
          </a:p>
          <a:p>
            <a:r>
              <a:rPr lang="en-US" dirty="0" smtClean="0"/>
              <a:t>People invest hundreds of thousands of dollars into password cracking rigs</a:t>
            </a:r>
          </a:p>
          <a:p>
            <a:r>
              <a:rPr lang="en-US" dirty="0" smtClean="0"/>
              <a:t>How does this process work?</a:t>
            </a:r>
            <a:endParaRPr lang="en-US" dirty="0"/>
          </a:p>
        </p:txBody>
      </p:sp>
      <p:pic>
        <p:nvPicPr>
          <p:cNvPr id="5" name="Picture 4"/>
          <p:cNvPicPr>
            <a:picLocks noChangeAspect="1"/>
          </p:cNvPicPr>
          <p:nvPr/>
        </p:nvPicPr>
        <p:blipFill>
          <a:blip r:embed="rId2"/>
          <a:stretch>
            <a:fillRect/>
          </a:stretch>
        </p:blipFill>
        <p:spPr>
          <a:xfrm>
            <a:off x="4665349" y="1443269"/>
            <a:ext cx="4255406" cy="2397212"/>
          </a:xfrm>
          <a:prstGeom prst="rect">
            <a:avLst/>
          </a:prstGeom>
        </p:spPr>
      </p:pic>
    </p:spTree>
    <p:extLst>
      <p:ext uri="{BB962C8B-B14F-4D97-AF65-F5344CB8AC3E}">
        <p14:creationId xmlns:p14="http://schemas.microsoft.com/office/powerpoint/2010/main" val="4218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passwords stored</a:t>
            </a:r>
            <a:endParaRPr lang="en-US" dirty="0"/>
          </a:p>
        </p:txBody>
      </p:sp>
      <p:sp>
        <p:nvSpPr>
          <p:cNvPr id="3" name="Content Placeholder 2"/>
          <p:cNvSpPr>
            <a:spLocks noGrp="1"/>
          </p:cNvSpPr>
          <p:nvPr>
            <p:ph sz="half" idx="1"/>
          </p:nvPr>
        </p:nvSpPr>
        <p:spPr>
          <a:xfrm>
            <a:off x="457199" y="1244277"/>
            <a:ext cx="4470675" cy="3394075"/>
          </a:xfrm>
        </p:spPr>
        <p:txBody>
          <a:bodyPr>
            <a:normAutofit fontScale="92500" lnSpcReduction="10000"/>
          </a:bodyPr>
          <a:lstStyle/>
          <a:p>
            <a:r>
              <a:rPr lang="en-US" dirty="0" smtClean="0"/>
              <a:t>3 basic varieties:</a:t>
            </a:r>
          </a:p>
          <a:p>
            <a:pPr lvl="1"/>
            <a:r>
              <a:rPr lang="en-US" dirty="0" smtClean="0"/>
              <a:t>Plaintext: computer just stores the right password, no need to guess just break into computer and see it</a:t>
            </a:r>
          </a:p>
          <a:p>
            <a:pPr lvl="1"/>
            <a:r>
              <a:rPr lang="en-US" dirty="0" smtClean="0"/>
              <a:t>Hashed: computer stores a transformed version of the password that is the same everywhere</a:t>
            </a:r>
          </a:p>
          <a:p>
            <a:pPr lvl="1"/>
            <a:r>
              <a:rPr lang="en-US" dirty="0" smtClean="0"/>
              <a:t>Salted: computer uses a different transform for the password</a:t>
            </a:r>
            <a:endParaRPr lang="en-US" dirty="0"/>
          </a:p>
        </p:txBody>
      </p:sp>
      <p:grpSp>
        <p:nvGrpSpPr>
          <p:cNvPr id="4" name="Group 3"/>
          <p:cNvGrpSpPr/>
          <p:nvPr/>
        </p:nvGrpSpPr>
        <p:grpSpPr>
          <a:xfrm>
            <a:off x="4601656" y="2703658"/>
            <a:ext cx="2990335" cy="1934694"/>
            <a:chOff x="4601656" y="2703658"/>
            <a:chExt cx="2990335" cy="1934694"/>
          </a:xfrm>
        </p:grpSpPr>
        <p:sp>
          <p:nvSpPr>
            <p:cNvPr id="5" name="Right Brace 4"/>
            <p:cNvSpPr/>
            <p:nvPr/>
          </p:nvSpPr>
          <p:spPr>
            <a:xfrm>
              <a:off x="4601656" y="2703658"/>
              <a:ext cx="425073" cy="193469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ounded Rectangle 5"/>
            <p:cNvSpPr/>
            <p:nvPr/>
          </p:nvSpPr>
          <p:spPr>
            <a:xfrm>
              <a:off x="5160181" y="3410464"/>
              <a:ext cx="2431810" cy="5239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The world of password cracking</a:t>
              </a:r>
              <a:endParaRPr lang="en-US" dirty="0"/>
            </a:p>
          </p:txBody>
        </p:sp>
      </p:grpSp>
    </p:spTree>
    <p:extLst>
      <p:ext uri="{BB962C8B-B14F-4D97-AF65-F5344CB8AC3E}">
        <p14:creationId xmlns:p14="http://schemas.microsoft.com/office/powerpoint/2010/main" val="130916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compromises</a:t>
            </a:r>
            <a:endParaRPr lang="en-US" dirty="0"/>
          </a:p>
        </p:txBody>
      </p:sp>
      <p:pic>
        <p:nvPicPr>
          <p:cNvPr id="5" name="Picture 4" descr="Screen Shot 2016-01-28 at 10.20.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4225"/>
            <a:ext cx="6565992" cy="982314"/>
          </a:xfrm>
          <a:prstGeom prst="rect">
            <a:avLst/>
          </a:prstGeom>
          <a:effectLst>
            <a:outerShdw blurRad="50800" dist="38100" dir="2700000" algn="tl" rotWithShape="0">
              <a:srgbClr val="000000">
                <a:alpha val="43000"/>
              </a:srgbClr>
            </a:outerShdw>
          </a:effectLst>
        </p:spPr>
      </p:pic>
      <p:pic>
        <p:nvPicPr>
          <p:cNvPr id="6" name="Picture 5" descr="Screen Shot 2016-01-28 at 10.16.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34" y="3657570"/>
            <a:ext cx="5896774" cy="477517"/>
          </a:xfrm>
          <a:prstGeom prst="rect">
            <a:avLst/>
          </a:prstGeom>
          <a:effectLst>
            <a:outerShdw blurRad="50800" dist="38100" dir="2700000" algn="tl" rotWithShape="0">
              <a:srgbClr val="000000">
                <a:alpha val="43000"/>
              </a:srgbClr>
            </a:outerShdw>
          </a:effectLst>
        </p:spPr>
      </p:pic>
      <p:pic>
        <p:nvPicPr>
          <p:cNvPr id="7" name="Picture 6" descr="Screen Shot 2016-01-28 at 10.13.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944" y="3003156"/>
            <a:ext cx="2841376" cy="1003694"/>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82570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password cracking work?</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Algorithms try to guess passwords in decreasing likelihood and check correctness</a:t>
            </a:r>
          </a:p>
          <a:p>
            <a:r>
              <a:rPr lang="en-US" dirty="0" smtClean="0"/>
              <a:t>Very efficient on GPUs which are designed for parallel computation</a:t>
            </a:r>
          </a:p>
          <a:p>
            <a:r>
              <a:rPr lang="en-US" dirty="0" smtClean="0"/>
              <a:t>Simplest algorithm is just enumerate strings in increasing length</a:t>
            </a:r>
          </a:p>
          <a:p>
            <a:pPr lvl="1"/>
            <a:r>
              <a:rPr lang="en-US" dirty="0"/>
              <a:t>Good rigs exhaust 8 character passwords in hours</a:t>
            </a:r>
          </a:p>
          <a:p>
            <a:pPr lvl="1"/>
            <a:endParaRPr lang="en-US" dirty="0"/>
          </a:p>
        </p:txBody>
      </p:sp>
      <p:pic>
        <p:nvPicPr>
          <p:cNvPr id="5" name="Picture 4">
            <a:hlinkClick r:id="rId2"/>
          </p:cNvPr>
          <p:cNvPicPr>
            <a:picLocks noChangeAspect="1"/>
          </p:cNvPicPr>
          <p:nvPr/>
        </p:nvPicPr>
        <p:blipFill>
          <a:blip r:embed="rId3"/>
          <a:stretch>
            <a:fillRect/>
          </a:stretch>
        </p:blipFill>
        <p:spPr>
          <a:xfrm>
            <a:off x="5224438" y="1244277"/>
            <a:ext cx="2963370" cy="2139183"/>
          </a:xfrm>
          <a:prstGeom prst="rect">
            <a:avLst/>
          </a:prstGeom>
        </p:spPr>
      </p:pic>
      <p:pic>
        <p:nvPicPr>
          <p:cNvPr id="8" name="Picture 7"/>
          <p:cNvPicPr>
            <a:picLocks noChangeAspect="1"/>
          </p:cNvPicPr>
          <p:nvPr/>
        </p:nvPicPr>
        <p:blipFill>
          <a:blip r:embed="rId4"/>
          <a:stretch>
            <a:fillRect/>
          </a:stretch>
        </p:blipFill>
        <p:spPr>
          <a:xfrm>
            <a:off x="5330494" y="3383460"/>
            <a:ext cx="2751257" cy="1714111"/>
          </a:xfrm>
          <a:prstGeom prst="rect">
            <a:avLst/>
          </a:prstGeom>
        </p:spPr>
      </p:pic>
      <p:sp>
        <p:nvSpPr>
          <p:cNvPr id="6" name="Rectangle 5">
            <a:hlinkClick r:id="rId2"/>
          </p:cNvPr>
          <p:cNvSpPr/>
          <p:nvPr/>
        </p:nvSpPr>
        <p:spPr>
          <a:xfrm>
            <a:off x="817614" y="4656756"/>
            <a:ext cx="3678186" cy="369332"/>
          </a:xfrm>
          <a:prstGeom prst="rect">
            <a:avLst/>
          </a:prstGeom>
        </p:spPr>
        <p:txBody>
          <a:bodyPr wrap="none">
            <a:spAutoFit/>
          </a:bodyPr>
          <a:lstStyle/>
          <a:p>
            <a:r>
              <a:rPr lang="en-US" dirty="0"/>
              <a:t>https://</a:t>
            </a:r>
            <a:r>
              <a:rPr lang="en-US" dirty="0">
                <a:hlinkClick r:id="rId2"/>
              </a:rPr>
              <a:t>youtu.be/JT4P_ZQuv9k?t=3m</a:t>
            </a:r>
            <a:endParaRPr lang="en-US" dirty="0"/>
          </a:p>
        </p:txBody>
      </p:sp>
    </p:spTree>
    <p:extLst>
      <p:ext uri="{BB962C8B-B14F-4D97-AF65-F5344CB8AC3E}">
        <p14:creationId xmlns:p14="http://schemas.microsoft.com/office/powerpoint/2010/main" val="1424796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password cracking work?</a:t>
            </a:r>
            <a:endParaRPr lang="en-US" dirty="0"/>
          </a:p>
        </p:txBody>
      </p:sp>
      <p:sp>
        <p:nvSpPr>
          <p:cNvPr id="3" name="Content Placeholder 2"/>
          <p:cNvSpPr>
            <a:spLocks noGrp="1"/>
          </p:cNvSpPr>
          <p:nvPr>
            <p:ph sz="half" idx="1"/>
          </p:nvPr>
        </p:nvSpPr>
        <p:spPr/>
        <p:txBody>
          <a:bodyPr>
            <a:normAutofit/>
          </a:bodyPr>
          <a:lstStyle/>
          <a:p>
            <a:r>
              <a:rPr lang="en-US" dirty="0" smtClean="0"/>
              <a:t>More advanced systems predict how people create passwords based on previous password leaks</a:t>
            </a:r>
            <a:endParaRPr lang="en-US" dirty="0"/>
          </a:p>
        </p:txBody>
      </p:sp>
      <p:pic>
        <p:nvPicPr>
          <p:cNvPr id="5" name="Picture 4"/>
          <p:cNvPicPr>
            <a:picLocks noChangeAspect="1"/>
          </p:cNvPicPr>
          <p:nvPr/>
        </p:nvPicPr>
        <p:blipFill>
          <a:blip r:embed="rId2"/>
          <a:stretch>
            <a:fillRect/>
          </a:stretch>
        </p:blipFill>
        <p:spPr>
          <a:xfrm>
            <a:off x="5224438" y="1244277"/>
            <a:ext cx="2963370" cy="21391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547" y="3535203"/>
            <a:ext cx="2590971" cy="13404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956" y="2901367"/>
            <a:ext cx="4277044" cy="1811154"/>
          </a:xfrm>
          <a:prstGeom prst="rect">
            <a:avLst/>
          </a:prstGeom>
        </p:spPr>
      </p:pic>
    </p:spTree>
    <p:extLst>
      <p:ext uri="{BB962C8B-B14F-4D97-AF65-F5344CB8AC3E}">
        <p14:creationId xmlns:p14="http://schemas.microsoft.com/office/powerpoint/2010/main" val="562730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secure is my password</a:t>
            </a:r>
            <a:endParaRPr lang="en-US" dirty="0"/>
          </a:p>
        </p:txBody>
      </p:sp>
      <p:sp>
        <p:nvSpPr>
          <p:cNvPr id="3" name="Content Placeholder 2"/>
          <p:cNvSpPr>
            <a:spLocks noGrp="1"/>
          </p:cNvSpPr>
          <p:nvPr>
            <p:ph sz="half" idx="1"/>
          </p:nvPr>
        </p:nvSpPr>
        <p:spPr>
          <a:xfrm>
            <a:off x="457200" y="1244277"/>
            <a:ext cx="7797114" cy="3394075"/>
          </a:xfrm>
        </p:spPr>
        <p:txBody>
          <a:bodyPr/>
          <a:lstStyle/>
          <a:p>
            <a:r>
              <a:rPr lang="en-US" dirty="0" smtClean="0"/>
              <a:t>If an attacker can try multiple times </a:t>
            </a:r>
            <a:r>
              <a:rPr lang="en-US" dirty="0"/>
              <a:t>and check if they are right, not very </a:t>
            </a:r>
            <a:r>
              <a:rPr lang="en-US" dirty="0">
                <a:hlinkClick r:id="rId2"/>
              </a:rPr>
              <a:t>http://arstechnica.com/security/2013/05/how-crackers-make-minced-meat-out-of-your-passwords</a:t>
            </a:r>
            <a:r>
              <a:rPr lang="en-US" dirty="0" smtClean="0">
                <a:hlinkClick r:id="rId2"/>
              </a:rPr>
              <a:t>/</a:t>
            </a:r>
            <a:r>
              <a:rPr lang="en-US" dirty="0" smtClean="0"/>
              <a:t> </a:t>
            </a:r>
          </a:p>
          <a:p>
            <a:pPr lvl="1"/>
            <a:r>
              <a:rPr lang="en-US" dirty="0" smtClean="0"/>
              <a:t>This is called an offline attack, salting is supposed to prevent this (unless the server is compromised</a:t>
            </a:r>
          </a:p>
          <a:p>
            <a:r>
              <a:rPr lang="en-US" dirty="0" smtClean="0"/>
              <a:t>If a server can effectively limit the number of guesses then security is in your hands, possible to create decent passwords</a:t>
            </a:r>
          </a:p>
          <a:p>
            <a:pPr lvl="1"/>
            <a:r>
              <a:rPr lang="en-US" dirty="0" smtClean="0"/>
              <a:t>Every system of this form requires a reset or unlock functionality often point </a:t>
            </a:r>
            <a:r>
              <a:rPr lang="en-US" smtClean="0"/>
              <a:t>of vulnerability</a:t>
            </a:r>
            <a:endParaRPr lang="en-US" dirty="0"/>
          </a:p>
          <a:p>
            <a:endParaRPr lang="en-US" dirty="0"/>
          </a:p>
        </p:txBody>
      </p:sp>
    </p:spTree>
    <p:extLst>
      <p:ext uri="{BB962C8B-B14F-4D97-AF65-F5344CB8AC3E}">
        <p14:creationId xmlns:p14="http://schemas.microsoft.com/office/powerpoint/2010/main" val="16495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being done?</a:t>
            </a:r>
            <a:endParaRPr lang="en-US" dirty="0"/>
          </a:p>
        </p:txBody>
      </p:sp>
      <p:sp>
        <p:nvSpPr>
          <p:cNvPr id="3" name="Content Placeholder 2"/>
          <p:cNvSpPr>
            <a:spLocks noGrp="1"/>
          </p:cNvSpPr>
          <p:nvPr>
            <p:ph sz="half" idx="1"/>
          </p:nvPr>
        </p:nvSpPr>
        <p:spPr/>
        <p:txBody>
          <a:bodyPr/>
          <a:lstStyle/>
          <a:p>
            <a:r>
              <a:rPr lang="en-US" dirty="0" smtClean="0"/>
              <a:t>Most services only authenticate you with a password periodically</a:t>
            </a:r>
          </a:p>
          <a:p>
            <a:r>
              <a:rPr lang="en-US" dirty="0" smtClean="0"/>
              <a:t>On subsequent logins, they store “cookies” on your computers that serve as much stronger passwords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0" y="3554124"/>
            <a:ext cx="6223000" cy="1449676"/>
          </a:xfrm>
          <a:prstGeom prst="rect">
            <a:avLst/>
          </a:prstGeom>
        </p:spPr>
      </p:pic>
    </p:spTree>
    <p:extLst>
      <p:ext uri="{BB962C8B-B14F-4D97-AF65-F5344CB8AC3E}">
        <p14:creationId xmlns:p14="http://schemas.microsoft.com/office/powerpoint/2010/main" val="1404889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being done?</a:t>
            </a:r>
            <a:endParaRPr lang="en-US" dirty="0"/>
          </a:p>
        </p:txBody>
      </p:sp>
      <p:sp>
        <p:nvSpPr>
          <p:cNvPr id="3" name="Content Placeholder 2"/>
          <p:cNvSpPr>
            <a:spLocks noGrp="1"/>
          </p:cNvSpPr>
          <p:nvPr>
            <p:ph sz="half" idx="1"/>
          </p:nvPr>
        </p:nvSpPr>
        <p:spPr/>
        <p:txBody>
          <a:bodyPr/>
          <a:lstStyle/>
          <a:p>
            <a:r>
              <a:rPr lang="en-US" dirty="0" smtClean="0"/>
              <a:t>Creation of new hashing algorithms that are hard for GPUs because they require a lot of memory to compute (or take longer to compute)</a:t>
            </a:r>
          </a:p>
          <a:p>
            <a:pPr lvl="1"/>
            <a:r>
              <a:rPr lang="en-US" dirty="0" smtClean="0"/>
              <a:t>Difficult for the server to parallelize as well</a:t>
            </a:r>
            <a:endParaRPr lang="en-US" dirty="0"/>
          </a:p>
        </p:txBody>
      </p:sp>
      <p:sp>
        <p:nvSpPr>
          <p:cNvPr id="4" name="Rectangle 3"/>
          <p:cNvSpPr/>
          <p:nvPr/>
        </p:nvSpPr>
        <p:spPr>
          <a:xfrm>
            <a:off x="666296" y="3784084"/>
            <a:ext cx="3061607" cy="369332"/>
          </a:xfrm>
          <a:prstGeom prst="rect">
            <a:avLst/>
          </a:prstGeom>
        </p:spPr>
        <p:txBody>
          <a:bodyPr wrap="none">
            <a:spAutoFit/>
          </a:bodyPr>
          <a:lstStyle/>
          <a:p>
            <a:r>
              <a:rPr lang="en-US" dirty="0">
                <a:hlinkClick r:id="rId2"/>
              </a:rPr>
              <a:t>https://password-</a:t>
            </a:r>
            <a:r>
              <a:rPr lang="en-US" dirty="0" err="1">
                <a:hlinkClick r:id="rId2"/>
              </a:rPr>
              <a:t>hashing.net</a:t>
            </a:r>
            <a:r>
              <a:rPr lang="en-US" dirty="0">
                <a:hlinkClick r:id="rId2"/>
              </a:rPr>
              <a: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0" y="1524516"/>
            <a:ext cx="3035300" cy="2628900"/>
          </a:xfrm>
          <a:prstGeom prst="rect">
            <a:avLst/>
          </a:prstGeom>
        </p:spPr>
      </p:pic>
    </p:spTree>
    <p:extLst>
      <p:ext uri="{BB962C8B-B14F-4D97-AF65-F5344CB8AC3E}">
        <p14:creationId xmlns:p14="http://schemas.microsoft.com/office/powerpoint/2010/main" val="669082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being done?</a:t>
            </a:r>
            <a:endParaRPr lang="en-US" dirty="0"/>
          </a:p>
        </p:txBody>
      </p:sp>
      <p:sp>
        <p:nvSpPr>
          <p:cNvPr id="3" name="Content Placeholder 2"/>
          <p:cNvSpPr>
            <a:spLocks noGrp="1"/>
          </p:cNvSpPr>
          <p:nvPr>
            <p:ph sz="half" idx="1"/>
          </p:nvPr>
        </p:nvSpPr>
        <p:spPr/>
        <p:txBody>
          <a:bodyPr/>
          <a:lstStyle/>
          <a:p>
            <a:r>
              <a:rPr lang="en-US" dirty="0" smtClean="0"/>
              <a:t>Services send a text message or email on first login in increase password strength</a:t>
            </a:r>
          </a:p>
          <a:p>
            <a:pPr lvl="1"/>
            <a:r>
              <a:rPr lang="en-US" dirty="0" smtClean="0"/>
              <a:t>Relies on inability of attacker to see text or email communication</a:t>
            </a:r>
          </a:p>
          <a:p>
            <a:pPr lvl="1"/>
            <a:r>
              <a:rPr lang="en-US" dirty="0" smtClean="0"/>
              <a:t>Codes are generally short to keep user burden small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717352"/>
            <a:ext cx="4381500" cy="2921000"/>
          </a:xfrm>
          <a:prstGeom prst="rect">
            <a:avLst/>
          </a:prstGeom>
        </p:spPr>
      </p:pic>
    </p:spTree>
    <p:extLst>
      <p:ext uri="{BB962C8B-B14F-4D97-AF65-F5344CB8AC3E}">
        <p14:creationId xmlns:p14="http://schemas.microsoft.com/office/powerpoint/2010/main" val="17824411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being done?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Password managers allow a user to use a single (weaker) password to unlock a large number of hard passwords</a:t>
            </a:r>
          </a:p>
          <a:p>
            <a:pPr lvl="1"/>
            <a:r>
              <a:rPr lang="en-US" dirty="0" smtClean="0"/>
              <a:t>These can be different for each service and updated regularly</a:t>
            </a:r>
          </a:p>
          <a:p>
            <a:pPr lvl="1"/>
            <a:r>
              <a:rPr lang="en-US" dirty="0" smtClean="0"/>
              <a:t>Difficult to sync between devices (unless stored online in which cause it</a:t>
            </a:r>
            <a:r>
              <a:rPr lang="uk-UA" dirty="0" smtClean="0"/>
              <a:t>’</a:t>
            </a:r>
            <a:r>
              <a:rPr lang="en-US" dirty="0" smtClean="0"/>
              <a:t>s a target for attacks)</a:t>
            </a:r>
            <a:endParaRPr lang="en-US" dirty="0"/>
          </a:p>
        </p:txBody>
      </p:sp>
      <p:pic>
        <p:nvPicPr>
          <p:cNvPr id="6" name="Picture 5"/>
          <p:cNvPicPr>
            <a:picLocks noChangeAspect="1"/>
          </p:cNvPicPr>
          <p:nvPr/>
        </p:nvPicPr>
        <p:blipFill>
          <a:blip r:embed="rId2"/>
          <a:stretch>
            <a:fillRect/>
          </a:stretch>
        </p:blipFill>
        <p:spPr>
          <a:xfrm>
            <a:off x="4571999" y="1430354"/>
            <a:ext cx="4211199" cy="3052746"/>
          </a:xfrm>
          <a:prstGeom prst="rect">
            <a:avLst/>
          </a:prstGeom>
        </p:spPr>
      </p:pic>
    </p:spTree>
    <p:extLst>
      <p:ext uri="{BB962C8B-B14F-4D97-AF65-F5344CB8AC3E}">
        <p14:creationId xmlns:p14="http://schemas.microsoft.com/office/powerpoint/2010/main" val="278305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What could you do if computers thought you were me?</a:t>
            </a:r>
            <a:endParaRPr lang="en-US" sz="3200" dirty="0"/>
          </a:p>
        </p:txBody>
      </p:sp>
      <p:sp>
        <p:nvSpPr>
          <p:cNvPr id="3" name="Content Placeholder 2"/>
          <p:cNvSpPr>
            <a:spLocks noGrp="1"/>
          </p:cNvSpPr>
          <p:nvPr>
            <p:ph idx="1"/>
          </p:nvPr>
        </p:nvSpPr>
        <p:spPr/>
        <p:txBody>
          <a:bodyPr/>
          <a:lstStyle/>
          <a:p>
            <a:endParaRPr lang="en-US" dirty="0">
              <a:latin typeface="Arial"/>
              <a:cs typeface="Arial"/>
            </a:endParaRPr>
          </a:p>
          <a:p>
            <a:r>
              <a:rPr lang="en-US" dirty="0" smtClean="0">
                <a:latin typeface="Arial"/>
                <a:cs typeface="Arial"/>
              </a:rPr>
              <a:t>Grade students</a:t>
            </a:r>
          </a:p>
          <a:p>
            <a:r>
              <a:rPr lang="en-US" dirty="0" smtClean="0"/>
              <a:t>Admit students to graduate school</a:t>
            </a:r>
          </a:p>
          <a:p>
            <a:r>
              <a:rPr lang="en-US" dirty="0" smtClean="0">
                <a:latin typeface="Arial"/>
                <a:cs typeface="Arial"/>
              </a:rPr>
              <a:t>Piss off my friends</a:t>
            </a:r>
          </a:p>
          <a:p>
            <a:r>
              <a:rPr lang="en-US" dirty="0" smtClean="0"/>
              <a:t>Withdraw money from my bank </a:t>
            </a:r>
          </a:p>
          <a:p>
            <a:r>
              <a:rPr lang="en-US" dirty="0" smtClean="0">
                <a:latin typeface="Arial"/>
                <a:cs typeface="Arial"/>
              </a:rPr>
              <a:t>Take out credit cards in my name</a:t>
            </a:r>
          </a:p>
          <a:p>
            <a:r>
              <a:rPr lang="en-US" dirty="0" smtClean="0"/>
              <a:t>Alter my reputation</a:t>
            </a:r>
            <a:endParaRPr lang="en-US" dirty="0" smtClean="0">
              <a:latin typeface="Arial"/>
              <a:cs typeface="Arial"/>
            </a:endParaRPr>
          </a:p>
          <a:p>
            <a:r>
              <a:rPr lang="en-US" dirty="0" smtClean="0">
                <a:latin typeface="Arial"/>
                <a:cs typeface="Arial"/>
              </a:rPr>
              <a:t>Hack other computers and blame me (maybe get me put in jail)</a:t>
            </a:r>
            <a:endParaRPr lang="en-US" dirty="0">
              <a:latin typeface="Arial"/>
              <a:cs typeface="Arial"/>
            </a:endParaRPr>
          </a:p>
        </p:txBody>
      </p:sp>
    </p:spTree>
    <p:extLst>
      <p:ext uri="{BB962C8B-B14F-4D97-AF65-F5344CB8AC3E}">
        <p14:creationId xmlns:p14="http://schemas.microsoft.com/office/powerpoint/2010/main" val="17759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being done?</a:t>
            </a:r>
            <a:endParaRPr lang="en-US" dirty="0"/>
          </a:p>
        </p:txBody>
      </p:sp>
      <p:sp>
        <p:nvSpPr>
          <p:cNvPr id="3" name="Content Placeholder 2"/>
          <p:cNvSpPr>
            <a:spLocks noGrp="1"/>
          </p:cNvSpPr>
          <p:nvPr>
            <p:ph sz="half" idx="1"/>
          </p:nvPr>
        </p:nvSpPr>
        <p:spPr/>
        <p:txBody>
          <a:bodyPr/>
          <a:lstStyle/>
          <a:p>
            <a:r>
              <a:rPr lang="en-US" dirty="0" smtClean="0"/>
              <a:t>High value services provide users with physical devices that augment passwords</a:t>
            </a:r>
          </a:p>
          <a:p>
            <a:pPr lvl="1"/>
            <a:r>
              <a:rPr lang="en-US" dirty="0" smtClean="0"/>
              <a:t>Costs more, difficult to manage</a:t>
            </a:r>
          </a:p>
          <a:p>
            <a:pPr lvl="1"/>
            <a:r>
              <a:rPr lang="en-US" dirty="0" smtClean="0"/>
              <a:t>Attacker with physical access can recover physical device</a:t>
            </a:r>
            <a:endParaRPr lang="en-US" dirty="0"/>
          </a:p>
        </p:txBody>
      </p:sp>
      <p:pic>
        <p:nvPicPr>
          <p:cNvPr id="5" name="Picture 4"/>
          <p:cNvPicPr>
            <a:picLocks noChangeAspect="1"/>
          </p:cNvPicPr>
          <p:nvPr/>
        </p:nvPicPr>
        <p:blipFill>
          <a:blip r:embed="rId2"/>
          <a:stretch>
            <a:fillRect/>
          </a:stretch>
        </p:blipFill>
        <p:spPr>
          <a:xfrm>
            <a:off x="4677040" y="1422400"/>
            <a:ext cx="3552559" cy="1689100"/>
          </a:xfrm>
          <a:prstGeom prst="rect">
            <a:avLst/>
          </a:prstGeom>
        </p:spPr>
      </p:pic>
      <p:pic>
        <p:nvPicPr>
          <p:cNvPr id="7" name="Picture 6"/>
          <p:cNvPicPr>
            <a:picLocks noChangeAspect="1"/>
          </p:cNvPicPr>
          <p:nvPr/>
        </p:nvPicPr>
        <p:blipFill>
          <a:blip r:embed="rId3"/>
          <a:stretch>
            <a:fillRect/>
          </a:stretch>
        </p:blipFill>
        <p:spPr>
          <a:xfrm>
            <a:off x="6231317" y="3419475"/>
            <a:ext cx="2455483" cy="1664818"/>
          </a:xfrm>
          <a:prstGeom prst="rect">
            <a:avLst/>
          </a:prstGeom>
        </p:spPr>
      </p:pic>
      <p:pic>
        <p:nvPicPr>
          <p:cNvPr id="9" name="Picture 8"/>
          <p:cNvPicPr>
            <a:picLocks noChangeAspect="1"/>
          </p:cNvPicPr>
          <p:nvPr/>
        </p:nvPicPr>
        <p:blipFill>
          <a:blip r:embed="rId4"/>
          <a:stretch>
            <a:fillRect/>
          </a:stretch>
        </p:blipFill>
        <p:spPr>
          <a:xfrm>
            <a:off x="4770922" y="3111500"/>
            <a:ext cx="1185273" cy="1765300"/>
          </a:xfrm>
          <a:prstGeom prst="rect">
            <a:avLst/>
          </a:prstGeom>
        </p:spPr>
      </p:pic>
    </p:spTree>
    <p:extLst>
      <p:ext uri="{BB962C8B-B14F-4D97-AF65-F5344CB8AC3E}">
        <p14:creationId xmlns:p14="http://schemas.microsoft.com/office/powerpoint/2010/main" val="500746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being done?</a:t>
            </a:r>
            <a:endParaRPr lang="en-US" dirty="0"/>
          </a:p>
        </p:txBody>
      </p:sp>
      <p:sp>
        <p:nvSpPr>
          <p:cNvPr id="3" name="Content Placeholder 2"/>
          <p:cNvSpPr>
            <a:spLocks noGrp="1"/>
          </p:cNvSpPr>
          <p:nvPr>
            <p:ph sz="half" idx="1"/>
          </p:nvPr>
        </p:nvSpPr>
        <p:spPr/>
        <p:txBody>
          <a:bodyPr/>
          <a:lstStyle/>
          <a:p>
            <a:r>
              <a:rPr lang="en-US" dirty="0" smtClean="0"/>
              <a:t>Development of new techniques to increase password strength</a:t>
            </a:r>
            <a:endParaRPr lang="en-US" dirty="0"/>
          </a:p>
          <a:p>
            <a:pPr lvl="1"/>
            <a:r>
              <a:rPr lang="en-US" dirty="0" smtClean="0"/>
              <a:t>Use of implicit learning and understand of human memory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3873500"/>
            <a:ext cx="7886700" cy="1104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800" y="1377789"/>
            <a:ext cx="3937000" cy="2362200"/>
          </a:xfrm>
          <a:prstGeom prst="rect">
            <a:avLst/>
          </a:prstGeom>
        </p:spPr>
      </p:pic>
    </p:spTree>
    <p:extLst>
      <p:ext uri="{BB962C8B-B14F-4D97-AF65-F5344CB8AC3E}">
        <p14:creationId xmlns:p14="http://schemas.microsoft.com/office/powerpoint/2010/main" val="1407039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being done?</a:t>
            </a:r>
            <a:endParaRPr lang="en-US" dirty="0"/>
          </a:p>
        </p:txBody>
      </p:sp>
      <p:sp>
        <p:nvSpPr>
          <p:cNvPr id="3" name="Content Placeholder 2"/>
          <p:cNvSpPr>
            <a:spLocks noGrp="1"/>
          </p:cNvSpPr>
          <p:nvPr>
            <p:ph sz="half" idx="1"/>
          </p:nvPr>
        </p:nvSpPr>
        <p:spPr/>
        <p:txBody>
          <a:bodyPr/>
          <a:lstStyle/>
          <a:p>
            <a:r>
              <a:rPr lang="en-US" dirty="0" smtClean="0"/>
              <a:t>Human biometrics</a:t>
            </a:r>
          </a:p>
          <a:p>
            <a:pPr lvl="1"/>
            <a:r>
              <a:rPr lang="en-US" dirty="0" smtClean="0"/>
              <a:t>Use fingerprint, iris, gait, DNA, as additional material</a:t>
            </a:r>
          </a:p>
          <a:p>
            <a:pPr lvl="1"/>
            <a:r>
              <a:rPr lang="en-US" dirty="0" smtClean="0"/>
              <a:t>Can’t be changed, may be left accidentally or available online</a:t>
            </a:r>
          </a:p>
          <a:p>
            <a:pPr lvl="1"/>
            <a:r>
              <a:rPr lang="en-US" dirty="0" smtClean="0"/>
              <a:t>This is my area of research!</a:t>
            </a:r>
            <a:endParaRPr lang="en-US" dirty="0"/>
          </a:p>
        </p:txBody>
      </p:sp>
      <p:pic>
        <p:nvPicPr>
          <p:cNvPr id="7" name="Picture 6"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924" y="3535995"/>
            <a:ext cx="2155658" cy="1434492"/>
          </a:xfrm>
          <a:prstGeom prst="rect">
            <a:avLst/>
          </a:prstGeom>
        </p:spPr>
      </p:pic>
      <p:pic>
        <p:nvPicPr>
          <p:cNvPr id="8" name="Picture 7"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392" y="3535995"/>
            <a:ext cx="945934" cy="1434492"/>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67367" r="-5180"/>
          <a:stretch/>
        </p:blipFill>
        <p:spPr>
          <a:xfrm>
            <a:off x="8019279" y="3557561"/>
            <a:ext cx="820590" cy="1412926"/>
          </a:xfrm>
          <a:prstGeom prst="rect">
            <a:avLst/>
          </a:prstGeom>
        </p:spPr>
      </p:pic>
      <p:pic>
        <p:nvPicPr>
          <p:cNvPr id="10" name="Picture 9"/>
          <p:cNvPicPr>
            <a:picLocks noChangeAspect="1"/>
          </p:cNvPicPr>
          <p:nvPr/>
        </p:nvPicPr>
        <p:blipFill rotWithShape="1">
          <a:blip r:embed="rId5"/>
          <a:srcRect l="20810" t="11493" r="15055" b="2758"/>
          <a:stretch/>
        </p:blipFill>
        <p:spPr>
          <a:xfrm>
            <a:off x="7128359" y="1519540"/>
            <a:ext cx="1781840" cy="1582105"/>
          </a:xfrm>
          <a:prstGeom prst="rect">
            <a:avLst/>
          </a:prstGeom>
        </p:spPr>
      </p:pic>
    </p:spTree>
    <p:extLst>
      <p:ext uri="{BB962C8B-B14F-4D97-AF65-F5344CB8AC3E}">
        <p14:creationId xmlns:p14="http://schemas.microsoft.com/office/powerpoint/2010/main" val="2437714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Biometric Security</a:t>
            </a:r>
            <a:endParaRPr lang="en-US" dirty="0"/>
          </a:p>
        </p:txBody>
      </p:sp>
      <p:pic>
        <p:nvPicPr>
          <p:cNvPr id="24" name="Content Placeholder 3" descr="eye.jpg"/>
          <p:cNvPicPr>
            <a:picLocks noGrp="1" noChangeAspect="1"/>
          </p:cNvPicPr>
          <p:nvPr>
            <p:ph sz="quarter" idx="4294967295"/>
          </p:nvPr>
        </p:nvPicPr>
        <p:blipFill>
          <a:blip r:embed="rId2" cstate="print"/>
          <a:stretch>
            <a:fillRect/>
          </a:stretch>
        </p:blipFill>
        <p:spPr>
          <a:xfrm>
            <a:off x="222208" y="1506847"/>
            <a:ext cx="1486915" cy="978010"/>
          </a:xfrm>
          <a:prstGeom prst="rect">
            <a:avLst/>
          </a:prstGeom>
        </p:spPr>
      </p:pic>
      <p:grpSp>
        <p:nvGrpSpPr>
          <p:cNvPr id="25" name="Group 11"/>
          <p:cNvGrpSpPr/>
          <p:nvPr/>
        </p:nvGrpSpPr>
        <p:grpSpPr>
          <a:xfrm>
            <a:off x="2911076" y="1516130"/>
            <a:ext cx="1469684" cy="1008483"/>
            <a:chOff x="3054628" y="2728623"/>
            <a:chExt cx="1846814" cy="1232453"/>
          </a:xfrm>
        </p:grpSpPr>
        <p:pic>
          <p:nvPicPr>
            <p:cNvPr id="26" name="Content Placeholder 3" descr="eye.jpg"/>
            <p:cNvPicPr>
              <a:picLocks noChangeAspect="1"/>
            </p:cNvPicPr>
            <p:nvPr/>
          </p:nvPicPr>
          <p:blipFill>
            <a:blip r:embed="rId3" cstate="print"/>
            <a:stretch>
              <a:fillRect/>
            </a:stretch>
          </p:blipFill>
          <p:spPr>
            <a:xfrm>
              <a:off x="3054628" y="2728623"/>
              <a:ext cx="1846814" cy="1232453"/>
            </a:xfrm>
            <a:prstGeom prst="rect">
              <a:avLst/>
            </a:prstGeom>
          </p:spPr>
        </p:pic>
        <p:sp>
          <p:nvSpPr>
            <p:cNvPr id="27" name="Oval 26"/>
            <p:cNvSpPr/>
            <p:nvPr/>
          </p:nvSpPr>
          <p:spPr>
            <a:xfrm>
              <a:off x="3737115" y="3005592"/>
              <a:ext cx="620202" cy="612251"/>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28" name="Oval 27"/>
            <p:cNvSpPr/>
            <p:nvPr/>
          </p:nvSpPr>
          <p:spPr>
            <a:xfrm>
              <a:off x="3935897" y="3196425"/>
              <a:ext cx="238539" cy="238539"/>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grpSp>
      <p:pic>
        <p:nvPicPr>
          <p:cNvPr id="29" name="Picture 28" descr="unwrapped_iris.jpg"/>
          <p:cNvPicPr>
            <a:picLocks noChangeAspect="1"/>
          </p:cNvPicPr>
          <p:nvPr/>
        </p:nvPicPr>
        <p:blipFill>
          <a:blip r:embed="rId4" cstate="print"/>
          <a:stretch>
            <a:fillRect/>
          </a:stretch>
        </p:blipFill>
        <p:spPr>
          <a:xfrm>
            <a:off x="5526022" y="1355768"/>
            <a:ext cx="349567" cy="1375575"/>
          </a:xfrm>
          <a:prstGeom prst="rect">
            <a:avLst/>
          </a:prstGeom>
        </p:spPr>
      </p:pic>
      <p:sp>
        <p:nvSpPr>
          <p:cNvPr id="30" name="Right Arrow 29"/>
          <p:cNvSpPr/>
          <p:nvPr/>
        </p:nvSpPr>
        <p:spPr>
          <a:xfrm>
            <a:off x="1780684" y="1936217"/>
            <a:ext cx="1009816" cy="182880"/>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b="1" dirty="0" smtClean="0">
              <a:solidFill>
                <a:schemeClr val="tx1"/>
              </a:solidFill>
            </a:endParaRPr>
          </a:p>
        </p:txBody>
      </p:sp>
      <p:sp>
        <p:nvSpPr>
          <p:cNvPr id="31" name="Right Arrow 30"/>
          <p:cNvSpPr/>
          <p:nvPr/>
        </p:nvSpPr>
        <p:spPr>
          <a:xfrm>
            <a:off x="4453647" y="1953445"/>
            <a:ext cx="1009816" cy="182880"/>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b="1" dirty="0" smtClean="0">
              <a:solidFill>
                <a:schemeClr val="tx1"/>
              </a:solidFill>
            </a:endParaRPr>
          </a:p>
        </p:txBody>
      </p:sp>
      <p:sp>
        <p:nvSpPr>
          <p:cNvPr id="32" name="TextBox 31"/>
          <p:cNvSpPr txBox="1"/>
          <p:nvPr/>
        </p:nvSpPr>
        <p:spPr>
          <a:xfrm>
            <a:off x="1756834" y="2063443"/>
            <a:ext cx="1073426" cy="523220"/>
          </a:xfrm>
          <a:prstGeom prst="rect">
            <a:avLst/>
          </a:prstGeom>
          <a:noFill/>
        </p:spPr>
        <p:txBody>
          <a:bodyPr wrap="square" rtlCol="0">
            <a:spAutoFit/>
          </a:bodyPr>
          <a:lstStyle/>
          <a:p>
            <a:pPr algn="ctr"/>
            <a:r>
              <a:rPr lang="en-US" sz="1400" b="1" dirty="0" smtClean="0"/>
              <a:t>Locating the iris</a:t>
            </a:r>
            <a:endParaRPr lang="en-US" sz="1400" b="1" dirty="0"/>
          </a:p>
        </p:txBody>
      </p:sp>
      <p:sp>
        <p:nvSpPr>
          <p:cNvPr id="33" name="TextBox 32"/>
          <p:cNvSpPr txBox="1"/>
          <p:nvPr/>
        </p:nvSpPr>
        <p:spPr>
          <a:xfrm>
            <a:off x="4333060" y="2104523"/>
            <a:ext cx="1272208" cy="523220"/>
          </a:xfrm>
          <a:prstGeom prst="rect">
            <a:avLst/>
          </a:prstGeom>
          <a:noFill/>
        </p:spPr>
        <p:txBody>
          <a:bodyPr wrap="square" rtlCol="0">
            <a:spAutoFit/>
          </a:bodyPr>
          <a:lstStyle/>
          <a:p>
            <a:pPr algn="ctr"/>
            <a:r>
              <a:rPr lang="en-US" sz="1400" b="1" dirty="0" smtClean="0"/>
              <a:t>Iris unwrapping</a:t>
            </a:r>
          </a:p>
        </p:txBody>
      </p:sp>
      <p:pic>
        <p:nvPicPr>
          <p:cNvPr id="34" name="Picture 33" descr="gaborfilter1.jpg"/>
          <p:cNvPicPr>
            <a:picLocks noChangeAspect="1"/>
          </p:cNvPicPr>
          <p:nvPr/>
        </p:nvPicPr>
        <p:blipFill>
          <a:blip r:embed="rId5" cstate="print"/>
          <a:stretch>
            <a:fillRect/>
          </a:stretch>
        </p:blipFill>
        <p:spPr>
          <a:xfrm>
            <a:off x="2695086" y="2705003"/>
            <a:ext cx="1760550" cy="1409864"/>
          </a:xfrm>
          <a:prstGeom prst="rect">
            <a:avLst/>
          </a:prstGeom>
        </p:spPr>
      </p:pic>
      <p:sp>
        <p:nvSpPr>
          <p:cNvPr id="35" name="Right Arrow 34"/>
          <p:cNvSpPr/>
          <p:nvPr/>
        </p:nvSpPr>
        <p:spPr>
          <a:xfrm>
            <a:off x="4447021" y="3306484"/>
            <a:ext cx="1009816" cy="182880"/>
          </a:xfrm>
          <a:prstGeom prst="rightArrow">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b="1" dirty="0" smtClean="0">
              <a:solidFill>
                <a:schemeClr val="tx1"/>
              </a:solidFill>
            </a:endParaRPr>
          </a:p>
        </p:txBody>
      </p:sp>
      <p:sp>
        <p:nvSpPr>
          <p:cNvPr id="36" name="TextBox 35"/>
          <p:cNvSpPr txBox="1"/>
          <p:nvPr/>
        </p:nvSpPr>
        <p:spPr>
          <a:xfrm>
            <a:off x="5065889" y="3568876"/>
            <a:ext cx="1272208" cy="738664"/>
          </a:xfrm>
          <a:prstGeom prst="rect">
            <a:avLst/>
          </a:prstGeom>
          <a:noFill/>
        </p:spPr>
        <p:txBody>
          <a:bodyPr wrap="square" rtlCol="0">
            <a:spAutoFit/>
          </a:bodyPr>
          <a:lstStyle/>
          <a:p>
            <a:pPr algn="ctr"/>
            <a:r>
              <a:rPr lang="en-US" sz="1400" b="1" dirty="0" smtClean="0"/>
              <a:t>Filtering and 2-bit phase  quantization</a:t>
            </a:r>
          </a:p>
        </p:txBody>
      </p:sp>
      <p:sp>
        <p:nvSpPr>
          <p:cNvPr id="37" name="Oval 36"/>
          <p:cNvSpPr/>
          <p:nvPr/>
        </p:nvSpPr>
        <p:spPr>
          <a:xfrm>
            <a:off x="5525749" y="3240222"/>
            <a:ext cx="326004" cy="3260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8" name="TextBox 37"/>
          <p:cNvSpPr txBox="1"/>
          <p:nvPr/>
        </p:nvSpPr>
        <p:spPr>
          <a:xfrm>
            <a:off x="5470173" y="3090325"/>
            <a:ext cx="198784" cy="769441"/>
          </a:xfrm>
          <a:prstGeom prst="rect">
            <a:avLst/>
          </a:prstGeom>
          <a:noFill/>
        </p:spPr>
        <p:txBody>
          <a:bodyPr wrap="square" rtlCol="0">
            <a:spAutoFit/>
          </a:bodyPr>
          <a:lstStyle/>
          <a:p>
            <a:r>
              <a:rPr lang="en-US" sz="4400" b="1" dirty="0" smtClean="0"/>
              <a:t>*</a:t>
            </a:r>
            <a:endParaRPr lang="en-US" sz="4400" b="1" dirty="0"/>
          </a:p>
        </p:txBody>
      </p:sp>
      <p:sp>
        <p:nvSpPr>
          <p:cNvPr id="39" name="Right Arrow 38"/>
          <p:cNvSpPr/>
          <p:nvPr/>
        </p:nvSpPr>
        <p:spPr>
          <a:xfrm>
            <a:off x="5943191" y="3339615"/>
            <a:ext cx="1009816" cy="182880"/>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b="1" dirty="0" smtClean="0">
              <a:solidFill>
                <a:schemeClr val="tx1"/>
              </a:solidFill>
            </a:endParaRPr>
          </a:p>
        </p:txBody>
      </p:sp>
      <p:sp>
        <p:nvSpPr>
          <p:cNvPr id="40" name="Down Arrow 39"/>
          <p:cNvSpPr/>
          <p:nvPr/>
        </p:nvSpPr>
        <p:spPr>
          <a:xfrm>
            <a:off x="5609875" y="2661023"/>
            <a:ext cx="180079" cy="459932"/>
          </a:xfrm>
          <a:prstGeom prst="downArrow">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b="1" dirty="0">
              <a:solidFill>
                <a:schemeClr val="tx1"/>
              </a:solidFill>
            </a:endParaRPr>
          </a:p>
        </p:txBody>
      </p:sp>
      <p:pic>
        <p:nvPicPr>
          <p:cNvPr id="41" name="Picture 40" descr="iriscode_ex.jpg"/>
          <p:cNvPicPr>
            <a:picLocks noChangeAspect="1"/>
          </p:cNvPicPr>
          <p:nvPr/>
        </p:nvPicPr>
        <p:blipFill>
          <a:blip r:embed="rId6" cstate="print"/>
          <a:stretch>
            <a:fillRect/>
          </a:stretch>
        </p:blipFill>
        <p:spPr>
          <a:xfrm>
            <a:off x="7017488" y="2710264"/>
            <a:ext cx="345013" cy="1388704"/>
          </a:xfrm>
          <a:prstGeom prst="rect">
            <a:avLst/>
          </a:prstGeom>
        </p:spPr>
      </p:pic>
      <p:sp>
        <p:nvSpPr>
          <p:cNvPr id="42" name="TextBox 41"/>
          <p:cNvSpPr txBox="1"/>
          <p:nvPr/>
        </p:nvSpPr>
        <p:spPr>
          <a:xfrm>
            <a:off x="6656738" y="2305010"/>
            <a:ext cx="1080046" cy="338554"/>
          </a:xfrm>
          <a:prstGeom prst="rect">
            <a:avLst/>
          </a:prstGeom>
          <a:noFill/>
        </p:spPr>
        <p:txBody>
          <a:bodyPr wrap="square" rtlCol="0">
            <a:spAutoFit/>
          </a:bodyPr>
          <a:lstStyle/>
          <a:p>
            <a:pPr algn="ctr"/>
            <a:r>
              <a:rPr lang="en-US" sz="1600" b="1" i="1" dirty="0" smtClean="0"/>
              <a:t>Iris code</a:t>
            </a:r>
          </a:p>
        </p:txBody>
      </p:sp>
      <p:grpSp>
        <p:nvGrpSpPr>
          <p:cNvPr id="43" name="Group 42"/>
          <p:cNvGrpSpPr/>
          <p:nvPr/>
        </p:nvGrpSpPr>
        <p:grpSpPr>
          <a:xfrm>
            <a:off x="7957711" y="2842003"/>
            <a:ext cx="1025066" cy="1125225"/>
            <a:chOff x="7937009" y="4346220"/>
            <a:chExt cx="1025066" cy="1125225"/>
          </a:xfrm>
        </p:grpSpPr>
        <p:cxnSp>
          <p:nvCxnSpPr>
            <p:cNvPr id="44" name="Straight Arrow Connector 43"/>
            <p:cNvCxnSpPr/>
            <p:nvPr/>
          </p:nvCxnSpPr>
          <p:spPr bwMode="auto">
            <a:xfrm>
              <a:off x="8449542" y="4800702"/>
              <a:ext cx="121256" cy="269260"/>
            </a:xfrm>
            <a:prstGeom prst="straightConnector1">
              <a:avLst/>
            </a:prstGeom>
            <a:solidFill>
              <a:schemeClr val="accent1"/>
            </a:solidFill>
            <a:ln w="12700" cap="flat" cmpd="sng" algn="ctr">
              <a:solidFill>
                <a:schemeClr val="tx1">
                  <a:lumMod val="75000"/>
                  <a:lumOff val="25000"/>
                </a:schemeClr>
              </a:solidFill>
              <a:prstDash val="sysDash"/>
              <a:round/>
              <a:headEnd type="none" w="sm" len="sm"/>
              <a:tailEnd type="triangle"/>
            </a:ln>
            <a:effectLst/>
          </p:spPr>
        </p:cxnSp>
        <p:sp>
          <p:nvSpPr>
            <p:cNvPr id="45" name="Rounded Rectangle 44"/>
            <p:cNvSpPr/>
            <p:nvPr/>
          </p:nvSpPr>
          <p:spPr>
            <a:xfrm>
              <a:off x="7937009" y="4346220"/>
              <a:ext cx="1025066" cy="1125225"/>
            </a:xfrm>
            <a:prstGeom prst="roundRect">
              <a:avLst>
                <a:gd name="adj" fmla="val 6202"/>
              </a:avLst>
            </a:prstGeom>
            <a:ln/>
          </p:spPr>
          <p:style>
            <a:lnRef idx="1">
              <a:schemeClr val="accent5"/>
            </a:lnRef>
            <a:fillRef idx="2">
              <a:schemeClr val="accent5"/>
            </a:fillRef>
            <a:effectRef idx="1">
              <a:schemeClr val="accent5"/>
            </a:effectRef>
            <a:fontRef idx="minor">
              <a:schemeClr val="dk1"/>
            </a:fontRef>
          </p:style>
          <p:txBody>
            <a:bodyPr wrap="none" tIns="0" rtlCol="0" anchor="t"/>
            <a:lstStyle/>
            <a:p>
              <a:pPr algn="ctr"/>
              <a:endParaRPr lang="en-US" sz="1600" b="1" dirty="0" smtClean="0">
                <a:solidFill>
                  <a:srgbClr val="0235AD"/>
                </a:solidFill>
                <a:effectLst>
                  <a:outerShdw blurRad="25400" dist="25400" dir="2700000" algn="tl" rotWithShape="0">
                    <a:schemeClr val="bg1">
                      <a:alpha val="40000"/>
                    </a:schemeClr>
                  </a:outerShdw>
                </a:effectLst>
              </a:endParaRPr>
            </a:p>
          </p:txBody>
        </p:sp>
        <p:pic>
          <p:nvPicPr>
            <p:cNvPr id="46" name="Picture 45" descr="imgres.jpeg"/>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59086">
              <a:off x="8092921" y="5051061"/>
              <a:ext cx="802152" cy="330973"/>
            </a:xfrm>
            <a:prstGeom prst="rect">
              <a:avLst/>
            </a:prstGeom>
          </p:spPr>
        </p:pic>
        <p:sp>
          <p:nvSpPr>
            <p:cNvPr id="47" name="Rounded Rectangle 46"/>
            <p:cNvSpPr/>
            <p:nvPr/>
          </p:nvSpPr>
          <p:spPr bwMode="auto">
            <a:xfrm>
              <a:off x="7970913" y="4373513"/>
              <a:ext cx="957257" cy="427189"/>
            </a:xfrm>
            <a:prstGeom prst="roundRect">
              <a:avLst/>
            </a:prstGeom>
            <a:solidFill>
              <a:srgbClr val="1F2C84"/>
            </a:solidFill>
            <a:ln w="12700" cap="flat" cmpd="sng" algn="ctr">
              <a:solidFill>
                <a:srgbClr val="FFFFFF"/>
              </a:solidFill>
              <a:prstDash val="solid"/>
              <a:round/>
              <a:headEnd type="none" w="sm" len="sm"/>
              <a:tailEnd type="none" w="sm" len="sm"/>
            </a:ln>
            <a:effectLst>
              <a:outerShdw blurRad="50800" dist="38100" dir="5400000" algn="t" rotWithShape="0">
                <a:prstClr val="black">
                  <a:alpha val="40000"/>
                </a:prstClr>
              </a:outerShdw>
            </a:effectLst>
          </p:spPr>
          <p:txBody>
            <a:bodyPr lIns="9144" rIns="9144" anchor="ctr"/>
            <a:lstStyle/>
            <a:p>
              <a:pPr algn="ctr" eaLnBrk="0" hangingPunct="0">
                <a:defRPr/>
              </a:pPr>
              <a:r>
                <a:rPr lang="en-US" sz="1400" b="1" dirty="0" smtClean="0">
                  <a:solidFill>
                    <a:schemeClr val="bg1"/>
                  </a:solidFill>
                </a:rPr>
                <a:t>Fuzzy Extractor</a:t>
              </a:r>
              <a:endParaRPr lang="en-US" sz="1400" b="1" dirty="0">
                <a:solidFill>
                  <a:schemeClr val="bg1"/>
                </a:solidFill>
              </a:endParaRPr>
            </a:p>
          </p:txBody>
        </p:sp>
      </p:grpSp>
      <p:sp>
        <p:nvSpPr>
          <p:cNvPr id="48" name="Right Arrow 47"/>
          <p:cNvSpPr/>
          <p:nvPr/>
        </p:nvSpPr>
        <p:spPr>
          <a:xfrm>
            <a:off x="7373841" y="3320475"/>
            <a:ext cx="561147" cy="182880"/>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b="1" dirty="0" smtClean="0">
              <a:solidFill>
                <a:schemeClr val="tx1"/>
              </a:solidFill>
            </a:endParaRPr>
          </a:p>
        </p:txBody>
      </p:sp>
    </p:spTree>
    <p:extLst>
      <p:ext uri="{BB962C8B-B14F-4D97-AF65-F5344CB8AC3E}">
        <p14:creationId xmlns:p14="http://schemas.microsoft.com/office/powerpoint/2010/main" val="1423012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passwords still in use?</a:t>
            </a:r>
            <a:endParaRPr lang="en-US" dirty="0"/>
          </a:p>
        </p:txBody>
      </p:sp>
      <p:sp>
        <p:nvSpPr>
          <p:cNvPr id="3" name="Content Placeholder 2"/>
          <p:cNvSpPr>
            <a:spLocks noGrp="1"/>
          </p:cNvSpPr>
          <p:nvPr>
            <p:ph sz="half" idx="1"/>
          </p:nvPr>
        </p:nvSpPr>
        <p:spPr/>
        <p:txBody>
          <a:bodyPr/>
          <a:lstStyle/>
          <a:p>
            <a:r>
              <a:rPr lang="en-US" dirty="0" smtClean="0"/>
              <a:t>Diversity of requirements</a:t>
            </a:r>
          </a:p>
          <a:p>
            <a:endParaRPr lang="en-US" dirty="0" smtClean="0"/>
          </a:p>
          <a:p>
            <a:r>
              <a:rPr lang="en-US" dirty="0" smtClean="0"/>
              <a:t>Low cost of replacement</a:t>
            </a:r>
          </a:p>
          <a:p>
            <a:endParaRPr lang="en-US" dirty="0" smtClean="0"/>
          </a:p>
          <a:p>
            <a:r>
              <a:rPr lang="en-US" dirty="0" smtClean="0"/>
              <a:t>Multiple alternatives</a:t>
            </a:r>
          </a:p>
          <a:p>
            <a:endParaRPr lang="en-US" dirty="0" smtClean="0"/>
          </a:p>
          <a:p>
            <a:r>
              <a:rPr lang="en-US" dirty="0" smtClean="0"/>
              <a:t>Misaligned incentives</a:t>
            </a:r>
          </a:p>
          <a:p>
            <a:endParaRPr lang="en-US" dirty="0" smtClean="0"/>
          </a:p>
          <a:p>
            <a:r>
              <a:rPr lang="en-US" dirty="0" smtClean="0"/>
              <a:t>Decentralized control</a:t>
            </a:r>
            <a:endParaRPr lang="en-US" dirty="0"/>
          </a:p>
        </p:txBody>
      </p:sp>
      <p:sp>
        <p:nvSpPr>
          <p:cNvPr id="6" name="Rounded Rectangle 5"/>
          <p:cNvSpPr/>
          <p:nvPr/>
        </p:nvSpPr>
        <p:spPr>
          <a:xfrm>
            <a:off x="4648200" y="2146300"/>
            <a:ext cx="4038600" cy="15875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Will passwords still be the dominant authentication procedure in 2020?</a:t>
            </a:r>
            <a:endParaRPr lang="en-US" sz="2400" dirty="0"/>
          </a:p>
        </p:txBody>
      </p:sp>
    </p:spTree>
    <p:extLst>
      <p:ext uri="{BB962C8B-B14F-4D97-AF65-F5344CB8AC3E}">
        <p14:creationId xmlns:p14="http://schemas.microsoft.com/office/powerpoint/2010/main" val="1727674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Turns out I’m not that powerful</a:t>
            </a:r>
            <a:endParaRPr lang="en-US" dirty="0"/>
          </a:p>
        </p:txBody>
      </p:sp>
      <p:sp>
        <p:nvSpPr>
          <p:cNvPr id="3" name="Content Placeholder 2"/>
          <p:cNvSpPr>
            <a:spLocks noGrp="1"/>
          </p:cNvSpPr>
          <p:nvPr>
            <p:ph sz="half" idx="1"/>
          </p:nvPr>
        </p:nvSpPr>
        <p:spPr/>
        <p:txBody>
          <a:bodyPr/>
          <a:lstStyle/>
          <a:p>
            <a:r>
              <a:rPr lang="en-US" dirty="0" smtClean="0"/>
              <a:t>What could you do if you could impersonate a company executive?</a:t>
            </a:r>
          </a:p>
          <a:p>
            <a:r>
              <a:rPr lang="en-US" dirty="0" smtClean="0"/>
              <a:t>An important religious figure?</a:t>
            </a:r>
          </a:p>
          <a:p>
            <a:r>
              <a:rPr lang="en-US" dirty="0" smtClean="0"/>
              <a:t>Susan </a:t>
            </a:r>
            <a:r>
              <a:rPr lang="en-US" dirty="0" err="1" smtClean="0"/>
              <a:t>Herbst</a:t>
            </a:r>
            <a:r>
              <a:rPr lang="en-US" dirty="0" smtClean="0"/>
              <a:t>?</a:t>
            </a:r>
          </a:p>
          <a:p>
            <a:r>
              <a:rPr lang="en-US" dirty="0" smtClean="0"/>
              <a:t>A military commander?</a:t>
            </a:r>
          </a:p>
          <a:p>
            <a:r>
              <a:rPr lang="en-US" dirty="0" smtClean="0"/>
              <a:t>A president?</a:t>
            </a:r>
          </a:p>
          <a:p>
            <a:r>
              <a:rPr lang="en-US" dirty="0" smtClean="0"/>
              <a:t>An operator of a nuclear power plant?</a:t>
            </a:r>
            <a:endParaRPr lang="en-US" dirty="0"/>
          </a:p>
        </p:txBody>
      </p:sp>
      <p:pic>
        <p:nvPicPr>
          <p:cNvPr id="5" name="Picture 4"/>
          <p:cNvPicPr>
            <a:picLocks noChangeAspect="1"/>
          </p:cNvPicPr>
          <p:nvPr/>
        </p:nvPicPr>
        <p:blipFill>
          <a:blip r:embed="rId2"/>
          <a:stretch>
            <a:fillRect/>
          </a:stretch>
        </p:blipFill>
        <p:spPr>
          <a:xfrm>
            <a:off x="6408704" y="3029877"/>
            <a:ext cx="2625797" cy="2034540"/>
          </a:xfrm>
          <a:prstGeom prst="rect">
            <a:avLst/>
          </a:prstGeom>
        </p:spPr>
      </p:pic>
      <p:pic>
        <p:nvPicPr>
          <p:cNvPr id="7" name="Picture 6"/>
          <p:cNvPicPr>
            <a:picLocks noChangeAspect="1"/>
          </p:cNvPicPr>
          <p:nvPr/>
        </p:nvPicPr>
        <p:blipFill>
          <a:blip r:embed="rId3"/>
          <a:stretch>
            <a:fillRect/>
          </a:stretch>
        </p:blipFill>
        <p:spPr>
          <a:xfrm>
            <a:off x="5763191" y="1244277"/>
            <a:ext cx="3126671" cy="1758752"/>
          </a:xfrm>
          <a:prstGeom prst="rect">
            <a:avLst/>
          </a:prstGeom>
        </p:spPr>
      </p:pic>
      <p:pic>
        <p:nvPicPr>
          <p:cNvPr id="8" name="Picture 7"/>
          <p:cNvPicPr>
            <a:picLocks noChangeAspect="1"/>
          </p:cNvPicPr>
          <p:nvPr/>
        </p:nvPicPr>
        <p:blipFill>
          <a:blip r:embed="rId4"/>
          <a:stretch>
            <a:fillRect/>
          </a:stretch>
        </p:blipFill>
        <p:spPr>
          <a:xfrm>
            <a:off x="4558733" y="3123787"/>
            <a:ext cx="1601913" cy="1812119"/>
          </a:xfrm>
          <a:prstGeom prst="rect">
            <a:avLst/>
          </a:prstGeom>
        </p:spPr>
      </p:pic>
    </p:spTree>
    <p:extLst>
      <p:ext uri="{BB962C8B-B14F-4D97-AF65-F5344CB8AC3E}">
        <p14:creationId xmlns:p14="http://schemas.microsoft.com/office/powerpoint/2010/main" val="4490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Goal: be sure who is requesting an action before performing it</a:t>
            </a:r>
            <a:endParaRPr lang="en-US" dirty="0"/>
          </a:p>
        </p:txBody>
      </p:sp>
      <p:sp>
        <p:nvSpPr>
          <p:cNvPr id="3" name="Content Placeholder 2"/>
          <p:cNvSpPr>
            <a:spLocks noGrp="1"/>
          </p:cNvSpPr>
          <p:nvPr>
            <p:ph sz="half" idx="1"/>
          </p:nvPr>
        </p:nvSpPr>
        <p:spPr>
          <a:xfrm>
            <a:off x="457200" y="1244277"/>
            <a:ext cx="5824976" cy="3394075"/>
          </a:xfrm>
        </p:spPr>
        <p:txBody>
          <a:bodyPr/>
          <a:lstStyle/>
          <a:p>
            <a:r>
              <a:rPr lang="en-US" dirty="0" smtClean="0"/>
              <a:t>Usually called “authentication”</a:t>
            </a:r>
          </a:p>
          <a:p>
            <a:r>
              <a:rPr lang="en-US" dirty="0" smtClean="0"/>
              <a:t>Should be able to tell who asked for the action, understand what they are allowed to do, and approve or reject the action</a:t>
            </a:r>
          </a:p>
          <a:p>
            <a:pPr lvl="1"/>
            <a:r>
              <a:rPr lang="en-US" dirty="0" smtClean="0"/>
              <a:t>Should also be able to determine if the request is current</a:t>
            </a:r>
          </a:p>
          <a:p>
            <a:r>
              <a:rPr lang="en-US" dirty="0" smtClean="0"/>
              <a:t>What’s necessary for a computer to do this?</a:t>
            </a:r>
          </a:p>
          <a:p>
            <a:pPr lvl="1"/>
            <a:r>
              <a:rPr lang="en-US" dirty="0" smtClean="0"/>
              <a:t>Must be able to identify the individual</a:t>
            </a:r>
          </a:p>
          <a:p>
            <a:endParaRPr lang="en-US"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842" y="4013269"/>
            <a:ext cx="5473700" cy="952500"/>
          </a:xfrm>
          <a:prstGeom prst="rect">
            <a:avLst/>
          </a:prstGeom>
        </p:spPr>
      </p:pic>
    </p:spTree>
    <p:extLst>
      <p:ext uri="{BB962C8B-B14F-4D97-AF65-F5344CB8AC3E}">
        <p14:creationId xmlns:p14="http://schemas.microsoft.com/office/powerpoint/2010/main" val="28425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identity enough?</a:t>
            </a:r>
            <a:endParaRPr lang="en-US" dirty="0"/>
          </a:p>
        </p:txBody>
      </p:sp>
      <p:sp>
        <p:nvSpPr>
          <p:cNvPr id="3" name="Content Placeholder 2"/>
          <p:cNvSpPr>
            <a:spLocks noGrp="1"/>
          </p:cNvSpPr>
          <p:nvPr>
            <p:ph sz="half" idx="1"/>
          </p:nvPr>
        </p:nvSpPr>
        <p:spPr>
          <a:xfrm>
            <a:off x="457200" y="1244277"/>
            <a:ext cx="5553126" cy="3394075"/>
          </a:xfrm>
        </p:spPr>
        <p:txBody>
          <a:bodyPr/>
          <a:lstStyle/>
          <a:p>
            <a:r>
              <a:rPr lang="en-US" dirty="0" smtClean="0"/>
              <a:t>In a perfect world identity would be enough</a:t>
            </a:r>
          </a:p>
          <a:p>
            <a:r>
              <a:rPr lang="en-US" dirty="0" smtClean="0"/>
              <a:t>There’s a lot of gain from impersonating others, people try it all the time</a:t>
            </a:r>
          </a:p>
          <a:p>
            <a:r>
              <a:rPr lang="en-US" dirty="0" smtClean="0"/>
              <a:t>Uniquely identifies a person and the attacker </a:t>
            </a:r>
            <a:r>
              <a:rPr lang="en-US" b="1" dirty="0" smtClean="0"/>
              <a:t>doesn’t know</a:t>
            </a:r>
          </a:p>
          <a:p>
            <a:r>
              <a:rPr lang="en-US" dirty="0" smtClean="0"/>
              <a:t>Want something that is difficult to guess</a:t>
            </a:r>
          </a:p>
          <a:p>
            <a:pPr lvl="1"/>
            <a:endParaRPr lang="en-US" dirty="0"/>
          </a:p>
          <a:p>
            <a:r>
              <a:rPr lang="en-US" dirty="0" smtClean="0"/>
              <a:t>By who???</a:t>
            </a:r>
            <a:endParaRPr lang="en-US" dirty="0"/>
          </a:p>
        </p:txBody>
      </p:sp>
      <p:pic>
        <p:nvPicPr>
          <p:cNvPr id="5" name="Picture 4"/>
          <p:cNvPicPr>
            <a:picLocks noChangeAspect="1"/>
          </p:cNvPicPr>
          <p:nvPr/>
        </p:nvPicPr>
        <p:blipFill>
          <a:blip r:embed="rId2"/>
          <a:stretch>
            <a:fillRect/>
          </a:stretch>
        </p:blipFill>
        <p:spPr>
          <a:xfrm>
            <a:off x="6551959" y="1313729"/>
            <a:ext cx="2297744" cy="17210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834" y="3215471"/>
            <a:ext cx="3729063" cy="816996"/>
          </a:xfrm>
          <a:prstGeom prst="rect">
            <a:avLst/>
          </a:prstGeom>
        </p:spPr>
      </p:pic>
      <p:sp>
        <p:nvSpPr>
          <p:cNvPr id="7" name="TextBox 6"/>
          <p:cNvSpPr txBox="1"/>
          <p:nvPr/>
        </p:nvSpPr>
        <p:spPr>
          <a:xfrm>
            <a:off x="6066692" y="3966077"/>
            <a:ext cx="2726644" cy="369332"/>
          </a:xfrm>
          <a:prstGeom prst="rect">
            <a:avLst/>
          </a:prstGeom>
          <a:noFill/>
        </p:spPr>
        <p:txBody>
          <a:bodyPr wrap="none" rtlCol="0">
            <a:spAutoFit/>
          </a:bodyPr>
          <a:lstStyle/>
          <a:p>
            <a:r>
              <a:rPr lang="en-US" dirty="0" smtClean="0"/>
              <a:t>-</a:t>
            </a:r>
            <a:r>
              <a:rPr lang="en-US" dirty="0" err="1" smtClean="0"/>
              <a:t>BusinessInsider</a:t>
            </a:r>
            <a:r>
              <a:rPr lang="en-US" dirty="0" smtClean="0"/>
              <a:t>, Dec. 2013</a:t>
            </a:r>
            <a:endParaRPr lang="en-US" dirty="0"/>
          </a:p>
        </p:txBody>
      </p:sp>
    </p:spTree>
    <p:extLst>
      <p:ext uri="{BB962C8B-B14F-4D97-AF65-F5344CB8AC3E}">
        <p14:creationId xmlns:p14="http://schemas.microsoft.com/office/powerpoint/2010/main" val="17002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about me might be hard to guess?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072133477"/>
              </p:ext>
            </p:extLst>
          </p:nvPr>
        </p:nvGraphicFramePr>
        <p:xfrm>
          <a:off x="668913" y="1548061"/>
          <a:ext cx="7476660" cy="2966720"/>
        </p:xfrm>
        <a:graphic>
          <a:graphicData uri="http://schemas.openxmlformats.org/drawingml/2006/table">
            <a:tbl>
              <a:tblPr firstRow="1" bandRow="1">
                <a:tableStyleId>{2D5ABB26-0587-4C30-8999-92F81FD0307C}</a:tableStyleId>
              </a:tblPr>
              <a:tblGrid>
                <a:gridCol w="3738330"/>
                <a:gridCol w="3738330"/>
              </a:tblGrid>
              <a:tr h="370840">
                <a:tc>
                  <a:txBody>
                    <a:bodyPr/>
                    <a:lstStyle/>
                    <a:p>
                      <a:r>
                        <a:rPr lang="en-US" b="1" dirty="0" smtClean="0"/>
                        <a:t>Private Information</a:t>
                      </a:r>
                      <a:endParaRPr lang="en-US" b="1" dirty="0"/>
                    </a:p>
                  </a:txBody>
                  <a:tcPr/>
                </a:tc>
                <a:tc>
                  <a:txBody>
                    <a:bodyPr/>
                    <a:lstStyle/>
                    <a:p>
                      <a:r>
                        <a:rPr lang="en-US" b="1" dirty="0" smtClean="0"/>
                        <a:t>Who else</a:t>
                      </a:r>
                      <a:r>
                        <a:rPr lang="en-US" b="1" baseline="0" dirty="0" smtClean="0"/>
                        <a:t> knows it?</a:t>
                      </a:r>
                      <a:endParaRPr lang="en-US" b="1" dirty="0"/>
                    </a:p>
                  </a:txBody>
                  <a:tcPr/>
                </a:tc>
              </a:tr>
              <a:tr h="370840">
                <a:tc>
                  <a:txBody>
                    <a:bodyPr/>
                    <a:lstStyle/>
                    <a:p>
                      <a:r>
                        <a:rPr lang="en-US" dirty="0" smtClean="0"/>
                        <a:t>Where I grew up</a:t>
                      </a:r>
                      <a:endParaRPr lang="en-US" dirty="0"/>
                    </a:p>
                  </a:txBody>
                  <a:tcPr/>
                </a:tc>
                <a:tc>
                  <a:txBody>
                    <a:bodyPr/>
                    <a:lstStyle/>
                    <a:p>
                      <a:r>
                        <a:rPr lang="en-US" dirty="0" smtClean="0"/>
                        <a:t>Family, friends, </a:t>
                      </a:r>
                      <a:r>
                        <a:rPr lang="en-US" dirty="0" err="1" smtClean="0"/>
                        <a:t>facebook</a:t>
                      </a:r>
                      <a:endParaRPr lang="en-US" dirty="0"/>
                    </a:p>
                  </a:txBody>
                  <a:tcPr/>
                </a:tc>
              </a:tr>
              <a:tr h="370840">
                <a:tc>
                  <a:txBody>
                    <a:bodyPr/>
                    <a:lstStyle/>
                    <a:p>
                      <a:r>
                        <a:rPr lang="en-US" dirty="0" smtClean="0"/>
                        <a:t>Mother’s maiden name</a:t>
                      </a:r>
                      <a:endParaRPr lang="en-US" dirty="0"/>
                    </a:p>
                  </a:txBody>
                  <a:tcPr/>
                </a:tc>
                <a:tc>
                  <a:txBody>
                    <a:bodyPr/>
                    <a:lstStyle/>
                    <a:p>
                      <a:r>
                        <a:rPr lang="en-US" dirty="0" smtClean="0"/>
                        <a:t>Family, legal</a:t>
                      </a:r>
                      <a:r>
                        <a:rPr lang="en-US" baseline="0" dirty="0" smtClean="0"/>
                        <a:t> forms, employer</a:t>
                      </a:r>
                      <a:endParaRPr lang="en-US" dirty="0"/>
                    </a:p>
                  </a:txBody>
                  <a:tcPr/>
                </a:tc>
              </a:tr>
              <a:tr h="370840">
                <a:tc>
                  <a:txBody>
                    <a:bodyPr/>
                    <a:lstStyle/>
                    <a:p>
                      <a:r>
                        <a:rPr lang="en-US" dirty="0" smtClean="0"/>
                        <a:t>Where I live</a:t>
                      </a:r>
                      <a:endParaRPr lang="en-US" dirty="0"/>
                    </a:p>
                  </a:txBody>
                  <a:tcPr/>
                </a:tc>
                <a:tc>
                  <a:txBody>
                    <a:bodyPr/>
                    <a:lstStyle/>
                    <a:p>
                      <a:r>
                        <a:rPr lang="en-US" dirty="0" smtClean="0"/>
                        <a:t>Employer, federal local government</a:t>
                      </a:r>
                      <a:endParaRPr lang="en-US" dirty="0"/>
                    </a:p>
                  </a:txBody>
                  <a:tcPr/>
                </a:tc>
              </a:tr>
              <a:tr h="370840">
                <a:tc>
                  <a:txBody>
                    <a:bodyPr/>
                    <a:lstStyle/>
                    <a:p>
                      <a:r>
                        <a:rPr lang="en-US" dirty="0" smtClean="0"/>
                        <a:t>Who I vote</a:t>
                      </a:r>
                      <a:r>
                        <a:rPr lang="en-US" baseline="0" dirty="0" smtClean="0"/>
                        <a:t> for</a:t>
                      </a:r>
                      <a:endParaRPr lang="en-US" dirty="0"/>
                    </a:p>
                  </a:txBody>
                  <a:tcPr/>
                </a:tc>
                <a:tc>
                  <a:txBody>
                    <a:bodyPr/>
                    <a:lstStyle/>
                    <a:p>
                      <a:r>
                        <a:rPr lang="en-US" dirty="0" smtClean="0"/>
                        <a:t>Face</a:t>
                      </a:r>
                      <a:r>
                        <a:rPr lang="en-US" baseline="0" dirty="0" smtClean="0"/>
                        <a:t>book</a:t>
                      </a:r>
                      <a:endParaRPr lang="en-US" dirty="0"/>
                    </a:p>
                  </a:txBody>
                  <a:tcPr/>
                </a:tc>
              </a:tr>
              <a:tr h="370840">
                <a:tc>
                  <a:txBody>
                    <a:bodyPr/>
                    <a:lstStyle/>
                    <a:p>
                      <a:r>
                        <a:rPr lang="en-US" dirty="0" smtClean="0"/>
                        <a:t>Who I have a crush on</a:t>
                      </a:r>
                    </a:p>
                  </a:txBody>
                  <a:tcPr/>
                </a:tc>
                <a:tc>
                  <a:txBody>
                    <a:bodyPr/>
                    <a:lstStyle/>
                    <a:p>
                      <a:r>
                        <a:rPr lang="en-US" dirty="0" smtClean="0"/>
                        <a:t>Friends</a:t>
                      </a:r>
                      <a:endParaRPr lang="en-US" dirty="0"/>
                    </a:p>
                  </a:txBody>
                  <a:tcPr/>
                </a:tc>
              </a:tr>
              <a:tr h="370840">
                <a:tc>
                  <a:txBody>
                    <a:bodyPr/>
                    <a:lstStyle/>
                    <a:p>
                      <a:r>
                        <a:rPr lang="en-US" dirty="0" smtClean="0"/>
                        <a:t>Social security/license</a:t>
                      </a:r>
                      <a:r>
                        <a:rPr lang="en-US" baseline="0" dirty="0" smtClean="0"/>
                        <a:t> information</a:t>
                      </a:r>
                      <a:endParaRPr lang="en-US" dirty="0"/>
                    </a:p>
                  </a:txBody>
                  <a:tcPr/>
                </a:tc>
                <a:tc>
                  <a:txBody>
                    <a:bodyPr/>
                    <a:lstStyle/>
                    <a:p>
                      <a:r>
                        <a:rPr lang="en-US" dirty="0" smtClean="0"/>
                        <a:t>Government,</a:t>
                      </a:r>
                      <a:r>
                        <a:rPr lang="en-US" baseline="0" dirty="0" smtClean="0"/>
                        <a:t> credit agencies</a:t>
                      </a:r>
                      <a:endParaRPr lang="en-US" dirty="0"/>
                    </a:p>
                  </a:txBody>
                  <a:tcPr/>
                </a:tc>
              </a:tr>
              <a:tr h="370840">
                <a:tc>
                  <a:txBody>
                    <a:bodyPr/>
                    <a:lstStyle/>
                    <a:p>
                      <a:r>
                        <a:rPr lang="en-US" dirty="0" smtClean="0"/>
                        <a:t>Health records</a:t>
                      </a:r>
                      <a:endParaRPr lang="en-US" dirty="0"/>
                    </a:p>
                  </a:txBody>
                  <a:tcPr/>
                </a:tc>
                <a:tc>
                  <a:txBody>
                    <a:bodyPr/>
                    <a:lstStyle/>
                    <a:p>
                      <a:r>
                        <a:rPr lang="en-US" dirty="0" smtClean="0"/>
                        <a:t>Insurance,</a:t>
                      </a:r>
                      <a:r>
                        <a:rPr lang="en-US" baseline="0" dirty="0" smtClean="0"/>
                        <a:t> doctors</a:t>
                      </a:r>
                      <a:endParaRPr lang="en-US" dirty="0"/>
                    </a:p>
                  </a:txBody>
                  <a:tcPr/>
                </a:tc>
              </a:tr>
            </a:tbl>
          </a:graphicData>
        </a:graphic>
      </p:graphicFrame>
      <p:sp>
        <p:nvSpPr>
          <p:cNvPr id="7" name="Rounded Rectangle 6"/>
          <p:cNvSpPr/>
          <p:nvPr/>
        </p:nvSpPr>
        <p:spPr>
          <a:xfrm>
            <a:off x="457200" y="4680739"/>
            <a:ext cx="8229600" cy="27679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There is little information we about us that is private from everyone</a:t>
            </a:r>
            <a:endParaRPr lang="en-US" dirty="0"/>
          </a:p>
        </p:txBody>
      </p:sp>
    </p:spTree>
    <p:extLst>
      <p:ext uri="{BB962C8B-B14F-4D97-AF65-F5344CB8AC3E}">
        <p14:creationId xmlns:p14="http://schemas.microsoft.com/office/powerpoint/2010/main" val="118228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inner most thoughts</a:t>
            </a:r>
            <a:endParaRPr lang="en-US" dirty="0"/>
          </a:p>
        </p:txBody>
      </p:sp>
      <p:sp>
        <p:nvSpPr>
          <p:cNvPr id="3" name="Content Placeholder 2"/>
          <p:cNvSpPr>
            <a:spLocks noGrp="1"/>
          </p:cNvSpPr>
          <p:nvPr>
            <p:ph sz="half" idx="1"/>
          </p:nvPr>
        </p:nvSpPr>
        <p:spPr>
          <a:xfrm>
            <a:off x="457200" y="1244276"/>
            <a:ext cx="8385295" cy="3394075"/>
          </a:xfrm>
        </p:spPr>
        <p:txBody>
          <a:bodyPr/>
          <a:lstStyle/>
          <a:p>
            <a:r>
              <a:rPr lang="en-US" dirty="0" smtClean="0"/>
              <a:t>All the examples were easily impacted or observed by the outside world</a:t>
            </a:r>
          </a:p>
          <a:p>
            <a:r>
              <a:rPr lang="en-US" dirty="0" smtClean="0"/>
              <a:t>Maybe we need to use inner most thoughts?  </a:t>
            </a:r>
          </a:p>
          <a:p>
            <a:r>
              <a:rPr lang="en-US" dirty="0" smtClean="0"/>
              <a:t>Are these </a:t>
            </a:r>
            <a:r>
              <a:rPr lang="en-US" dirty="0" smtClean="0">
                <a:hlinkClick r:id="rId2"/>
              </a:rPr>
              <a:t>unique </a:t>
            </a:r>
            <a:r>
              <a:rPr lang="en-US" dirty="0" smtClean="0"/>
              <a:t>and hard to guess?</a:t>
            </a:r>
          </a:p>
          <a:p>
            <a:endParaRPr lang="en-US" dirty="0" smtClean="0"/>
          </a:p>
          <a:p>
            <a:endParaRPr lang="en-US" dirty="0"/>
          </a:p>
          <a:p>
            <a:endParaRPr lang="en-US" dirty="0" smtClean="0"/>
          </a:p>
          <a:p>
            <a:endParaRPr lang="en-US" dirty="0"/>
          </a:p>
          <a:p>
            <a:r>
              <a:rPr lang="en-US" dirty="0" smtClean="0"/>
              <a:t>How to tell a unique thought from a commonplace one?</a:t>
            </a:r>
          </a:p>
        </p:txBody>
      </p:sp>
      <p:sp>
        <p:nvSpPr>
          <p:cNvPr id="5" name="Rectangle 4"/>
          <p:cNvSpPr/>
          <p:nvPr/>
        </p:nvSpPr>
        <p:spPr>
          <a:xfrm>
            <a:off x="4759822" y="2842052"/>
            <a:ext cx="4243311" cy="1169551"/>
          </a:xfrm>
          <a:prstGeom prst="rect">
            <a:avLst/>
          </a:prstGeom>
        </p:spPr>
        <p:txBody>
          <a:bodyPr wrap="square">
            <a:spAutoFit/>
          </a:bodyPr>
          <a:lstStyle/>
          <a:p>
            <a:r>
              <a:rPr lang="en-US" sz="1400" dirty="0" smtClean="0">
                <a:solidFill>
                  <a:srgbClr val="333333"/>
                </a:solidFill>
                <a:latin typeface="Helvetica Neue" charset="0"/>
              </a:rPr>
              <a:t>the </a:t>
            </a:r>
            <a:r>
              <a:rPr lang="en-US" sz="1400" dirty="0">
                <a:solidFill>
                  <a:srgbClr val="333333"/>
                </a:solidFill>
                <a:latin typeface="Helvetica Neue" charset="0"/>
              </a:rPr>
              <a:t>average person thinks approximately 65,000 thoughts per day. The study also went on to conclude that of these 65,000 thoughts, about 95% are exactly the same thoughts that passed through the minds of these people the day before.</a:t>
            </a:r>
            <a:endParaRPr lang="en-US" sz="1400" dirty="0"/>
          </a:p>
        </p:txBody>
      </p:sp>
      <p:sp>
        <p:nvSpPr>
          <p:cNvPr id="6" name="Rectangle 5"/>
          <p:cNvSpPr/>
          <p:nvPr/>
        </p:nvSpPr>
        <p:spPr>
          <a:xfrm>
            <a:off x="227364" y="2783146"/>
            <a:ext cx="4572000" cy="923330"/>
          </a:xfrm>
          <a:prstGeom prst="rect">
            <a:avLst/>
          </a:prstGeom>
        </p:spPr>
        <p:txBody>
          <a:bodyPr>
            <a:spAutoFit/>
          </a:bodyPr>
          <a:lstStyle/>
          <a:p>
            <a:r>
              <a:rPr lang="en-US" dirty="0">
                <a:solidFill>
                  <a:srgbClr val="333333"/>
                </a:solidFill>
                <a:latin typeface="Helvetica Neue" charset="0"/>
              </a:rPr>
              <a:t>Research indicates that the average person talks to him/herself about 55,000 words per day.</a:t>
            </a:r>
            <a:endParaRPr lang="en-US" dirty="0"/>
          </a:p>
        </p:txBody>
      </p:sp>
    </p:spTree>
    <p:extLst>
      <p:ext uri="{BB962C8B-B14F-4D97-AF65-F5344CB8AC3E}">
        <p14:creationId xmlns:p14="http://schemas.microsoft.com/office/powerpoint/2010/main" val="3053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come passwords</a:t>
            </a:r>
            <a:endParaRPr lang="en-US" dirty="0"/>
          </a:p>
        </p:txBody>
      </p:sp>
      <p:sp>
        <p:nvSpPr>
          <p:cNvPr id="3" name="Content Placeholder 2"/>
          <p:cNvSpPr>
            <a:spLocks noGrp="1"/>
          </p:cNvSpPr>
          <p:nvPr>
            <p:ph sz="half" idx="1"/>
          </p:nvPr>
        </p:nvSpPr>
        <p:spPr>
          <a:xfrm>
            <a:off x="457200" y="1244277"/>
            <a:ext cx="3897322" cy="3394075"/>
          </a:xfrm>
        </p:spPr>
        <p:txBody>
          <a:bodyPr/>
          <a:lstStyle/>
          <a:p>
            <a:r>
              <a:rPr lang="en-US" dirty="0" smtClean="0"/>
              <a:t>To ensure uniqueness people came up with an idea: the password</a:t>
            </a:r>
          </a:p>
          <a:p>
            <a:r>
              <a:rPr lang="en-US" dirty="0" smtClean="0"/>
              <a:t>The idea is to ask users to have a unique innermost thought that is never shared with anyone, this will be used to identify them</a:t>
            </a:r>
          </a:p>
          <a:p>
            <a:r>
              <a:rPr lang="en-US" dirty="0" smtClean="0"/>
              <a:t>Seems easy right?</a:t>
            </a:r>
            <a:endParaRPr lang="en-US" dirty="0"/>
          </a:p>
        </p:txBody>
      </p:sp>
      <p:sp>
        <p:nvSpPr>
          <p:cNvPr id="6" name="Rectangle 5"/>
          <p:cNvSpPr/>
          <p:nvPr/>
        </p:nvSpPr>
        <p:spPr>
          <a:xfrm>
            <a:off x="4354522" y="1244277"/>
            <a:ext cx="4572000" cy="3970318"/>
          </a:xfrm>
          <a:prstGeom prst="rect">
            <a:avLst/>
          </a:prstGeom>
        </p:spPr>
        <p:txBody>
          <a:bodyPr>
            <a:spAutoFit/>
          </a:bodyPr>
          <a:lstStyle/>
          <a:p>
            <a:r>
              <a:rPr lang="en-US" sz="1400" dirty="0">
                <a:solidFill>
                  <a:srgbClr val="111111"/>
                </a:solidFill>
                <a:latin typeface="Georgia" charset="0"/>
              </a:rPr>
              <a:t>I. Two essential password rules:</a:t>
            </a:r>
          </a:p>
          <a:p>
            <a:r>
              <a:rPr lang="en-US" sz="1400" dirty="0">
                <a:solidFill>
                  <a:srgbClr val="111111"/>
                </a:solidFill>
                <a:latin typeface="Georgia" charset="0"/>
              </a:rPr>
              <a:t>Following two rules are bare minimal that you should follow while creating a password.</a:t>
            </a:r>
            <a:br>
              <a:rPr lang="en-US" sz="1400" dirty="0">
                <a:solidFill>
                  <a:srgbClr val="111111"/>
                </a:solidFill>
                <a:latin typeface="Georgia" charset="0"/>
              </a:rPr>
            </a:br>
            <a:r>
              <a:rPr lang="en-US" sz="1400" dirty="0">
                <a:solidFill>
                  <a:srgbClr val="111111"/>
                </a:solidFill>
                <a:latin typeface="Georgia" charset="0"/>
              </a:rPr>
              <a:t/>
            </a:r>
            <a:br>
              <a:rPr lang="en-US" sz="1400" dirty="0">
                <a:solidFill>
                  <a:srgbClr val="111111"/>
                </a:solidFill>
                <a:latin typeface="Georgia" charset="0"/>
              </a:rPr>
            </a:br>
            <a:r>
              <a:rPr lang="en-US" sz="1400" b="1" dirty="0">
                <a:solidFill>
                  <a:srgbClr val="111111"/>
                </a:solidFill>
                <a:latin typeface="Georgia" charset="0"/>
              </a:rPr>
              <a:t>Rule 1 – Password Length:</a:t>
            </a:r>
            <a:r>
              <a:rPr lang="en-US" sz="1400" dirty="0">
                <a:solidFill>
                  <a:srgbClr val="111111"/>
                </a:solidFill>
                <a:latin typeface="Georgia" charset="0"/>
              </a:rPr>
              <a:t> Stick with passwords that are at least 8 characters in length. The more character in the passwords is better, as the time taken to crack the password by an attacker will be longer. 10 characters or longer are better.</a:t>
            </a:r>
          </a:p>
          <a:p>
            <a:r>
              <a:rPr lang="en-US" sz="1400" b="1" dirty="0">
                <a:solidFill>
                  <a:srgbClr val="111111"/>
                </a:solidFill>
                <a:latin typeface="Georgia" charset="0"/>
              </a:rPr>
              <a:t>Rule 2 – Password Complexity:</a:t>
            </a:r>
            <a:r>
              <a:rPr lang="en-US" sz="1400" dirty="0">
                <a:solidFill>
                  <a:srgbClr val="111111"/>
                </a:solidFill>
                <a:latin typeface="Georgia" charset="0"/>
              </a:rPr>
              <a:t> Should contain at least one character from each of the following group. At least 4 characters in your passwords should be each one of the following.</a:t>
            </a:r>
          </a:p>
          <a:p>
            <a:pPr>
              <a:buFont typeface="+mj-lt"/>
              <a:buAutoNum type="arabicPeriod"/>
            </a:pPr>
            <a:r>
              <a:rPr lang="en-US" sz="1400" dirty="0">
                <a:solidFill>
                  <a:srgbClr val="111111"/>
                </a:solidFill>
                <a:latin typeface="Georgia" charset="0"/>
              </a:rPr>
              <a:t>Lower case alphabets</a:t>
            </a:r>
          </a:p>
          <a:p>
            <a:pPr>
              <a:buFont typeface="+mj-lt"/>
              <a:buAutoNum type="arabicPeriod"/>
            </a:pPr>
            <a:r>
              <a:rPr lang="en-US" sz="1400" dirty="0">
                <a:solidFill>
                  <a:srgbClr val="111111"/>
                </a:solidFill>
                <a:latin typeface="Georgia" charset="0"/>
              </a:rPr>
              <a:t>Upper case alphabets</a:t>
            </a:r>
          </a:p>
          <a:p>
            <a:pPr>
              <a:buFont typeface="+mj-lt"/>
              <a:buAutoNum type="arabicPeriod"/>
            </a:pPr>
            <a:r>
              <a:rPr lang="en-US" sz="1400" dirty="0">
                <a:solidFill>
                  <a:srgbClr val="111111"/>
                </a:solidFill>
                <a:latin typeface="Georgia" charset="0"/>
              </a:rPr>
              <a:t>Numbers</a:t>
            </a:r>
          </a:p>
          <a:p>
            <a:pPr>
              <a:buFont typeface="+mj-lt"/>
              <a:buAutoNum type="arabicPeriod"/>
            </a:pPr>
            <a:r>
              <a:rPr lang="en-US" sz="1400" dirty="0">
                <a:solidFill>
                  <a:srgbClr val="111111"/>
                </a:solidFill>
                <a:latin typeface="Georgia" charset="0"/>
              </a:rPr>
              <a:t>Special Characters</a:t>
            </a:r>
          </a:p>
          <a:p>
            <a:endParaRPr lang="en-US" sz="1400" b="0" i="0" dirty="0">
              <a:solidFill>
                <a:srgbClr val="111111"/>
              </a:solidFill>
              <a:effectLst/>
              <a:latin typeface="Georgia" charset="0"/>
            </a:endParaRPr>
          </a:p>
        </p:txBody>
      </p:sp>
    </p:spTree>
    <p:extLst>
      <p:ext uri="{BB962C8B-B14F-4D97-AF65-F5344CB8AC3E}">
        <p14:creationId xmlns:p14="http://schemas.microsoft.com/office/powerpoint/2010/main" val="11369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theme/theme1.xml><?xml version="1.0" encoding="utf-8"?>
<a:theme xmlns:a="http://schemas.openxmlformats.org/drawingml/2006/main" name="white-bluebar-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white-bluebar-template.potx</Template>
  <TotalTime>1204</TotalTime>
  <Words>2341</Words>
  <Application>Microsoft Macintosh PowerPoint</Application>
  <PresentationFormat>On-screen Show (16:9)</PresentationFormat>
  <Paragraphs>234</Paragraphs>
  <Slides>34</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34</vt:i4>
      </vt:variant>
    </vt:vector>
  </HeadingPairs>
  <TitlesOfParts>
    <vt:vector size="42" baseType="lpstr">
      <vt:lpstr>Calibri</vt:lpstr>
      <vt:lpstr>Georgia</vt:lpstr>
      <vt:lpstr>Helvetica Neue</vt:lpstr>
      <vt:lpstr>Open Sans</vt:lpstr>
      <vt:lpstr>Arial</vt:lpstr>
      <vt:lpstr>white-bluebar-template</vt:lpstr>
      <vt:lpstr>1_Custom Design</vt:lpstr>
      <vt:lpstr>Custom Design</vt:lpstr>
      <vt:lpstr>PowerPoint Presentation</vt:lpstr>
      <vt:lpstr>Why do I care if computers know who I am?</vt:lpstr>
      <vt:lpstr>What could you do if computers thought you were me?</vt:lpstr>
      <vt:lpstr>Turns out I’m not that powerful</vt:lpstr>
      <vt:lpstr>Goal: be sure who is requesting an action before performing it</vt:lpstr>
      <vt:lpstr>Is identity enough?</vt:lpstr>
      <vt:lpstr>What about me might be hard to guess?</vt:lpstr>
      <vt:lpstr>My inner most thoughts</vt:lpstr>
      <vt:lpstr>Along come passwords</vt:lpstr>
      <vt:lpstr>Along come passwords</vt:lpstr>
      <vt:lpstr>Along come passwords</vt:lpstr>
      <vt:lpstr>Along come passwords</vt:lpstr>
      <vt:lpstr>Along come passwords</vt:lpstr>
      <vt:lpstr>Along come passwords</vt:lpstr>
      <vt:lpstr>Along come passwords</vt:lpstr>
      <vt:lpstr>Along come passwords</vt:lpstr>
      <vt:lpstr>Along come passwords</vt:lpstr>
      <vt:lpstr>Along come passwords</vt:lpstr>
      <vt:lpstr>Just 87 simple rules for creating a good password!</vt:lpstr>
      <vt:lpstr>Why are things so complicated?</vt:lpstr>
      <vt:lpstr>How are passwords stored</vt:lpstr>
      <vt:lpstr>Password compromises</vt:lpstr>
      <vt:lpstr>How does password cracking work?</vt:lpstr>
      <vt:lpstr>How does password cracking work?</vt:lpstr>
      <vt:lpstr>How secure is my password</vt:lpstr>
      <vt:lpstr>What is being done?</vt:lpstr>
      <vt:lpstr>What is being done?</vt:lpstr>
      <vt:lpstr>What is being done?</vt:lpstr>
      <vt:lpstr>What is being done?</vt:lpstr>
      <vt:lpstr>What is being done?</vt:lpstr>
      <vt:lpstr>What is being done?</vt:lpstr>
      <vt:lpstr>What is being done?</vt:lpstr>
      <vt:lpstr>Biometric Security</vt:lpstr>
      <vt:lpstr>Why are passwords still in use?</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Fuller, Benjamin</cp:lastModifiedBy>
  <cp:revision>84</cp:revision>
  <dcterms:created xsi:type="dcterms:W3CDTF">2010-04-12T23:12:02Z</dcterms:created>
  <dcterms:modified xsi:type="dcterms:W3CDTF">2016-09-07T21:10:22Z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