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1.bin" ContentType="application/vnd.openxmlformats-officedocument.oleObject"/>
  <Override PartName="/ppt/notesSlides/notesSlide10.xml" ContentType="application/vnd.openxmlformats-officedocument.presentationml.notesSlide+xml"/>
  <Override PartName="/ppt/embeddings/oleObject2.bin" ContentType="application/vnd.openxmlformats-officedocument.oleObject"/>
  <Override PartName="/ppt/notesSlides/notesSlide11.xml" ContentType="application/vnd.openxmlformats-officedocument.presentationml.notesSlide+xml"/>
  <Override PartName="/ppt/embeddings/oleObject3.bin" ContentType="application/vnd.openxmlformats-officedocument.oleObject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7" r:id="rId2"/>
    <p:sldId id="486" r:id="rId3"/>
    <p:sldId id="498" r:id="rId4"/>
    <p:sldId id="454" r:id="rId5"/>
    <p:sldId id="497" r:id="rId6"/>
    <p:sldId id="470" r:id="rId7"/>
    <p:sldId id="479" r:id="rId8"/>
    <p:sldId id="308" r:id="rId9"/>
    <p:sldId id="408" r:id="rId10"/>
    <p:sldId id="484" r:id="rId11"/>
    <p:sldId id="365" r:id="rId12"/>
    <p:sldId id="386" r:id="rId13"/>
    <p:sldId id="431" r:id="rId14"/>
    <p:sldId id="432" r:id="rId15"/>
    <p:sldId id="433" r:id="rId16"/>
    <p:sldId id="461" r:id="rId17"/>
    <p:sldId id="434" r:id="rId18"/>
    <p:sldId id="436" r:id="rId19"/>
    <p:sldId id="437" r:id="rId20"/>
    <p:sldId id="438" r:id="rId21"/>
    <p:sldId id="458" r:id="rId22"/>
    <p:sldId id="428" r:id="rId23"/>
    <p:sldId id="440" r:id="rId24"/>
    <p:sldId id="469" r:id="rId25"/>
    <p:sldId id="488" r:id="rId26"/>
    <p:sldId id="489" r:id="rId27"/>
    <p:sldId id="490" r:id="rId28"/>
    <p:sldId id="491" r:id="rId29"/>
    <p:sldId id="474" r:id="rId30"/>
    <p:sldId id="492" r:id="rId31"/>
    <p:sldId id="493" r:id="rId32"/>
    <p:sldId id="494" r:id="rId33"/>
    <p:sldId id="441" r:id="rId34"/>
    <p:sldId id="459" r:id="rId35"/>
    <p:sldId id="468" r:id="rId36"/>
    <p:sldId id="390" r:id="rId37"/>
    <p:sldId id="423" r:id="rId38"/>
    <p:sldId id="414" r:id="rId39"/>
    <p:sldId id="413" r:id="rId40"/>
    <p:sldId id="415" r:id="rId41"/>
    <p:sldId id="416" r:id="rId42"/>
    <p:sldId id="418" r:id="rId43"/>
    <p:sldId id="420" r:id="rId44"/>
    <p:sldId id="424" r:id="rId45"/>
    <p:sldId id="421" r:id="rId46"/>
    <p:sldId id="422" r:id="rId47"/>
    <p:sldId id="395" r:id="rId48"/>
    <p:sldId id="482" r:id="rId49"/>
    <p:sldId id="483" r:id="rId50"/>
    <p:sldId id="397" r:id="rId51"/>
    <p:sldId id="426" r:id="rId52"/>
    <p:sldId id="398" r:id="rId53"/>
    <p:sldId id="399" r:id="rId54"/>
    <p:sldId id="495" r:id="rId55"/>
    <p:sldId id="427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40A"/>
    <a:srgbClr val="F3E816"/>
    <a:srgbClr val="FFFFFF"/>
    <a:srgbClr val="008000"/>
    <a:srgbClr val="82A0FF"/>
    <a:srgbClr val="0011B2"/>
    <a:srgbClr val="DE00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1" autoAdjust="0"/>
    <p:restoredTop sz="99704" autoAdjust="0"/>
  </p:normalViewPr>
  <p:slideViewPr>
    <p:cSldViewPr snapToGrid="0" snapToObjects="1">
      <p:cViewPr>
        <p:scale>
          <a:sx n="112" d="100"/>
          <a:sy n="112" d="100"/>
        </p:scale>
        <p:origin x="-592" y="-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notesMaster" Target="notesMasters/notesMaster1.xml"/><Relationship Id="rId58" Type="http://schemas.openxmlformats.org/officeDocument/2006/relationships/handoutMaster" Target="handoutMasters/handout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2BC002-C4D2-8840-BC4F-A51557C1170F}" type="datetimeFigureOut">
              <a:rPr lang="en-US" smtClean="0"/>
              <a:t>1/16/15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EEE89-046A-8146-9442-8F0409274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5710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E4532-0A1D-7741-B7F8-C491C4C533AD}" type="datetimeFigureOut">
              <a:rPr lang="en-US" smtClean="0"/>
              <a:t>1/16/15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37516-47F0-4541-821C-B48924875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457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8FCF78-6F42-DD47-BFB7-03FB0C2A10DA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>
            <a:prstTxWarp prst="textNoShape">
              <a:avLst/>
            </a:prstTxWarp>
          </a:bodyPr>
          <a:lstStyle/>
          <a:p>
            <a:pPr algn="r"/>
            <a:r>
              <a:rPr lang="en-US" altLang="en-US" sz="1000" i="1">
                <a:latin typeface="Times New Roman" pitchFamily="-110" charset="0"/>
              </a:rPr>
              <a:t>1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883025" y="0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>
            <a:prstTxWarp prst="textNoShape">
              <a:avLst/>
            </a:prstTxWarp>
          </a:bodyPr>
          <a:lstStyle/>
          <a:p>
            <a:pPr algn="r"/>
            <a:r>
              <a:rPr lang="en-US" altLang="en-US" sz="1000" i="1">
                <a:latin typeface="Times New Roman" pitchFamily="-110" charset="0"/>
              </a:rPr>
              <a:t>1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0" name="Rectangle 10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131" name="Rectangle 11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I’ll now show have the first property is fulfilled.</a:t>
            </a:r>
          </a:p>
          <a:p>
            <a:r>
              <a:rPr lang="en-US" dirty="0" smtClean="0"/>
              <a:t>&lt;click&gt;</a:t>
            </a:r>
          </a:p>
          <a:p>
            <a:r>
              <a:rPr lang="en-US" dirty="0" smtClean="0"/>
              <a:t>This</a:t>
            </a:r>
            <a:r>
              <a:rPr lang="en-US" baseline="0" dirty="0" smtClean="0"/>
              <a:t> is done in the Recovery function.</a:t>
            </a:r>
          </a:p>
          <a:p>
            <a:r>
              <a:rPr lang="en-US" baseline="0" dirty="0" smtClean="0"/>
              <a:t>&lt;click&gt;</a:t>
            </a:r>
          </a:p>
          <a:p>
            <a:r>
              <a:rPr lang="en-US" baseline="0" dirty="0" smtClean="0"/>
              <a:t>So the recovery function has just the public value p and the new reading w_1.</a:t>
            </a:r>
          </a:p>
          <a:p>
            <a:r>
              <a:rPr lang="en-US" baseline="0" dirty="0" smtClean="0"/>
              <a:t>&lt;click&gt;</a:t>
            </a:r>
          </a:p>
          <a:p>
            <a:r>
              <a:rPr lang="en-US" baseline="0" dirty="0" smtClean="0"/>
              <a:t>It adds these two values together.  </a:t>
            </a:r>
          </a:p>
          <a:p>
            <a:r>
              <a:rPr lang="en-US" baseline="0" dirty="0" smtClean="0"/>
              <a:t>&lt;click&gt;</a:t>
            </a:r>
          </a:p>
          <a:p>
            <a:r>
              <a:rPr lang="en-US" baseline="0" dirty="0" smtClean="0"/>
              <a:t>We then run the decoding procedure of the error correcting code on this value p\</a:t>
            </a:r>
            <a:r>
              <a:rPr lang="en-US" baseline="0" dirty="0" err="1" smtClean="0"/>
              <a:t>oplus</a:t>
            </a:r>
            <a:r>
              <a:rPr lang="en-US" baseline="0" dirty="0" smtClean="0"/>
              <a:t> w_1.  This gives us a value </a:t>
            </a:r>
            <a:r>
              <a:rPr lang="en-US" baseline="0" dirty="0" err="1" smtClean="0"/>
              <a:t>ec</a:t>
            </a:r>
            <a:r>
              <a:rPr lang="en-US" baseline="0" dirty="0" smtClean="0"/>
              <a:t>’.</a:t>
            </a:r>
          </a:p>
          <a:p>
            <a:r>
              <a:rPr lang="en-US" baseline="0" dirty="0" smtClean="0"/>
              <a:t>&lt;click&gt;</a:t>
            </a:r>
          </a:p>
          <a:p>
            <a:r>
              <a:rPr lang="en-US" baseline="0" dirty="0" smtClean="0"/>
              <a:t>If w_0 and w_1 are within the decoding radius for the error correcting code then </a:t>
            </a:r>
            <a:r>
              <a:rPr lang="en-US" baseline="0" dirty="0" err="1" smtClean="0"/>
              <a:t>ec</a:t>
            </a:r>
            <a:r>
              <a:rPr lang="en-US" baseline="0" dirty="0" smtClean="0"/>
              <a:t>’ = </a:t>
            </a:r>
            <a:r>
              <a:rPr lang="en-US" baseline="0" dirty="0" err="1" smtClean="0"/>
              <a:t>ec.</a:t>
            </a:r>
            <a:r>
              <a:rPr lang="en-US" baseline="0" dirty="0" smtClean="0"/>
              <a:t>  This means we can recover the value w_0 from a close w_1.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7516-47F0-4541-821C-B489248754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43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will now work on the second property.  We need the value p not to give much information about w_0.</a:t>
            </a:r>
          </a:p>
          <a:p>
            <a:r>
              <a:rPr lang="en-US" dirty="0" smtClean="0"/>
              <a:t>&lt;click&gt;</a:t>
            </a:r>
          </a:p>
          <a:p>
            <a:r>
              <a:rPr lang="en-US" dirty="0" smtClean="0"/>
              <a:t>Consider the case</a:t>
            </a:r>
            <a:r>
              <a:rPr lang="en-US" baseline="0" dirty="0" smtClean="0"/>
              <a:t> where we collect a reading from a different source, say w_0’.</a:t>
            </a:r>
          </a:p>
          <a:p>
            <a:r>
              <a:rPr lang="en-US" baseline="0" dirty="0" smtClean="0"/>
              <a:t>&lt;click, click&gt;</a:t>
            </a:r>
          </a:p>
          <a:p>
            <a:r>
              <a:rPr lang="en-US" baseline="0" dirty="0" smtClean="0"/>
              <a:t>This means that p \</a:t>
            </a:r>
            <a:r>
              <a:rPr lang="en-US" baseline="0" dirty="0" err="1" smtClean="0"/>
              <a:t>oplus</a:t>
            </a:r>
            <a:r>
              <a:rPr lang="en-US" baseline="0" dirty="0" smtClean="0"/>
              <a:t> w_0’ will not be close to the original </a:t>
            </a:r>
            <a:r>
              <a:rPr lang="en-US" baseline="0" dirty="0" err="1" smtClean="0"/>
              <a:t>codeword</a:t>
            </a:r>
            <a:r>
              <a:rPr lang="en-US" baseline="0" dirty="0" smtClean="0"/>
              <a:t> and decoding will give an unrelated value.  </a:t>
            </a:r>
          </a:p>
          <a:p>
            <a:r>
              <a:rPr lang="en-US" baseline="0" dirty="0" smtClean="0"/>
              <a:t>&lt;click&gt;</a:t>
            </a:r>
            <a:br>
              <a:rPr lang="en-US" baseline="0" dirty="0" smtClean="0"/>
            </a:br>
            <a:r>
              <a:rPr lang="en-US" baseline="0" dirty="0" smtClean="0"/>
              <a:t>Formally, we can say that W_0 retains high entropy even conditioned on the public value p.  This is the main novel contribution of a secure sketch (otherwise we could just provide error correcting information.</a:t>
            </a:r>
          </a:p>
          <a:p>
            <a:r>
              <a:rPr lang="en-US" baseline="0" dirty="0" smtClean="0"/>
              <a:t>&lt;click&gt;</a:t>
            </a:r>
          </a:p>
          <a:p>
            <a:r>
              <a:rPr lang="en-US" baseline="0" dirty="0" smtClean="0"/>
              <a:t>Recall the starting entropy was k.  We will call k-k’ the entropy loss of a secure sketch.  This value is important as it determines the strength of our key.  </a:t>
            </a:r>
          </a:p>
          <a:p>
            <a:r>
              <a:rPr lang="en-US" baseline="0" dirty="0" smtClean="0"/>
              <a:t>&lt;click&gt;</a:t>
            </a:r>
          </a:p>
          <a:p>
            <a:r>
              <a:rPr lang="en-US" baseline="0" dirty="0" smtClean="0"/>
              <a:t>In particular, the extractor must be able to produce a good key with only k’ bits of entropy.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7516-47F0-4541-821C-B489248754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126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ADS: Bullet structure too simple here: these items don’t all belong in one 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7516-47F0-4541-821C-B489248754D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42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ADS: Bullet structure too simple here: these items don’t all belong in one 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7516-47F0-4541-821C-B489248754D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42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ADS: Bullet structure too simple here: these items don’t all belong in one 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7516-47F0-4541-821C-B489248754D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428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7516-47F0-4541-821C-B489248754D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428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7516-47F0-4541-821C-B489248754D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428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7516-47F0-4541-821C-B489248754D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428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7516-47F0-4541-821C-B489248754D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428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7516-47F0-4541-821C-B489248754D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42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http://</a:t>
            </a:r>
            <a:r>
              <a:rPr lang="en-US" sz="1200" dirty="0" err="1" smtClean="0"/>
              <a:t>sigma.octopart.com</a:t>
            </a:r>
            <a:r>
              <a:rPr lang="en-US" sz="1200" dirty="0" smtClean="0"/>
              <a:t>/14152599/image/Microchip-TC14433EPG.jpg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http://</a:t>
            </a:r>
            <a:r>
              <a:rPr lang="en-US" sz="1200" dirty="0" err="1" smtClean="0"/>
              <a:t>www.drgaelriverz.com</a:t>
            </a:r>
            <a:r>
              <a:rPr lang="en-US" sz="1200" dirty="0" smtClean="0"/>
              <a:t>/images/</a:t>
            </a:r>
            <a:r>
              <a:rPr lang="en-US" sz="1200" dirty="0" err="1" smtClean="0"/>
              <a:t>Round_Eye.JPG</a:t>
            </a:r>
            <a:endParaRPr lang="en-US" sz="120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7516-47F0-4541-821C-B489248754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414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7516-47F0-4541-821C-B489248754D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428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7516-47F0-4541-821C-B489248754D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428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7516-47F0-4541-821C-B489248754D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428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7516-47F0-4541-821C-B489248754D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428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7516-47F0-4541-821C-B489248754D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428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7516-47F0-4541-821C-B489248754D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428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7516-47F0-4541-821C-B489248754D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428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7516-47F0-4541-821C-B489248754D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428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ADS: Say RO construction first? Then say point obfuscation?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7516-47F0-4541-821C-B489248754D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400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ADS: too much text (break it up somehow?)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7516-47F0-4541-821C-B489248754D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03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http://</a:t>
            </a:r>
            <a:r>
              <a:rPr lang="en-US" sz="1200" dirty="0" err="1" smtClean="0"/>
              <a:t>sigma.octopart.com</a:t>
            </a:r>
            <a:r>
              <a:rPr lang="en-US" sz="1200" dirty="0" smtClean="0"/>
              <a:t>/14152599/image/Microchip-TC14433EPG.jpg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http://</a:t>
            </a:r>
            <a:r>
              <a:rPr lang="en-US" sz="1200" dirty="0" err="1" smtClean="0"/>
              <a:t>www.drgaelriverz.com</a:t>
            </a:r>
            <a:r>
              <a:rPr lang="en-US" sz="1200" dirty="0" smtClean="0"/>
              <a:t>/images/</a:t>
            </a:r>
            <a:r>
              <a:rPr lang="en-US" sz="1200" dirty="0" err="1" smtClean="0"/>
              <a:t>Round_Eye.JPG</a:t>
            </a:r>
            <a:endParaRPr lang="en-US" sz="120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7516-47F0-4541-821C-B489248754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414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7516-47F0-4541-821C-B489248754D7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9701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7516-47F0-4541-821C-B489248754D7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9701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7516-47F0-4541-821C-B489248754D7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42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explored human iris.</a:t>
            </a:r>
          </a:p>
          <a:p>
            <a:r>
              <a:rPr lang="en-US" baseline="0" dirty="0" smtClean="0"/>
              <a:t>This is how it is typically used today: the iris image is captured and transformed into an iris code.</a:t>
            </a:r>
          </a:p>
          <a:p>
            <a:r>
              <a:rPr lang="en-US" baseline="0" dirty="0" smtClean="0"/>
              <a:t>Then today, typically, this iris code is matched against a template to provide authentication.</a:t>
            </a:r>
          </a:p>
          <a:p>
            <a:endParaRPr lang="en-US" baseline="0" dirty="0" smtClean="0"/>
          </a:p>
          <a:p>
            <a:r>
              <a:rPr lang="en-US" dirty="0" smtClean="0"/>
              <a:t>We</a:t>
            </a:r>
            <a:r>
              <a:rPr lang="en-US" baseline="0" dirty="0" smtClean="0"/>
              <a:t> want to change this – (1) instead of one bit output of the matching we would like to extract a cryptographically strong key, every time the same for the same iris on the input.</a:t>
            </a:r>
          </a:p>
          <a:p>
            <a:r>
              <a:rPr lang="en-US" baseline="0" dirty="0" smtClean="0"/>
              <a:t>We use a cryptographic construct called Fuzzy Extractors and it is closely related to Error-Correcting Codes.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8C66F-C41A-FB4C-9C27-95A2C3936D3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16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6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6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6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BE6B-6949-4B0B-BB52-F8D70DF7AEA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6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I’ll start by describing</a:t>
            </a:r>
            <a:r>
              <a:rPr lang="en-US" baseline="0" dirty="0" smtClean="0"/>
              <a:t> the sketch algorithm.</a:t>
            </a:r>
          </a:p>
          <a:p>
            <a:r>
              <a:rPr lang="en-US" baseline="0" dirty="0" smtClean="0"/>
              <a:t>&lt;click, click&gt;</a:t>
            </a:r>
          </a:p>
          <a:p>
            <a:r>
              <a:rPr lang="en-US" baseline="0" dirty="0" smtClean="0"/>
              <a:t>The sketch I am going to describe is called the “code-offset sketch” in the literature.  Assume we have an error correcting code that can correct </a:t>
            </a:r>
            <a:r>
              <a:rPr lang="en-US" baseline="0" dirty="0" err="1" smtClean="0"/>
              <a:t>dmax</a:t>
            </a:r>
            <a:r>
              <a:rPr lang="en-US" baseline="0" dirty="0" smtClean="0"/>
              <a:t> errors.</a:t>
            </a:r>
          </a:p>
          <a:p>
            <a:r>
              <a:rPr lang="en-US" baseline="0" dirty="0" smtClean="0"/>
              <a:t>&lt;click&gt;</a:t>
            </a:r>
          </a:p>
          <a:p>
            <a:r>
              <a:rPr lang="en-US" baseline="0" dirty="0" smtClean="0"/>
              <a:t>We will start by selecting a random </a:t>
            </a:r>
            <a:r>
              <a:rPr lang="en-US" baseline="0" dirty="0" err="1" smtClean="0"/>
              <a:t>codeword</a:t>
            </a:r>
            <a:r>
              <a:rPr lang="en-US" baseline="0" dirty="0" smtClean="0"/>
              <a:t>.  So we select a random value x and encode x using the error correcting code.  We will use this </a:t>
            </a:r>
            <a:r>
              <a:rPr lang="en-US" baseline="0" dirty="0" err="1" smtClean="0"/>
              <a:t>ec</a:t>
            </a:r>
            <a:r>
              <a:rPr lang="en-US" baseline="0" dirty="0" smtClean="0"/>
              <a:t> value as a mask for our value w_0.</a:t>
            </a:r>
          </a:p>
          <a:p>
            <a:r>
              <a:rPr lang="en-US" baseline="0" dirty="0" smtClean="0"/>
              <a:t>&lt;click&gt;</a:t>
            </a:r>
          </a:p>
          <a:p>
            <a:r>
              <a:rPr lang="en-US" baseline="0" dirty="0" smtClean="0"/>
              <a:t>Our public value p will be the exclusive or of the value </a:t>
            </a:r>
            <a:r>
              <a:rPr lang="en-US" baseline="0" dirty="0" err="1" smtClean="0"/>
              <a:t>ec</a:t>
            </a:r>
            <a:r>
              <a:rPr lang="en-US" baseline="0" dirty="0" smtClean="0"/>
              <a:t> and our original reading.  Remember, we want two properties from p: it should allow recovery from a close value w_1 and it shouldn’t give much information about w_0.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7516-47F0-4541-821C-B489248754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75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7559F-7C03-7F4E-BFAB-52D067CFECC3}" type="datetime1">
              <a:rPr lang="en-US" smtClean="0"/>
              <a:t>1/16/15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421F-71E7-F748-8E9F-5BC3CDBE4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891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B33DC-0205-B647-83CA-711F632D5B1E}" type="datetime1">
              <a:rPr lang="en-US" smtClean="0"/>
              <a:t>1/16/15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421F-71E7-F748-8E9F-5BC3CDBE4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812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4FC2-1154-DC44-B64E-AB780861BAB3}" type="datetime1">
              <a:rPr lang="en-US" smtClean="0"/>
              <a:t>1/16/15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421F-71E7-F748-8E9F-5BC3CDBE4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25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105F-5EC6-1F49-93B7-19BF866F9E29}" type="datetime1">
              <a:rPr lang="en-US" smtClean="0"/>
              <a:t>1/16/15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7421F-71E7-F748-8E9F-5BC3CDBE4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6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BWF </a:t>
            </a:r>
            <a:fld id="{31269863-FC91-8643-B8EC-306DF53D8EA7}" type="datetime1">
              <a:rPr lang="en-US" smtClean="0"/>
              <a:t>1/16/15</a:t>
            </a:fld>
            <a:r>
              <a:rPr lang="en-US" smtClean="0"/>
              <a:t> </a:t>
            </a:r>
            <a:r>
              <a:rPr lang="en-US" dirty="0" smtClean="0"/>
              <a:t>&lt;#&gt;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421F-71E7-F748-8E9F-5BC3CDBE4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52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EDF94-12CD-7148-A681-8C071662FE28}" type="datetime1">
              <a:rPr lang="en-US" smtClean="0"/>
              <a:t>1/16/15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421F-71E7-F748-8E9F-5BC3CDBE4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636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E95E-9CF9-C942-84A5-537AD1B0F9C5}" type="datetime1">
              <a:rPr lang="en-US" smtClean="0"/>
              <a:t>1/16/15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421F-71E7-F748-8E9F-5BC3CDBE4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25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83A9-671C-5E49-BF12-BDA66EECC51B}" type="datetime1">
              <a:rPr lang="en-US" smtClean="0"/>
              <a:t>1/16/15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421F-71E7-F748-8E9F-5BC3CDBE4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13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2477-415E-154F-85FD-F9E9FB5A040D}" type="datetime1">
              <a:rPr lang="en-US" smtClean="0"/>
              <a:t>1/16/15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421F-71E7-F748-8E9F-5BC3CDBE4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51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2ADC-8050-5246-835A-2F1BB7F1F6E0}" type="datetime1">
              <a:rPr lang="en-US" smtClean="0"/>
              <a:t>1/16/15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421F-71E7-F748-8E9F-5BC3CDBE4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140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BA09F-A243-C64D-8606-4A864334B3A0}" type="datetime1">
              <a:rPr lang="en-US" smtClean="0"/>
              <a:t>1/16/15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421F-71E7-F748-8E9F-5BC3CDBE4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869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2E7B6-EA10-6846-AE62-E5A98D8B5640}" type="datetime1">
              <a:rPr lang="en-US" smtClean="0"/>
              <a:t>1/16/15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7421F-71E7-F748-8E9F-5BC3CDBE4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01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8" Type="http://schemas.openxmlformats.org/officeDocument/2006/relationships/image" Target="../media/image10.png"/><Relationship Id="rId9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6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7936" y="-340200"/>
            <a:ext cx="7772400" cy="2487076"/>
          </a:xfrm>
        </p:spPr>
        <p:txBody>
          <a:bodyPr>
            <a:noAutofit/>
          </a:bodyPr>
          <a:lstStyle/>
          <a:p>
            <a:r>
              <a:rPr lang="en-US" sz="5400" dirty="0" smtClean="0"/>
              <a:t>Strong Key Derivation</a:t>
            </a:r>
            <a:br>
              <a:rPr lang="en-US" sz="5400" dirty="0" smtClean="0"/>
            </a:br>
            <a:r>
              <a:rPr lang="en-US" sz="5400" dirty="0" smtClean="0"/>
              <a:t>from Biometrics</a:t>
            </a:r>
            <a:endParaRPr lang="en-US" sz="5400" dirty="0"/>
          </a:p>
        </p:txBody>
      </p:sp>
      <p:sp>
        <p:nvSpPr>
          <p:cNvPr id="4110" name="Text Box 14"/>
          <p:cNvSpPr txBox="1">
            <a:spLocks noGrp="1" noChangeArrowheads="1"/>
          </p:cNvSpPr>
          <p:nvPr>
            <p:ph type="subTitle" sz="quarter" idx="1"/>
          </p:nvPr>
        </p:nvSpPr>
        <p:spPr>
          <a:xfrm>
            <a:off x="566982" y="2026681"/>
            <a:ext cx="8039803" cy="1079552"/>
          </a:xfrm>
          <a:noFill/>
          <a:ln/>
        </p:spPr>
        <p:txBody>
          <a:bodyPr>
            <a:noAutofit/>
          </a:bodyPr>
          <a:lstStyle/>
          <a:p>
            <a:r>
              <a:rPr lang="en-US" altLang="en-US" sz="3600" dirty="0" smtClean="0">
                <a:solidFill>
                  <a:srgbClr val="000000"/>
                </a:solidFill>
              </a:rPr>
              <a:t>Benjamin Fuller,</a:t>
            </a:r>
            <a:br>
              <a:rPr lang="en-US" altLang="en-US" sz="3600" dirty="0" smtClean="0">
                <a:solidFill>
                  <a:srgbClr val="000000"/>
                </a:solidFill>
              </a:rPr>
            </a:br>
            <a:r>
              <a:rPr lang="en-US" altLang="en-US" sz="2800" dirty="0" smtClean="0">
                <a:solidFill>
                  <a:srgbClr val="000000"/>
                </a:solidFill>
              </a:rPr>
              <a:t>Boston University/MIT Lincoln Laboratory</a:t>
            </a:r>
            <a:r>
              <a:rPr lang="en-US" altLang="en-US" smtClean="0">
                <a:solidFill>
                  <a:srgbClr val="000000"/>
                </a:solidFill>
              </a:rPr>
              <a:t/>
            </a:r>
            <a:br>
              <a:rPr lang="en-US" altLang="en-US" smtClean="0">
                <a:solidFill>
                  <a:srgbClr val="000000"/>
                </a:solidFill>
              </a:rPr>
            </a:br>
            <a:r>
              <a:rPr lang="en-US" altLang="en-US" smtClean="0">
                <a:solidFill>
                  <a:srgbClr val="000000"/>
                </a:solidFill>
              </a:rPr>
              <a:t/>
            </a:r>
            <a:br>
              <a:rPr lang="en-US" altLang="en-US" smtClean="0">
                <a:solidFill>
                  <a:srgbClr val="000000"/>
                </a:solidFill>
              </a:rPr>
            </a:br>
            <a:r>
              <a:rPr lang="en-US" altLang="en-US" sz="2800" smtClean="0">
                <a:solidFill>
                  <a:srgbClr val="000000"/>
                </a:solidFill>
              </a:rPr>
              <a:t>Privacy </a:t>
            </a:r>
            <a:r>
              <a:rPr lang="en-US" altLang="en-US" sz="2800" dirty="0" smtClean="0">
                <a:solidFill>
                  <a:srgbClr val="000000"/>
                </a:solidFill>
              </a:rPr>
              <a:t>Enhancing Technologies for Biometrics, Haifa</a:t>
            </a:r>
          </a:p>
          <a:p>
            <a:r>
              <a:rPr lang="en-US" altLang="en-US" sz="2800" dirty="0" smtClean="0">
                <a:solidFill>
                  <a:srgbClr val="000000"/>
                </a:solidFill>
              </a:rPr>
              <a:t>January 15, 2015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7185" y="4796915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Based on three works:</a:t>
            </a:r>
          </a:p>
          <a:p>
            <a:pPr marL="285750" indent="-285750">
              <a:buFont typeface="Arial"/>
              <a:buChar char="•"/>
            </a:pPr>
            <a:r>
              <a:rPr lang="en-US" sz="2400" i="1" dirty="0" smtClean="0"/>
              <a:t>Computational Fuzzy Extractors</a:t>
            </a:r>
            <a:r>
              <a:rPr lang="en-US" sz="2400" dirty="0" smtClean="0"/>
              <a:t> [FullerMengReyzin13]</a:t>
            </a:r>
          </a:p>
          <a:p>
            <a:pPr marL="285750" indent="-285750">
              <a:buFont typeface="Arial"/>
              <a:buChar char="•"/>
            </a:pPr>
            <a:r>
              <a:rPr lang="en-US" sz="2400" i="1" dirty="0" smtClean="0"/>
              <a:t>When are Fuzzy Extractors Possible?</a:t>
            </a:r>
            <a:r>
              <a:rPr lang="en-US" sz="2400" dirty="0" smtClean="0"/>
              <a:t> [FullerSmithReyzin14]</a:t>
            </a:r>
          </a:p>
          <a:p>
            <a:pPr marL="285750" indent="-285750">
              <a:buFont typeface="Arial"/>
              <a:buChar char="•"/>
            </a:pPr>
            <a:r>
              <a:rPr lang="en-US" sz="2400" i="1" dirty="0" smtClean="0"/>
              <a:t>Key Derivation from Noisy Sources with More Errors than Entropy</a:t>
            </a:r>
            <a:r>
              <a:rPr lang="en-US" sz="2400" dirty="0" smtClean="0"/>
              <a:t> [CanettiFullerPanethSmithReyzin14]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242816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3400"/>
            <a:ext cx="8229600" cy="1143000"/>
          </a:xfrm>
        </p:spPr>
        <p:txBody>
          <a:bodyPr/>
          <a:lstStyle/>
          <a:p>
            <a:r>
              <a:rPr lang="en-US" dirty="0" smtClean="0"/>
              <a:t>Contribution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Lessons on how to construct</a:t>
            </a:r>
            <a:br>
              <a:rPr lang="en-US" dirty="0" smtClean="0"/>
            </a:br>
            <a:r>
              <a:rPr lang="en-US" dirty="0" smtClean="0"/>
              <a:t>fuzzy extractors when </a:t>
            </a:r>
            <a:r>
              <a:rPr lang="en-US" i="1" dirty="0">
                <a:latin typeface="Times New Roman"/>
                <a:cs typeface="Times New Roman"/>
              </a:rPr>
              <a:t>t</a:t>
            </a:r>
            <a:r>
              <a:rPr lang="en-US" dirty="0">
                <a:latin typeface="Times New Roman"/>
                <a:cs typeface="Times New Roman"/>
              </a:rPr>
              <a:t> &gt; </a:t>
            </a:r>
            <a:r>
              <a:rPr lang="en-US" i="1" dirty="0" smtClean="0">
                <a:latin typeface="Times New Roman"/>
                <a:cs typeface="Times New Roman"/>
              </a:rPr>
              <a:t>k </a:t>
            </a:r>
            <a:r>
              <a:rPr lang="en-US" dirty="0" smtClean="0">
                <a:cs typeface="Calibri"/>
              </a:rPr>
              <a:t>[FMR13,FRS14]</a:t>
            </a:r>
            <a:endParaRPr lang="en-US" dirty="0" smtClean="0"/>
          </a:p>
          <a:p>
            <a:r>
              <a:rPr lang="en-US" dirty="0" smtClean="0"/>
              <a:t>First fuzzy extractors for large classes of distributions where </a:t>
            </a:r>
            <a:r>
              <a:rPr lang="en-US" i="1" dirty="0" smtClean="0">
                <a:latin typeface="Times New Roman"/>
                <a:cs typeface="Times New Roman"/>
              </a:rPr>
              <a:t>t</a:t>
            </a:r>
            <a:r>
              <a:rPr lang="en-US" dirty="0" smtClean="0">
                <a:latin typeface="Times New Roman"/>
                <a:cs typeface="Times New Roman"/>
              </a:rPr>
              <a:t> &gt; </a:t>
            </a:r>
            <a:r>
              <a:rPr lang="en-US" i="1" dirty="0" smtClean="0">
                <a:latin typeface="Times New Roman"/>
                <a:cs typeface="Times New Roman"/>
              </a:rPr>
              <a:t>k </a:t>
            </a:r>
            <a:r>
              <a:rPr lang="en-US" dirty="0" smtClean="0">
                <a:latin typeface="Calibri"/>
                <a:cs typeface="Calibri"/>
              </a:rPr>
              <a:t>[CFPRS14]</a:t>
            </a:r>
          </a:p>
          <a:p>
            <a:r>
              <a:rPr lang="en-US" dirty="0" smtClean="0">
                <a:latin typeface="Calibri"/>
                <a:cs typeface="Calibri"/>
              </a:rPr>
              <a:t>First Reusable fuzzy extractor for arbitrary correlation between repeated readings [CFPRS14]</a:t>
            </a:r>
          </a:p>
          <a:p>
            <a:r>
              <a:rPr lang="en-US" dirty="0" smtClean="0">
                <a:latin typeface="Calibri"/>
                <a:cs typeface="Calibri"/>
              </a:rPr>
              <a:t>Preliminary results on the iris</a:t>
            </a:r>
          </a:p>
        </p:txBody>
      </p:sp>
    </p:spTree>
    <p:extLst>
      <p:ext uri="{BB962C8B-B14F-4D97-AF65-F5344CB8AC3E}">
        <p14:creationId xmlns:p14="http://schemas.microsoft.com/office/powerpoint/2010/main" val="2624681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/>
        </p:nvSpPr>
        <p:spPr>
          <a:xfrm>
            <a:off x="852770" y="4650145"/>
            <a:ext cx="352425" cy="358642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1463042" y="3744379"/>
            <a:ext cx="2111840" cy="2342700"/>
            <a:chOff x="6838074" y="2246479"/>
            <a:chExt cx="981495" cy="1803616"/>
          </a:xfrm>
        </p:grpSpPr>
        <p:sp>
          <p:nvSpPr>
            <p:cNvPr id="70" name="Trapezoid 69"/>
            <p:cNvSpPr/>
            <p:nvPr/>
          </p:nvSpPr>
          <p:spPr bwMode="auto">
            <a:xfrm rot="5400000">
              <a:off x="6589784" y="2820309"/>
              <a:ext cx="1491952" cy="967619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838074" y="2246479"/>
              <a:ext cx="371070" cy="355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Times New Roman"/>
                  <a:cs typeface="Times New Roman"/>
                </a:rPr>
                <a:t>Gen</a:t>
              </a:r>
              <a:endParaRPr lang="en-US" sz="2400" i="1" dirty="0">
                <a:latin typeface="Times New Roman"/>
                <a:cs typeface="Times New Roman"/>
              </a:endParaRPr>
            </a:p>
          </p:txBody>
        </p:sp>
      </p:grpSp>
      <p:cxnSp>
        <p:nvCxnSpPr>
          <p:cNvPr id="72" name="Straight Arrow Connector 71"/>
          <p:cNvCxnSpPr/>
          <p:nvPr/>
        </p:nvCxnSpPr>
        <p:spPr bwMode="auto">
          <a:xfrm flipV="1">
            <a:off x="702254" y="5104753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73" name="Straight Arrow Connector 72"/>
          <p:cNvCxnSpPr/>
          <p:nvPr/>
        </p:nvCxnSpPr>
        <p:spPr bwMode="auto">
          <a:xfrm>
            <a:off x="3574885" y="4350783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grpSp>
        <p:nvGrpSpPr>
          <p:cNvPr id="76" name="Group 75"/>
          <p:cNvGrpSpPr/>
          <p:nvPr/>
        </p:nvGrpSpPr>
        <p:grpSpPr>
          <a:xfrm>
            <a:off x="5198418" y="4631104"/>
            <a:ext cx="2578818" cy="1877042"/>
            <a:chOff x="6827762" y="2135962"/>
            <a:chExt cx="991806" cy="1914134"/>
          </a:xfrm>
        </p:grpSpPr>
        <p:sp>
          <p:nvSpPr>
            <p:cNvPr id="77" name="Trapezoid 76"/>
            <p:cNvSpPr/>
            <p:nvPr/>
          </p:nvSpPr>
          <p:spPr bwMode="auto">
            <a:xfrm rot="5400000">
              <a:off x="6589783" y="2820310"/>
              <a:ext cx="1491952" cy="967619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827762" y="2135962"/>
              <a:ext cx="293891" cy="4707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Rep</a:t>
              </a:r>
              <a:endParaRPr lang="en-US" sz="2400" i="1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cxnSp>
        <p:nvCxnSpPr>
          <p:cNvPr id="81" name="Straight Arrow Connector 80"/>
          <p:cNvCxnSpPr/>
          <p:nvPr/>
        </p:nvCxnSpPr>
        <p:spPr bwMode="auto">
          <a:xfrm flipV="1">
            <a:off x="7777239" y="5329210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83" name="TextBox 82"/>
          <p:cNvSpPr txBox="1"/>
          <p:nvPr/>
        </p:nvSpPr>
        <p:spPr>
          <a:xfrm>
            <a:off x="791399" y="4570826"/>
            <a:ext cx="58873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endParaRPr lang="en-US" sz="2800" baseline="-25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179313" y="4906860"/>
            <a:ext cx="496183" cy="523220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563009" y="5201232"/>
            <a:ext cx="777240" cy="1042416"/>
            <a:chOff x="6851952" y="2558143"/>
            <a:chExt cx="967619" cy="1491952"/>
          </a:xfrm>
        </p:grpSpPr>
        <p:sp>
          <p:nvSpPr>
            <p:cNvPr id="32" name="Trapezoid 31"/>
            <p:cNvSpPr/>
            <p:nvPr/>
          </p:nvSpPr>
          <p:spPr bwMode="auto">
            <a:xfrm rot="5400000">
              <a:off x="6589786" y="2820309"/>
              <a:ext cx="1491952" cy="967619"/>
            </a:xfrm>
            <a:prstGeom prst="trapezoid">
              <a:avLst>
                <a:gd name="adj" fmla="val 425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894286" y="2997469"/>
              <a:ext cx="866199" cy="660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Ext</a:t>
              </a:r>
              <a:endParaRPr lang="en-US" i="1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cxnSp>
        <p:nvCxnSpPr>
          <p:cNvPr id="43" name="Elbow Connector 42"/>
          <p:cNvCxnSpPr>
            <a:endCxn id="32" idx="0"/>
          </p:cNvCxnSpPr>
          <p:nvPr/>
        </p:nvCxnSpPr>
        <p:spPr>
          <a:xfrm rot="10800000" flipV="1">
            <a:off x="7340249" y="5340754"/>
            <a:ext cx="436990" cy="381685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/>
          <p:nvPr/>
        </p:nvCxnSpPr>
        <p:spPr>
          <a:xfrm rot="10800000" flipH="1">
            <a:off x="1492904" y="4704303"/>
            <a:ext cx="622200" cy="413835"/>
          </a:xfrm>
          <a:prstGeom prst="bentConnector3">
            <a:avLst>
              <a:gd name="adj1" fmla="val 36073"/>
            </a:avLst>
          </a:prstGeom>
          <a:ln w="9525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2115112" y="4175635"/>
            <a:ext cx="777140" cy="1044618"/>
            <a:chOff x="6851952" y="2558143"/>
            <a:chExt cx="967619" cy="1491952"/>
          </a:xfrm>
        </p:grpSpPr>
        <p:sp>
          <p:nvSpPr>
            <p:cNvPr id="46" name="Trapezoid 45"/>
            <p:cNvSpPr/>
            <p:nvPr/>
          </p:nvSpPr>
          <p:spPr bwMode="auto">
            <a:xfrm rot="5400000">
              <a:off x="6589786" y="2820309"/>
              <a:ext cx="1491952" cy="967619"/>
            </a:xfrm>
            <a:prstGeom prst="trapezoid">
              <a:avLst>
                <a:gd name="adj" fmla="val 425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894285" y="2997469"/>
              <a:ext cx="866310" cy="6593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Ext</a:t>
              </a:r>
              <a:endParaRPr lang="en-US" i="1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cxnSp>
        <p:nvCxnSpPr>
          <p:cNvPr id="48" name="Elbow Connector 47"/>
          <p:cNvCxnSpPr>
            <a:endCxn id="46" idx="0"/>
          </p:cNvCxnSpPr>
          <p:nvPr/>
        </p:nvCxnSpPr>
        <p:spPr>
          <a:xfrm rot="10800000" flipV="1">
            <a:off x="2892253" y="4350782"/>
            <a:ext cx="682635" cy="347162"/>
          </a:xfrm>
          <a:prstGeom prst="bentConnector3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36"/>
          <p:cNvSpPr>
            <a:spLocks noChangeArrowheads="1"/>
          </p:cNvSpPr>
          <p:nvPr/>
        </p:nvSpPr>
        <p:spPr bwMode="auto">
          <a:xfrm>
            <a:off x="-93025" y="1311337"/>
            <a:ext cx="7620068" cy="561466"/>
          </a:xfrm>
          <a:prstGeom prst="roundRect">
            <a:avLst>
              <a:gd name="adj" fmla="val 16667"/>
            </a:avLst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 anchorCtr="1"/>
          <a:lstStyle/>
          <a:p>
            <a:pPr>
              <a:defRPr/>
            </a:pPr>
            <a:r>
              <a:rPr lang="en-US" sz="2800" dirty="0" smtClean="0"/>
              <a:t>(converts high-entropy sources to uniform, </a:t>
            </a:r>
            <a:br>
              <a:rPr lang="en-US" sz="2800" dirty="0" smtClean="0"/>
            </a:br>
            <a:r>
              <a:rPr lang="en-US" sz="2800" dirty="0" smtClean="0"/>
              <a:t> e.g., via universal hashing </a:t>
            </a:r>
            <a:r>
              <a:rPr lang="en-US" sz="2400" dirty="0" smtClean="0"/>
              <a:t>[CarterWegman77]</a:t>
            </a:r>
            <a:r>
              <a:rPr lang="en-US" sz="2800" dirty="0" smtClean="0"/>
              <a:t>)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cxnSp>
        <p:nvCxnSpPr>
          <p:cNvPr id="49" name="Straight Arrow Connector 48"/>
          <p:cNvCxnSpPr/>
          <p:nvPr/>
        </p:nvCxnSpPr>
        <p:spPr bwMode="auto">
          <a:xfrm flipV="1">
            <a:off x="1205195" y="6309768"/>
            <a:ext cx="405611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51" name="Oval 50"/>
          <p:cNvSpPr/>
          <p:nvPr/>
        </p:nvSpPr>
        <p:spPr bwMode="auto">
          <a:xfrm>
            <a:off x="1051220" y="6246303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02602" y="6046072"/>
            <a:ext cx="588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latin typeface="Times New Roman"/>
                <a:cs typeface="Times New Roman"/>
              </a:rPr>
              <a:t>w</a:t>
            </a:r>
            <a:r>
              <a:rPr lang="en-US" sz="2800" baseline="-25000" dirty="0">
                <a:latin typeface="Times New Roman"/>
                <a:cs typeface="Times New Roman"/>
              </a:rPr>
              <a:t>1</a:t>
            </a:r>
            <a:endParaRPr lang="en-US" sz="2800" dirty="0"/>
          </a:p>
        </p:txBody>
      </p:sp>
      <p:sp>
        <p:nvSpPr>
          <p:cNvPr id="53" name="Oval 52"/>
          <p:cNvSpPr/>
          <p:nvPr/>
        </p:nvSpPr>
        <p:spPr bwMode="auto">
          <a:xfrm>
            <a:off x="572365" y="5063239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Title 2"/>
          <p:cNvSpPr>
            <a:spLocks noGrp="1"/>
          </p:cNvSpPr>
          <p:nvPr>
            <p:ph type="title"/>
          </p:nvPr>
        </p:nvSpPr>
        <p:spPr>
          <a:xfrm>
            <a:off x="-493861" y="-100356"/>
            <a:ext cx="9887312" cy="861257"/>
          </a:xfrm>
        </p:spPr>
        <p:txBody>
          <a:bodyPr>
            <a:normAutofit/>
          </a:bodyPr>
          <a:lstStyle/>
          <a:p>
            <a:r>
              <a:rPr lang="en-US" dirty="0" smtClean="0"/>
              <a:t>Fuzzy Extractors: Typical Construction</a:t>
            </a:r>
            <a:endParaRPr lang="en-US" dirty="0"/>
          </a:p>
        </p:txBody>
      </p:sp>
      <p:cxnSp>
        <p:nvCxnSpPr>
          <p:cNvPr id="87" name="Straight Arrow Connector 86"/>
          <p:cNvCxnSpPr/>
          <p:nvPr/>
        </p:nvCxnSpPr>
        <p:spPr bwMode="auto">
          <a:xfrm>
            <a:off x="3584314" y="5496221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35" name="Straight Arrow Connector 34"/>
          <p:cNvCxnSpPr/>
          <p:nvPr/>
        </p:nvCxnSpPr>
        <p:spPr bwMode="auto">
          <a:xfrm flipH="1" flipV="1">
            <a:off x="683232" y="5172507"/>
            <a:ext cx="387010" cy="10925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triangle" w="lg" len="lg"/>
            <a:tailEnd type="triangle" w="lg" len="lg"/>
          </a:ln>
          <a:effectLst/>
          <a:extLst/>
        </p:spPr>
      </p:cxnSp>
      <p:sp>
        <p:nvSpPr>
          <p:cNvPr id="36" name="Rectangle 35"/>
          <p:cNvSpPr/>
          <p:nvPr/>
        </p:nvSpPr>
        <p:spPr>
          <a:xfrm rot="4179712">
            <a:off x="469482" y="5469863"/>
            <a:ext cx="595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&lt; </a:t>
            </a:r>
            <a:r>
              <a:rPr lang="en-US" sz="2800" i="1" dirty="0" smtClean="0">
                <a:latin typeface="Times New Roman"/>
                <a:cs typeface="Times New Roman"/>
              </a:rPr>
              <a:t>t</a:t>
            </a:r>
            <a:endParaRPr lang="en-US" sz="2800" dirty="0">
              <a:cs typeface="Calibri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1826" y="3963849"/>
            <a:ext cx="14029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cs typeface="Times New Roman"/>
              </a:rPr>
              <a:t>entropy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i="1" dirty="0">
                <a:latin typeface="Times New Roman"/>
                <a:cs typeface="Times New Roman"/>
              </a:rPr>
              <a:t>k</a:t>
            </a:r>
            <a:endParaRPr lang="en-US" sz="2400" dirty="0">
              <a:cs typeface="Calibri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508000" y="4385733"/>
            <a:ext cx="372533" cy="372534"/>
          </a:xfrm>
          <a:custGeom>
            <a:avLst/>
            <a:gdLst>
              <a:gd name="connsiteX0" fmla="*/ 0 w 372533"/>
              <a:gd name="connsiteY0" fmla="*/ 0 h 372534"/>
              <a:gd name="connsiteX1" fmla="*/ 152400 w 372533"/>
              <a:gd name="connsiteY1" fmla="*/ 220134 h 372534"/>
              <a:gd name="connsiteX2" fmla="*/ 194733 w 372533"/>
              <a:gd name="connsiteY2" fmla="*/ 59267 h 372534"/>
              <a:gd name="connsiteX3" fmla="*/ 372533 w 372533"/>
              <a:gd name="connsiteY3" fmla="*/ 372534 h 37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33" h="372534">
                <a:moveTo>
                  <a:pt x="0" y="0"/>
                </a:moveTo>
                <a:cubicBezTo>
                  <a:pt x="59972" y="105128"/>
                  <a:pt x="119945" y="210256"/>
                  <a:pt x="152400" y="220134"/>
                </a:cubicBezTo>
                <a:cubicBezTo>
                  <a:pt x="184856" y="230012"/>
                  <a:pt x="158044" y="33867"/>
                  <a:pt x="194733" y="59267"/>
                </a:cubicBezTo>
                <a:cubicBezTo>
                  <a:pt x="231422" y="84667"/>
                  <a:pt x="372533" y="372534"/>
                  <a:pt x="372533" y="372534"/>
                </a:cubicBezTo>
              </a:path>
            </a:pathLst>
          </a:cu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6"/>
          <p:cNvSpPr>
            <a:spLocks noChangeArrowheads="1"/>
          </p:cNvSpPr>
          <p:nvPr/>
        </p:nvSpPr>
        <p:spPr bwMode="auto">
          <a:xfrm>
            <a:off x="-260637" y="2002650"/>
            <a:ext cx="6663195" cy="561466"/>
          </a:xfrm>
          <a:prstGeom prst="roundRect">
            <a:avLst>
              <a:gd name="adj" fmla="val 16667"/>
            </a:avLst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 anchorCtr="1"/>
          <a:lstStyle/>
          <a:p>
            <a:pPr>
              <a:defRPr/>
            </a:pPr>
            <a:r>
              <a:rPr lang="en-US" sz="2800" dirty="0" smtClean="0"/>
              <a:t>- correct errors using a </a:t>
            </a:r>
            <a:r>
              <a:rPr lang="en-US" sz="2800" u="sng" dirty="0" smtClean="0"/>
              <a:t>secure sketch</a:t>
            </a:r>
            <a:r>
              <a:rPr lang="en-US" sz="2800" dirty="0" smtClean="0"/>
              <a:t> </a:t>
            </a:r>
            <a:endParaRPr lang="en-US" sz="2800" u="sng" dirty="0">
              <a:latin typeface="Times New Roman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7267" y="703452"/>
            <a:ext cx="5924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cs typeface="Calibri"/>
              </a:rPr>
              <a:t>- derive </a:t>
            </a:r>
            <a:r>
              <a:rPr lang="en-US" sz="2800" i="1" dirty="0">
                <a:solidFill>
                  <a:prstClr val="black"/>
                </a:solidFill>
                <a:latin typeface="Times New Roman"/>
                <a:cs typeface="Times New Roman"/>
              </a:rPr>
              <a:t>r </a:t>
            </a:r>
            <a:r>
              <a:rPr lang="en-US" sz="2800" dirty="0">
                <a:solidFill>
                  <a:prstClr val="black"/>
                </a:solidFill>
                <a:cs typeface="Calibri"/>
              </a:rPr>
              <a:t>using a randomness extractor</a:t>
            </a:r>
            <a:endParaRPr lang="en-US" sz="2800" dirty="0"/>
          </a:p>
        </p:txBody>
      </p:sp>
      <p:sp>
        <p:nvSpPr>
          <p:cNvPr id="42" name="Rectangle 36"/>
          <p:cNvSpPr>
            <a:spLocks noChangeArrowheads="1"/>
          </p:cNvSpPr>
          <p:nvPr/>
        </p:nvSpPr>
        <p:spPr bwMode="auto">
          <a:xfrm>
            <a:off x="-859024" y="2447855"/>
            <a:ext cx="9922933" cy="561466"/>
          </a:xfrm>
          <a:prstGeom prst="roundRect">
            <a:avLst>
              <a:gd name="adj" fmla="val 16667"/>
            </a:avLst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 anchorCtr="1"/>
          <a:lstStyle/>
          <a:p>
            <a:pPr>
              <a:defRPr/>
            </a:pPr>
            <a:r>
              <a:rPr lang="en-US" sz="2800" dirty="0" smtClean="0"/>
              <a:t>(gives recovery of the original from a noisy signal)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00964" y="2101203"/>
            <a:ext cx="3498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[DodisOstrovskyReyzinSmith08]</a:t>
            </a:r>
            <a:endParaRPr lang="en-US" sz="2000" dirty="0"/>
          </a:p>
        </p:txBody>
      </p:sp>
      <p:grpSp>
        <p:nvGrpSpPr>
          <p:cNvPr id="79" name="Group 78"/>
          <p:cNvGrpSpPr/>
          <p:nvPr/>
        </p:nvGrpSpPr>
        <p:grpSpPr>
          <a:xfrm>
            <a:off x="4052998" y="3733039"/>
            <a:ext cx="499449" cy="523220"/>
            <a:chOff x="4333176" y="615512"/>
            <a:chExt cx="499449" cy="523220"/>
          </a:xfrm>
        </p:grpSpPr>
        <p:sp>
          <p:nvSpPr>
            <p:cNvPr id="80" name="Rectangle 79"/>
            <p:cNvSpPr/>
            <p:nvPr/>
          </p:nvSpPr>
          <p:spPr>
            <a:xfrm>
              <a:off x="4333176" y="762786"/>
              <a:ext cx="441326" cy="303915"/>
            </a:xfrm>
            <a:prstGeom prst="rect">
              <a:avLst/>
            </a:prstGeom>
            <a:solidFill>
              <a:srgbClr val="0011B2"/>
            </a:solidFill>
            <a:ln>
              <a:solidFill>
                <a:srgbClr val="0011B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4390611" y="615512"/>
              <a:ext cx="4420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7890537" y="4812969"/>
            <a:ext cx="514191" cy="523220"/>
            <a:chOff x="6391214" y="2384012"/>
            <a:chExt cx="514191" cy="523220"/>
          </a:xfrm>
        </p:grpSpPr>
        <p:sp>
          <p:nvSpPr>
            <p:cNvPr id="85" name="Rectangle 84"/>
            <p:cNvSpPr/>
            <p:nvPr/>
          </p:nvSpPr>
          <p:spPr>
            <a:xfrm>
              <a:off x="6391214" y="2535066"/>
              <a:ext cx="441326" cy="303915"/>
            </a:xfrm>
            <a:prstGeom prst="rect">
              <a:avLst/>
            </a:prstGeom>
            <a:solidFill>
              <a:srgbClr val="0011B2"/>
            </a:solidFill>
            <a:ln>
              <a:solidFill>
                <a:srgbClr val="0011B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461311" y="2384012"/>
              <a:ext cx="4440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0648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40" grpId="1"/>
      <p:bldP spid="2" grpId="0"/>
      <p:bldP spid="4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/>
        </p:nvSpPr>
        <p:spPr>
          <a:xfrm>
            <a:off x="852770" y="4650145"/>
            <a:ext cx="352425" cy="35864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1463042" y="3744379"/>
            <a:ext cx="2111840" cy="2342700"/>
            <a:chOff x="6838074" y="2246479"/>
            <a:chExt cx="981495" cy="1803616"/>
          </a:xfrm>
        </p:grpSpPr>
        <p:sp>
          <p:nvSpPr>
            <p:cNvPr id="70" name="Trapezoid 69"/>
            <p:cNvSpPr/>
            <p:nvPr/>
          </p:nvSpPr>
          <p:spPr bwMode="auto">
            <a:xfrm rot="5400000">
              <a:off x="6589784" y="2820309"/>
              <a:ext cx="1491952" cy="967619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838074" y="2246479"/>
              <a:ext cx="371070" cy="355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Times New Roman"/>
                  <a:cs typeface="Times New Roman"/>
                </a:rPr>
                <a:t>Gen</a:t>
              </a:r>
              <a:endParaRPr lang="en-US" sz="2400" i="1" dirty="0">
                <a:latin typeface="Times New Roman"/>
                <a:cs typeface="Times New Roman"/>
              </a:endParaRPr>
            </a:p>
          </p:txBody>
        </p:sp>
      </p:grpSp>
      <p:cxnSp>
        <p:nvCxnSpPr>
          <p:cNvPr id="72" name="Straight Arrow Connector 71"/>
          <p:cNvCxnSpPr/>
          <p:nvPr/>
        </p:nvCxnSpPr>
        <p:spPr bwMode="auto">
          <a:xfrm flipV="1">
            <a:off x="702254" y="5104753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73" name="Straight Arrow Connector 72"/>
          <p:cNvCxnSpPr/>
          <p:nvPr/>
        </p:nvCxnSpPr>
        <p:spPr bwMode="auto">
          <a:xfrm>
            <a:off x="3574885" y="4350783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grpSp>
        <p:nvGrpSpPr>
          <p:cNvPr id="76" name="Group 75"/>
          <p:cNvGrpSpPr/>
          <p:nvPr/>
        </p:nvGrpSpPr>
        <p:grpSpPr>
          <a:xfrm>
            <a:off x="5198418" y="4631104"/>
            <a:ext cx="2578818" cy="1877042"/>
            <a:chOff x="6827762" y="2135962"/>
            <a:chExt cx="991806" cy="1914134"/>
          </a:xfrm>
        </p:grpSpPr>
        <p:sp>
          <p:nvSpPr>
            <p:cNvPr id="77" name="Trapezoid 76"/>
            <p:cNvSpPr/>
            <p:nvPr/>
          </p:nvSpPr>
          <p:spPr bwMode="auto">
            <a:xfrm rot="5400000">
              <a:off x="6589783" y="2820310"/>
              <a:ext cx="1491952" cy="967619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827762" y="2135962"/>
              <a:ext cx="293891" cy="4707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Rep</a:t>
              </a:r>
              <a:endParaRPr lang="en-US" sz="2400" i="1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cxnSp>
        <p:nvCxnSpPr>
          <p:cNvPr id="81" name="Straight Arrow Connector 80"/>
          <p:cNvCxnSpPr/>
          <p:nvPr/>
        </p:nvCxnSpPr>
        <p:spPr bwMode="auto">
          <a:xfrm flipV="1">
            <a:off x="7777239" y="5329210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83" name="TextBox 82"/>
          <p:cNvSpPr txBox="1"/>
          <p:nvPr/>
        </p:nvSpPr>
        <p:spPr>
          <a:xfrm>
            <a:off x="791399" y="4570826"/>
            <a:ext cx="588739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endParaRPr lang="en-US" sz="2800" baseline="-25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179313" y="4906860"/>
            <a:ext cx="496183" cy="523220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563009" y="5201232"/>
            <a:ext cx="777240" cy="1042416"/>
            <a:chOff x="6851952" y="2558143"/>
            <a:chExt cx="967619" cy="1491952"/>
          </a:xfrm>
        </p:grpSpPr>
        <p:sp>
          <p:nvSpPr>
            <p:cNvPr id="32" name="Trapezoid 31"/>
            <p:cNvSpPr/>
            <p:nvPr/>
          </p:nvSpPr>
          <p:spPr bwMode="auto">
            <a:xfrm rot="5400000">
              <a:off x="6589786" y="2820309"/>
              <a:ext cx="1491952" cy="967619"/>
            </a:xfrm>
            <a:prstGeom prst="trapezoid">
              <a:avLst>
                <a:gd name="adj" fmla="val 425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894286" y="2997469"/>
              <a:ext cx="866199" cy="660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Ext</a:t>
              </a:r>
              <a:endParaRPr lang="en-US" i="1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cxnSp>
        <p:nvCxnSpPr>
          <p:cNvPr id="43" name="Elbow Connector 42"/>
          <p:cNvCxnSpPr>
            <a:endCxn id="32" idx="0"/>
          </p:cNvCxnSpPr>
          <p:nvPr/>
        </p:nvCxnSpPr>
        <p:spPr>
          <a:xfrm rot="10800000" flipV="1">
            <a:off x="7340249" y="5340754"/>
            <a:ext cx="436990" cy="381685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/>
          <p:nvPr/>
        </p:nvCxnSpPr>
        <p:spPr>
          <a:xfrm rot="10800000" flipH="1">
            <a:off x="1492904" y="4704303"/>
            <a:ext cx="622200" cy="413835"/>
          </a:xfrm>
          <a:prstGeom prst="bentConnector3">
            <a:avLst>
              <a:gd name="adj1" fmla="val 36073"/>
            </a:avLst>
          </a:prstGeom>
          <a:ln w="9525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2115112" y="4175635"/>
            <a:ext cx="777140" cy="1044618"/>
            <a:chOff x="6851952" y="2558143"/>
            <a:chExt cx="967619" cy="1491952"/>
          </a:xfrm>
        </p:grpSpPr>
        <p:sp>
          <p:nvSpPr>
            <p:cNvPr id="46" name="Trapezoid 45"/>
            <p:cNvSpPr/>
            <p:nvPr/>
          </p:nvSpPr>
          <p:spPr bwMode="auto">
            <a:xfrm rot="5400000">
              <a:off x="6589786" y="2820309"/>
              <a:ext cx="1491952" cy="967619"/>
            </a:xfrm>
            <a:prstGeom prst="trapezoid">
              <a:avLst>
                <a:gd name="adj" fmla="val 425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894285" y="2997469"/>
              <a:ext cx="866310" cy="6593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Ext</a:t>
              </a:r>
              <a:endParaRPr lang="en-US" i="1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cxnSp>
        <p:nvCxnSpPr>
          <p:cNvPr id="48" name="Elbow Connector 47"/>
          <p:cNvCxnSpPr>
            <a:endCxn id="46" idx="0"/>
          </p:cNvCxnSpPr>
          <p:nvPr/>
        </p:nvCxnSpPr>
        <p:spPr>
          <a:xfrm rot="10800000" flipV="1">
            <a:off x="2892253" y="4350782"/>
            <a:ext cx="682635" cy="347162"/>
          </a:xfrm>
          <a:prstGeom prst="bentConnector3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 bwMode="auto">
          <a:xfrm flipV="1">
            <a:off x="1205195" y="6309768"/>
            <a:ext cx="405611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51" name="Oval 50"/>
          <p:cNvSpPr/>
          <p:nvPr/>
        </p:nvSpPr>
        <p:spPr bwMode="auto">
          <a:xfrm>
            <a:off x="1051220" y="6246303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02602" y="6046072"/>
            <a:ext cx="588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latin typeface="Times New Roman"/>
                <a:cs typeface="Times New Roman"/>
              </a:rPr>
              <a:t>w</a:t>
            </a:r>
            <a:r>
              <a:rPr lang="en-US" sz="2800" baseline="-25000" dirty="0">
                <a:latin typeface="Times New Roman"/>
                <a:cs typeface="Times New Roman"/>
              </a:rPr>
              <a:t>1</a:t>
            </a:r>
            <a:endParaRPr lang="en-US" sz="2800" dirty="0"/>
          </a:p>
        </p:txBody>
      </p:sp>
      <p:sp>
        <p:nvSpPr>
          <p:cNvPr id="53" name="Oval 52"/>
          <p:cNvSpPr/>
          <p:nvPr/>
        </p:nvSpPr>
        <p:spPr bwMode="auto">
          <a:xfrm>
            <a:off x="572365" y="5063239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Title 2"/>
          <p:cNvSpPr>
            <a:spLocks noGrp="1"/>
          </p:cNvSpPr>
          <p:nvPr>
            <p:ph type="title"/>
          </p:nvPr>
        </p:nvSpPr>
        <p:spPr>
          <a:xfrm>
            <a:off x="-493861" y="-100356"/>
            <a:ext cx="9887312" cy="861257"/>
          </a:xfrm>
        </p:spPr>
        <p:txBody>
          <a:bodyPr>
            <a:normAutofit/>
          </a:bodyPr>
          <a:lstStyle/>
          <a:p>
            <a:r>
              <a:rPr lang="en-US" dirty="0"/>
              <a:t>Fuzzy Extractors: Typical Construction</a:t>
            </a:r>
          </a:p>
        </p:txBody>
      </p:sp>
      <p:cxnSp>
        <p:nvCxnSpPr>
          <p:cNvPr id="34" name="Straight Arrow Connector 33"/>
          <p:cNvCxnSpPr/>
          <p:nvPr/>
        </p:nvCxnSpPr>
        <p:spPr bwMode="auto">
          <a:xfrm>
            <a:off x="3584314" y="5496221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37" name="Elbow Connector 36"/>
          <p:cNvCxnSpPr>
            <a:endCxn id="54" idx="2"/>
          </p:cNvCxnSpPr>
          <p:nvPr/>
        </p:nvCxnSpPr>
        <p:spPr>
          <a:xfrm rot="10800000" flipH="1" flipV="1">
            <a:off x="1492901" y="5118137"/>
            <a:ext cx="622203" cy="519762"/>
          </a:xfrm>
          <a:prstGeom prst="bentConnector3">
            <a:avLst>
              <a:gd name="adj1" fmla="val 34764"/>
            </a:avLst>
          </a:prstGeom>
          <a:ln w="9525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2048280" y="5270536"/>
            <a:ext cx="1018094" cy="734722"/>
            <a:chOff x="7008234" y="2074428"/>
            <a:chExt cx="391556" cy="749241"/>
          </a:xfrm>
        </p:grpSpPr>
        <p:sp>
          <p:nvSpPr>
            <p:cNvPr id="54" name="Trapezoid 53"/>
            <p:cNvSpPr/>
            <p:nvPr/>
          </p:nvSpPr>
          <p:spPr bwMode="auto">
            <a:xfrm rot="5400000">
              <a:off x="6808760" y="2299608"/>
              <a:ext cx="749241" cy="298882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008234" y="2260734"/>
              <a:ext cx="391556" cy="4394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Sketch</a:t>
              </a:r>
              <a:endParaRPr lang="en-US" sz="2200" i="1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cxnSp>
        <p:nvCxnSpPr>
          <p:cNvPr id="58" name="Elbow Connector 57"/>
          <p:cNvCxnSpPr/>
          <p:nvPr/>
        </p:nvCxnSpPr>
        <p:spPr>
          <a:xfrm rot="10800000" flipV="1">
            <a:off x="2892243" y="5496221"/>
            <a:ext cx="682642" cy="141678"/>
          </a:xfrm>
          <a:prstGeom prst="bentConnector3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rapezoid 59"/>
          <p:cNvSpPr/>
          <p:nvPr/>
        </p:nvSpPr>
        <p:spPr bwMode="auto">
          <a:xfrm rot="5400000">
            <a:off x="5164838" y="5614816"/>
            <a:ext cx="1012628" cy="526537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341044" y="5636409"/>
            <a:ext cx="746870" cy="5957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Rec</a:t>
            </a:r>
            <a:endParaRPr lang="en-US" i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5261311" y="6297145"/>
            <a:ext cx="127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5261311" y="5510998"/>
            <a:ext cx="127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 bwMode="auto">
          <a:xfrm>
            <a:off x="5934423" y="5787339"/>
            <a:ext cx="62858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65" name="Rectangle 64"/>
          <p:cNvSpPr/>
          <p:nvPr/>
        </p:nvSpPr>
        <p:spPr>
          <a:xfrm>
            <a:off x="5978405" y="5232399"/>
            <a:ext cx="588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</a:t>
            </a:r>
            <a:endParaRPr lang="en-US" sz="2800" dirty="0"/>
          </a:p>
        </p:txBody>
      </p:sp>
      <p:cxnSp>
        <p:nvCxnSpPr>
          <p:cNvPr id="50" name="Straight Arrow Connector 49"/>
          <p:cNvCxnSpPr/>
          <p:nvPr/>
        </p:nvCxnSpPr>
        <p:spPr bwMode="auto">
          <a:xfrm flipH="1" flipV="1">
            <a:off x="683232" y="5172507"/>
            <a:ext cx="387010" cy="10925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triangle" w="lg" len="lg"/>
            <a:tailEnd type="triangle" w="lg" len="lg"/>
          </a:ln>
          <a:effectLst/>
          <a:extLst/>
        </p:spPr>
      </p:cxnSp>
      <p:sp>
        <p:nvSpPr>
          <p:cNvPr id="59" name="Rectangle 58"/>
          <p:cNvSpPr/>
          <p:nvPr/>
        </p:nvSpPr>
        <p:spPr>
          <a:xfrm rot="4179712">
            <a:off x="469482" y="5469863"/>
            <a:ext cx="595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&lt; </a:t>
            </a:r>
            <a:r>
              <a:rPr lang="en-US" sz="2800" i="1" dirty="0" smtClean="0">
                <a:latin typeface="Times New Roman"/>
                <a:cs typeface="Times New Roman"/>
              </a:rPr>
              <a:t>t</a:t>
            </a:r>
            <a:endParaRPr lang="en-US" sz="2800" dirty="0">
              <a:cs typeface="Calibri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1826" y="3963849"/>
            <a:ext cx="14029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cs typeface="Times New Roman"/>
              </a:rPr>
              <a:t>entropy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i="1" dirty="0">
                <a:latin typeface="Times New Roman"/>
                <a:cs typeface="Times New Roman"/>
              </a:rPr>
              <a:t>k</a:t>
            </a:r>
            <a:endParaRPr lang="en-US" sz="2400" dirty="0">
              <a:cs typeface="Calibri"/>
            </a:endParaRPr>
          </a:p>
        </p:txBody>
      </p:sp>
      <p:sp>
        <p:nvSpPr>
          <p:cNvPr id="79" name="Freeform 78"/>
          <p:cNvSpPr/>
          <p:nvPr/>
        </p:nvSpPr>
        <p:spPr>
          <a:xfrm>
            <a:off x="508000" y="4385733"/>
            <a:ext cx="372533" cy="372534"/>
          </a:xfrm>
          <a:custGeom>
            <a:avLst/>
            <a:gdLst>
              <a:gd name="connsiteX0" fmla="*/ 0 w 372533"/>
              <a:gd name="connsiteY0" fmla="*/ 0 h 372534"/>
              <a:gd name="connsiteX1" fmla="*/ 152400 w 372533"/>
              <a:gd name="connsiteY1" fmla="*/ 220134 h 372534"/>
              <a:gd name="connsiteX2" fmla="*/ 194733 w 372533"/>
              <a:gd name="connsiteY2" fmla="*/ 59267 h 372534"/>
              <a:gd name="connsiteX3" fmla="*/ 372533 w 372533"/>
              <a:gd name="connsiteY3" fmla="*/ 372534 h 37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33" h="372534">
                <a:moveTo>
                  <a:pt x="0" y="0"/>
                </a:moveTo>
                <a:cubicBezTo>
                  <a:pt x="59972" y="105128"/>
                  <a:pt x="119945" y="210256"/>
                  <a:pt x="152400" y="220134"/>
                </a:cubicBezTo>
                <a:cubicBezTo>
                  <a:pt x="184856" y="230012"/>
                  <a:pt x="158044" y="33867"/>
                  <a:pt x="194733" y="59267"/>
                </a:cubicBezTo>
                <a:cubicBezTo>
                  <a:pt x="231422" y="84667"/>
                  <a:pt x="372533" y="372534"/>
                  <a:pt x="372533" y="372534"/>
                </a:cubicBezTo>
              </a:path>
            </a:pathLst>
          </a:cu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36"/>
          <p:cNvSpPr>
            <a:spLocks noChangeArrowheads="1"/>
          </p:cNvSpPr>
          <p:nvPr/>
        </p:nvSpPr>
        <p:spPr bwMode="auto">
          <a:xfrm>
            <a:off x="-260637" y="2002650"/>
            <a:ext cx="6663195" cy="561466"/>
          </a:xfrm>
          <a:prstGeom prst="roundRect">
            <a:avLst>
              <a:gd name="adj" fmla="val 16667"/>
            </a:avLst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 anchorCtr="1"/>
          <a:lstStyle/>
          <a:p>
            <a:pPr>
              <a:defRPr/>
            </a:pPr>
            <a:r>
              <a:rPr lang="en-US" sz="2800" dirty="0" smtClean="0"/>
              <a:t>- correct errors using a </a:t>
            </a:r>
            <a:r>
              <a:rPr lang="en-US" sz="2800" u="sng" dirty="0" smtClean="0"/>
              <a:t>secure sketch</a:t>
            </a:r>
            <a:endParaRPr lang="en-US" sz="2800" u="sng" dirty="0">
              <a:latin typeface="Times New Roman"/>
              <a:cs typeface="Times New Roman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247267" y="703452"/>
            <a:ext cx="5924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cs typeface="Calibri"/>
              </a:rPr>
              <a:t>- derive </a:t>
            </a:r>
            <a:r>
              <a:rPr lang="en-US" sz="2800" i="1" dirty="0">
                <a:solidFill>
                  <a:prstClr val="black"/>
                </a:solidFill>
                <a:latin typeface="Times New Roman"/>
                <a:cs typeface="Times New Roman"/>
              </a:rPr>
              <a:t>r </a:t>
            </a:r>
            <a:r>
              <a:rPr lang="en-US" sz="2800" dirty="0">
                <a:solidFill>
                  <a:prstClr val="black"/>
                </a:solidFill>
                <a:cs typeface="Calibri"/>
              </a:rPr>
              <a:t>using a randomness extractor</a:t>
            </a:r>
            <a:endParaRPr lang="en-US" sz="2800" dirty="0"/>
          </a:p>
        </p:txBody>
      </p:sp>
      <p:sp>
        <p:nvSpPr>
          <p:cNvPr id="55" name="Rectangle 36"/>
          <p:cNvSpPr>
            <a:spLocks noChangeArrowheads="1"/>
          </p:cNvSpPr>
          <p:nvPr/>
        </p:nvSpPr>
        <p:spPr bwMode="auto">
          <a:xfrm>
            <a:off x="-859024" y="2447855"/>
            <a:ext cx="9922933" cy="561466"/>
          </a:xfrm>
          <a:prstGeom prst="roundRect">
            <a:avLst>
              <a:gd name="adj" fmla="val 16667"/>
            </a:avLst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 anchorCtr="1"/>
          <a:lstStyle/>
          <a:p>
            <a:pPr>
              <a:defRPr/>
            </a:pPr>
            <a:r>
              <a:rPr lang="en-US" sz="2800" dirty="0" smtClean="0"/>
              <a:t>(gives recovery of the original from a noisy signal)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sp>
        <p:nvSpPr>
          <p:cNvPr id="82" name="Rectangle 36"/>
          <p:cNvSpPr>
            <a:spLocks noChangeArrowheads="1"/>
          </p:cNvSpPr>
          <p:nvPr/>
        </p:nvSpPr>
        <p:spPr bwMode="auto">
          <a:xfrm>
            <a:off x="-93025" y="1311337"/>
            <a:ext cx="7620068" cy="561466"/>
          </a:xfrm>
          <a:prstGeom prst="roundRect">
            <a:avLst>
              <a:gd name="adj" fmla="val 16667"/>
            </a:avLst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 anchorCtr="1"/>
          <a:lstStyle/>
          <a:p>
            <a:pPr>
              <a:defRPr/>
            </a:pPr>
            <a:r>
              <a:rPr lang="en-US" sz="2800" dirty="0" smtClean="0"/>
              <a:t>(converts high-entropy sources to uniform, </a:t>
            </a:r>
            <a:br>
              <a:rPr lang="en-US" sz="2800" dirty="0" smtClean="0"/>
            </a:br>
            <a:r>
              <a:rPr lang="en-US" sz="2800" dirty="0" smtClean="0"/>
              <a:t> e.g., via universal hashing </a:t>
            </a:r>
            <a:r>
              <a:rPr lang="en-US" sz="2400" dirty="0" smtClean="0"/>
              <a:t>[CarterWegman77]</a:t>
            </a:r>
            <a:r>
              <a:rPr lang="en-US" sz="2800" dirty="0" smtClean="0"/>
              <a:t>)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700964" y="2101203"/>
            <a:ext cx="3498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[DodisOstrovskyReyzinSmith08]</a:t>
            </a:r>
            <a:endParaRPr lang="en-US" sz="2000" dirty="0"/>
          </a:p>
        </p:txBody>
      </p:sp>
      <p:grpSp>
        <p:nvGrpSpPr>
          <p:cNvPr id="86" name="Group 85"/>
          <p:cNvGrpSpPr/>
          <p:nvPr/>
        </p:nvGrpSpPr>
        <p:grpSpPr>
          <a:xfrm>
            <a:off x="4052998" y="3733039"/>
            <a:ext cx="499449" cy="523220"/>
            <a:chOff x="4333176" y="615512"/>
            <a:chExt cx="499449" cy="523220"/>
          </a:xfrm>
        </p:grpSpPr>
        <p:sp>
          <p:nvSpPr>
            <p:cNvPr id="87" name="Rectangle 86"/>
            <p:cNvSpPr/>
            <p:nvPr/>
          </p:nvSpPr>
          <p:spPr>
            <a:xfrm>
              <a:off x="4333176" y="762786"/>
              <a:ext cx="441326" cy="303915"/>
            </a:xfrm>
            <a:prstGeom prst="rect">
              <a:avLst/>
            </a:prstGeom>
            <a:solidFill>
              <a:srgbClr val="0011B2"/>
            </a:solidFill>
            <a:ln>
              <a:solidFill>
                <a:srgbClr val="0011B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4390611" y="615512"/>
              <a:ext cx="4420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7890537" y="4812969"/>
            <a:ext cx="514191" cy="523220"/>
            <a:chOff x="6391214" y="2384012"/>
            <a:chExt cx="514191" cy="523220"/>
          </a:xfrm>
        </p:grpSpPr>
        <p:sp>
          <p:nvSpPr>
            <p:cNvPr id="90" name="Rectangle 89"/>
            <p:cNvSpPr/>
            <p:nvPr/>
          </p:nvSpPr>
          <p:spPr>
            <a:xfrm>
              <a:off x="6391214" y="2535066"/>
              <a:ext cx="441326" cy="303915"/>
            </a:xfrm>
            <a:prstGeom prst="rect">
              <a:avLst/>
            </a:prstGeom>
            <a:solidFill>
              <a:srgbClr val="0011B2"/>
            </a:solidFill>
            <a:ln>
              <a:solidFill>
                <a:srgbClr val="0011B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6461311" y="2384012"/>
              <a:ext cx="4440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5159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/>
      <p:bldP spid="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/>
          <p:cNvSpPr/>
          <p:nvPr/>
        </p:nvSpPr>
        <p:spPr>
          <a:xfrm>
            <a:off x="2244439" y="4654220"/>
            <a:ext cx="203197" cy="284616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2215026" y="2007429"/>
            <a:ext cx="779846" cy="73472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266" y="-284162"/>
            <a:ext cx="8229600" cy="1143000"/>
          </a:xfrm>
        </p:spPr>
        <p:txBody>
          <a:bodyPr/>
          <a:lstStyle/>
          <a:p>
            <a:r>
              <a:rPr lang="en-US" dirty="0" smtClean="0"/>
              <a:t>Secure Sketches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1562966" y="521378"/>
            <a:ext cx="2111840" cy="2302595"/>
            <a:chOff x="6838075" y="2277356"/>
            <a:chExt cx="981495" cy="1772739"/>
          </a:xfrm>
        </p:grpSpPr>
        <p:sp>
          <p:nvSpPr>
            <p:cNvPr id="30" name="Trapezoid 29"/>
            <p:cNvSpPr/>
            <p:nvPr/>
          </p:nvSpPr>
          <p:spPr bwMode="auto">
            <a:xfrm rot="5400000">
              <a:off x="6589785" y="2820309"/>
              <a:ext cx="1491952" cy="967619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838075" y="2277356"/>
              <a:ext cx="521492" cy="2843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Generate</a:t>
              </a:r>
              <a:endParaRPr lang="en-US" i="1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cxnSp>
        <p:nvCxnSpPr>
          <p:cNvPr id="32" name="Straight Arrow Connector 31"/>
          <p:cNvCxnSpPr/>
          <p:nvPr/>
        </p:nvCxnSpPr>
        <p:spPr bwMode="auto">
          <a:xfrm flipV="1">
            <a:off x="802176" y="1841646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3674807" y="1087676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3684236" y="2233114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grpSp>
        <p:nvGrpSpPr>
          <p:cNvPr id="38" name="Group 37"/>
          <p:cNvGrpSpPr/>
          <p:nvPr/>
        </p:nvGrpSpPr>
        <p:grpSpPr>
          <a:xfrm>
            <a:off x="5298337" y="1434837"/>
            <a:ext cx="2578820" cy="1810201"/>
            <a:chOff x="6827762" y="2204122"/>
            <a:chExt cx="991807" cy="1845973"/>
          </a:xfrm>
        </p:grpSpPr>
        <p:sp>
          <p:nvSpPr>
            <p:cNvPr id="39" name="Trapezoid 38"/>
            <p:cNvSpPr/>
            <p:nvPr/>
          </p:nvSpPr>
          <p:spPr bwMode="auto">
            <a:xfrm rot="5400000">
              <a:off x="6589784" y="2820309"/>
              <a:ext cx="1491952" cy="967619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827762" y="2204122"/>
              <a:ext cx="482480" cy="3766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Reproduce</a:t>
              </a:r>
              <a:endParaRPr lang="en-US" i="1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cxnSp>
        <p:nvCxnSpPr>
          <p:cNvPr id="43" name="Straight Arrow Connector 42"/>
          <p:cNvCxnSpPr/>
          <p:nvPr/>
        </p:nvCxnSpPr>
        <p:spPr bwMode="auto">
          <a:xfrm flipV="1">
            <a:off x="7877161" y="2066103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grpSp>
        <p:nvGrpSpPr>
          <p:cNvPr id="45" name="Group 44"/>
          <p:cNvGrpSpPr/>
          <p:nvPr/>
        </p:nvGrpSpPr>
        <p:grpSpPr>
          <a:xfrm>
            <a:off x="2215030" y="919987"/>
            <a:ext cx="777240" cy="1042416"/>
            <a:chOff x="6851956" y="2558145"/>
            <a:chExt cx="967619" cy="1491952"/>
          </a:xfrm>
        </p:grpSpPr>
        <p:sp>
          <p:nvSpPr>
            <p:cNvPr id="46" name="Trapezoid 45"/>
            <p:cNvSpPr/>
            <p:nvPr/>
          </p:nvSpPr>
          <p:spPr bwMode="auto">
            <a:xfrm rot="5400000">
              <a:off x="6589790" y="2820311"/>
              <a:ext cx="1491952" cy="967619"/>
            </a:xfrm>
            <a:prstGeom prst="trapezoid">
              <a:avLst>
                <a:gd name="adj" fmla="val 425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894285" y="2997471"/>
              <a:ext cx="710616" cy="5286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Ext</a:t>
              </a:r>
              <a:endParaRPr lang="en-US" i="1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cxnSp>
        <p:nvCxnSpPr>
          <p:cNvPr id="48" name="Elbow Connector 47"/>
          <p:cNvCxnSpPr>
            <a:stCxn id="30" idx="2"/>
            <a:endCxn id="46" idx="2"/>
          </p:cNvCxnSpPr>
          <p:nvPr/>
        </p:nvCxnSpPr>
        <p:spPr>
          <a:xfrm rot="10800000" flipH="1">
            <a:off x="1592824" y="1441195"/>
            <a:ext cx="622201" cy="413836"/>
          </a:xfrm>
          <a:prstGeom prst="bentConnector3">
            <a:avLst>
              <a:gd name="adj1" fmla="val 34218"/>
            </a:avLst>
          </a:prstGeom>
          <a:ln w="9525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endCxn id="46" idx="0"/>
          </p:cNvCxnSpPr>
          <p:nvPr/>
        </p:nvCxnSpPr>
        <p:spPr>
          <a:xfrm rot="10800000" flipV="1">
            <a:off x="2992267" y="1087675"/>
            <a:ext cx="682543" cy="353520"/>
          </a:xfrm>
          <a:prstGeom prst="bentConnector3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6662935" y="1938125"/>
            <a:ext cx="777240" cy="1042416"/>
            <a:chOff x="6851956" y="2558145"/>
            <a:chExt cx="967619" cy="1491952"/>
          </a:xfrm>
        </p:grpSpPr>
        <p:sp>
          <p:nvSpPr>
            <p:cNvPr id="51" name="Trapezoid 50"/>
            <p:cNvSpPr/>
            <p:nvPr/>
          </p:nvSpPr>
          <p:spPr bwMode="auto">
            <a:xfrm rot="5400000">
              <a:off x="6589790" y="2820311"/>
              <a:ext cx="1491952" cy="967619"/>
            </a:xfrm>
            <a:prstGeom prst="trapezoid">
              <a:avLst>
                <a:gd name="adj" fmla="val 425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894285" y="2997471"/>
              <a:ext cx="710616" cy="5286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Ext</a:t>
              </a:r>
              <a:endParaRPr lang="en-US" i="1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cxnSp>
        <p:nvCxnSpPr>
          <p:cNvPr id="53" name="Elbow Connector 52"/>
          <p:cNvCxnSpPr>
            <a:endCxn id="51" idx="0"/>
          </p:cNvCxnSpPr>
          <p:nvPr/>
        </p:nvCxnSpPr>
        <p:spPr>
          <a:xfrm rot="10800000" flipV="1">
            <a:off x="7440171" y="2077647"/>
            <a:ext cx="436990" cy="381685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endCxn id="56" idx="2"/>
          </p:cNvCxnSpPr>
          <p:nvPr/>
        </p:nvCxnSpPr>
        <p:spPr>
          <a:xfrm rot="10800000" flipH="1" flipV="1">
            <a:off x="1592823" y="1855030"/>
            <a:ext cx="622203" cy="519762"/>
          </a:xfrm>
          <a:prstGeom prst="bentConnector3">
            <a:avLst>
              <a:gd name="adj1" fmla="val 34764"/>
            </a:avLst>
          </a:prstGeom>
          <a:ln w="9525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2215033" y="2007429"/>
            <a:ext cx="865542" cy="734722"/>
            <a:chOff x="7033939" y="2074428"/>
            <a:chExt cx="332885" cy="749241"/>
          </a:xfrm>
        </p:grpSpPr>
        <p:sp>
          <p:nvSpPr>
            <p:cNvPr id="56" name="Trapezoid 55"/>
            <p:cNvSpPr/>
            <p:nvPr/>
          </p:nvSpPr>
          <p:spPr bwMode="auto">
            <a:xfrm rot="5400000">
              <a:off x="6808760" y="2299608"/>
              <a:ext cx="749241" cy="298882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033939" y="2260734"/>
              <a:ext cx="332885" cy="3766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Sketch</a:t>
              </a:r>
              <a:endParaRPr lang="en-US" i="1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cxnSp>
        <p:nvCxnSpPr>
          <p:cNvPr id="58" name="Elbow Connector 57"/>
          <p:cNvCxnSpPr/>
          <p:nvPr/>
        </p:nvCxnSpPr>
        <p:spPr>
          <a:xfrm rot="10800000" flipV="1">
            <a:off x="2992165" y="2233114"/>
            <a:ext cx="682642" cy="141678"/>
          </a:xfrm>
          <a:prstGeom prst="bentConnector3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>
            <a:off x="5507791" y="2098584"/>
            <a:ext cx="609134" cy="1003641"/>
            <a:chOff x="7033931" y="2074428"/>
            <a:chExt cx="345767" cy="1023474"/>
          </a:xfrm>
        </p:grpSpPr>
        <p:sp>
          <p:nvSpPr>
            <p:cNvPr id="60" name="Trapezoid 59"/>
            <p:cNvSpPr/>
            <p:nvPr/>
          </p:nvSpPr>
          <p:spPr bwMode="auto">
            <a:xfrm rot="5400000">
              <a:off x="6671635" y="2436724"/>
              <a:ext cx="1023474" cy="298882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033937" y="2260734"/>
              <a:ext cx="345761" cy="3766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Rec</a:t>
              </a:r>
              <a:endParaRPr lang="en-US" i="1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cxnSp>
        <p:nvCxnSpPr>
          <p:cNvPr id="62" name="Straight Arrow Connector 61"/>
          <p:cNvCxnSpPr/>
          <p:nvPr/>
        </p:nvCxnSpPr>
        <p:spPr bwMode="auto">
          <a:xfrm>
            <a:off x="6034345" y="2524232"/>
            <a:ext cx="62858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8491527"/>
              </p:ext>
            </p:extLst>
          </p:nvPr>
        </p:nvGraphicFramePr>
        <p:xfrm>
          <a:off x="6126473" y="1991035"/>
          <a:ext cx="495493" cy="522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5" name="Equation" r:id="rId4" imgW="203200" imgH="215900" progId="Equation.3">
                  <p:embed/>
                </p:oleObj>
              </mc:Choice>
              <mc:Fallback>
                <p:oleObj name="Equation" r:id="rId4" imgW="203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26473" y="1991035"/>
                        <a:ext cx="495493" cy="5222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4" name="Straight Connector 63"/>
          <p:cNvCxnSpPr/>
          <p:nvPr/>
        </p:nvCxnSpPr>
        <p:spPr>
          <a:xfrm>
            <a:off x="5361233" y="3029118"/>
            <a:ext cx="127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5361233" y="2247891"/>
            <a:ext cx="127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0" y="34798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 bwMode="auto">
          <a:xfrm>
            <a:off x="2209804" y="3882701"/>
            <a:ext cx="5012765" cy="289783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0" y="3865983"/>
            <a:ext cx="2209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Code Offset Sketch</a:t>
            </a:r>
          </a:p>
          <a:p>
            <a:r>
              <a:rPr lang="en-US" dirty="0" smtClean="0"/>
              <a:t>[JuelsWattenberg99]</a:t>
            </a:r>
            <a:endParaRPr lang="en-US" dirty="0"/>
          </a:p>
        </p:txBody>
      </p:sp>
      <p:cxnSp>
        <p:nvCxnSpPr>
          <p:cNvPr id="71" name="Straight Arrow Connector 70"/>
          <p:cNvCxnSpPr>
            <a:stCxn id="75" idx="3"/>
            <a:endCxn id="74" idx="7"/>
          </p:cNvCxnSpPr>
          <p:nvPr/>
        </p:nvCxnSpPr>
        <p:spPr bwMode="auto">
          <a:xfrm flipH="1">
            <a:off x="3418061" y="4238548"/>
            <a:ext cx="2254486" cy="99530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74" name="Oval 73"/>
          <p:cNvSpPr/>
          <p:nvPr/>
        </p:nvSpPr>
        <p:spPr bwMode="auto">
          <a:xfrm>
            <a:off x="3307194" y="5219438"/>
            <a:ext cx="129889" cy="9840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5653525" y="4154553"/>
            <a:ext cx="129889" cy="9840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209804" y="4569504"/>
            <a:ext cx="2084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latin typeface="Times New Roman"/>
                <a:cs typeface="Times New Roman"/>
              </a:rPr>
              <a:t>p =</a:t>
            </a:r>
            <a:r>
              <a:rPr lang="en-US" i="1" dirty="0" smtClean="0">
                <a:latin typeface="Times New Roman"/>
                <a:cs typeface="Times New Roman"/>
              </a:rPr>
              <a:t>c</a:t>
            </a:r>
            <a:r>
              <a:rPr lang="en-US" sz="1800" i="1" dirty="0" smtClean="0">
                <a:latin typeface="Times New Roman"/>
                <a:cs typeface="Times New Roman"/>
              </a:rPr>
              <a:t> </a:t>
            </a:r>
            <a:r>
              <a:rPr lang="en-US" sz="1800" dirty="0" smtClean="0">
                <a:sym typeface="Symbol"/>
              </a:rPr>
              <a:t> </a:t>
            </a:r>
            <a:r>
              <a:rPr lang="en-US" i="1" dirty="0" smtClean="0">
                <a:latin typeface="Times New Roman"/>
                <a:cs typeface="Times New Roman"/>
              </a:rPr>
              <a:t>w</a:t>
            </a:r>
            <a:r>
              <a:rPr lang="en-US" baseline="-25000" dirty="0" smtClean="0">
                <a:latin typeface="Times New Roman"/>
                <a:cs typeface="Times New Roman"/>
              </a:rPr>
              <a:t>0</a:t>
            </a:r>
            <a:endParaRPr lang="en-US" sz="1800" baseline="-25000" dirty="0">
              <a:latin typeface="Times New Roman"/>
              <a:cs typeface="Times New Roman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309089" y="3969887"/>
            <a:ext cx="305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latin typeface="Times New Roman"/>
                <a:cs typeface="Times New Roman"/>
              </a:rPr>
              <a:t>c</a:t>
            </a:r>
            <a:endParaRPr lang="en-US" sz="1800" dirty="0">
              <a:latin typeface="Times New Roman"/>
              <a:cs typeface="Times New Roman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333176" y="720459"/>
            <a:ext cx="499449" cy="369332"/>
            <a:chOff x="4333176" y="720459"/>
            <a:chExt cx="499449" cy="369332"/>
          </a:xfrm>
        </p:grpSpPr>
        <p:sp>
          <p:nvSpPr>
            <p:cNvPr id="77" name="Rectangle 76"/>
            <p:cNvSpPr/>
            <p:nvPr/>
          </p:nvSpPr>
          <p:spPr>
            <a:xfrm>
              <a:off x="4333176" y="762786"/>
              <a:ext cx="441326" cy="303915"/>
            </a:xfrm>
            <a:prstGeom prst="rect">
              <a:avLst/>
            </a:prstGeom>
            <a:solidFill>
              <a:srgbClr val="0011B2"/>
            </a:solidFill>
            <a:ln>
              <a:solidFill>
                <a:srgbClr val="0011B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390611" y="720459"/>
              <a:ext cx="4420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7920990" y="1619503"/>
            <a:ext cx="441326" cy="369332"/>
            <a:chOff x="6391214" y="2492739"/>
            <a:chExt cx="441326" cy="369332"/>
          </a:xfrm>
        </p:grpSpPr>
        <p:sp>
          <p:nvSpPr>
            <p:cNvPr id="87" name="Rectangle 86"/>
            <p:cNvSpPr/>
            <p:nvPr/>
          </p:nvSpPr>
          <p:spPr>
            <a:xfrm>
              <a:off x="6391214" y="2535066"/>
              <a:ext cx="441326" cy="303915"/>
            </a:xfrm>
            <a:prstGeom prst="rect">
              <a:avLst/>
            </a:prstGeom>
            <a:solidFill>
              <a:srgbClr val="0011B2"/>
            </a:solidFill>
            <a:ln>
              <a:solidFill>
                <a:srgbClr val="0011B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461311" y="2492739"/>
              <a:ext cx="35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4462000" y="1807374"/>
            <a:ext cx="418705" cy="400110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endParaRPr lang="en-US" sz="20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915482" y="1298731"/>
            <a:ext cx="588739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endParaRPr lang="en-US" sz="2800" baseline="-25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cxnSp>
        <p:nvCxnSpPr>
          <p:cNvPr id="93" name="Straight Arrow Connector 92"/>
          <p:cNvCxnSpPr/>
          <p:nvPr/>
        </p:nvCxnSpPr>
        <p:spPr bwMode="auto">
          <a:xfrm flipV="1">
            <a:off x="1329278" y="3037673"/>
            <a:ext cx="405611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94" name="Oval 93"/>
          <p:cNvSpPr/>
          <p:nvPr/>
        </p:nvSpPr>
        <p:spPr bwMode="auto">
          <a:xfrm>
            <a:off x="1175303" y="2974208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726685" y="2773977"/>
            <a:ext cx="588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latin typeface="Times New Roman"/>
                <a:cs typeface="Times New Roman"/>
              </a:rPr>
              <a:t>w</a:t>
            </a:r>
            <a:r>
              <a:rPr lang="en-US" sz="2800" baseline="-25000" dirty="0">
                <a:latin typeface="Times New Roman"/>
                <a:cs typeface="Times New Roman"/>
              </a:rPr>
              <a:t>1</a:t>
            </a:r>
            <a:endParaRPr lang="en-US" sz="2800" dirty="0"/>
          </a:p>
        </p:txBody>
      </p:sp>
      <p:sp>
        <p:nvSpPr>
          <p:cNvPr id="96" name="Oval 95"/>
          <p:cNvSpPr/>
          <p:nvPr/>
        </p:nvSpPr>
        <p:spPr bwMode="auto">
          <a:xfrm>
            <a:off x="696448" y="1791144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7" name="Straight Arrow Connector 96"/>
          <p:cNvCxnSpPr/>
          <p:nvPr/>
        </p:nvCxnSpPr>
        <p:spPr bwMode="auto">
          <a:xfrm flipH="1" flipV="1">
            <a:off x="807315" y="1900412"/>
            <a:ext cx="387010" cy="10925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triangle" w="lg" len="lg"/>
            <a:tailEnd type="triangle" w="lg" len="lg"/>
          </a:ln>
          <a:effectLst/>
          <a:extLst/>
        </p:spPr>
      </p:cxnSp>
      <p:sp>
        <p:nvSpPr>
          <p:cNvPr id="98" name="Rectangle 97"/>
          <p:cNvSpPr/>
          <p:nvPr/>
        </p:nvSpPr>
        <p:spPr>
          <a:xfrm rot="4179712">
            <a:off x="593565" y="2197768"/>
            <a:ext cx="595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&lt; </a:t>
            </a:r>
            <a:r>
              <a:rPr lang="en-US" sz="2800" i="1" dirty="0" smtClean="0">
                <a:latin typeface="Times New Roman"/>
                <a:cs typeface="Times New Roman"/>
              </a:rPr>
              <a:t>t</a:t>
            </a:r>
            <a:endParaRPr lang="en-US" sz="2800" dirty="0">
              <a:cs typeface="Calibri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0597" y="4994678"/>
            <a:ext cx="204455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Times New Roman"/>
                <a:cs typeface="Times New Roman"/>
              </a:rPr>
              <a:t>C – </a:t>
            </a:r>
            <a:r>
              <a:rPr lang="en-US" sz="1600" dirty="0" smtClean="0">
                <a:latin typeface="Calibri"/>
                <a:cs typeface="Calibri"/>
              </a:rPr>
              <a:t>Error correcting </a:t>
            </a:r>
            <a:br>
              <a:rPr lang="en-US" sz="1600" dirty="0" smtClean="0">
                <a:latin typeface="Calibri"/>
                <a:cs typeface="Calibri"/>
              </a:rPr>
            </a:br>
            <a:r>
              <a:rPr lang="en-US" sz="1600" dirty="0" smtClean="0">
                <a:latin typeface="Calibri"/>
                <a:cs typeface="Calibri"/>
              </a:rPr>
              <a:t>code correcting </a:t>
            </a:r>
            <a:r>
              <a:rPr lang="en-US" sz="1600" i="1" dirty="0" smtClean="0">
                <a:latin typeface="Times New Roman"/>
                <a:cs typeface="Times New Roman"/>
              </a:rPr>
              <a:t>t</a:t>
            </a:r>
            <a:r>
              <a:rPr lang="en-US" sz="1600" dirty="0" smtClean="0">
                <a:latin typeface="Calibri"/>
                <a:cs typeface="Calibri"/>
              </a:rPr>
              <a:t> errors</a:t>
            </a:r>
            <a:endParaRPr lang="en-US" sz="1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02182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68" grpId="0" animBg="1"/>
      <p:bldP spid="69" grpId="0" animBg="1"/>
      <p:bldP spid="70" grpId="0"/>
      <p:bldP spid="74" grpId="0" animBg="1"/>
      <p:bldP spid="75" grpId="0" animBg="1"/>
      <p:bldP spid="79" grpId="0"/>
      <p:bldP spid="6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/>
          <p:cNvSpPr/>
          <p:nvPr/>
        </p:nvSpPr>
        <p:spPr>
          <a:xfrm>
            <a:off x="2244439" y="4654220"/>
            <a:ext cx="203197" cy="284616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5507799" y="2098583"/>
            <a:ext cx="526538" cy="100364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2209796" y="2020428"/>
            <a:ext cx="779846" cy="73472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266" y="-284162"/>
            <a:ext cx="8229600" cy="1143000"/>
          </a:xfrm>
        </p:spPr>
        <p:txBody>
          <a:bodyPr/>
          <a:lstStyle/>
          <a:p>
            <a:r>
              <a:rPr lang="en-US" dirty="0" smtClean="0"/>
              <a:t>Secure Sketches</a:t>
            </a:r>
            <a:endParaRPr lang="en-US" dirty="0"/>
          </a:p>
        </p:txBody>
      </p:sp>
      <p:sp>
        <p:nvSpPr>
          <p:cNvPr id="69" name="Rectangle 68"/>
          <p:cNvSpPr/>
          <p:nvPr/>
        </p:nvSpPr>
        <p:spPr bwMode="auto">
          <a:xfrm>
            <a:off x="2209804" y="3882701"/>
            <a:ext cx="5012765" cy="289783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1" name="Straight Arrow Connector 70"/>
          <p:cNvCxnSpPr>
            <a:stCxn id="75" idx="3"/>
            <a:endCxn id="74" idx="7"/>
          </p:cNvCxnSpPr>
          <p:nvPr/>
        </p:nvCxnSpPr>
        <p:spPr bwMode="auto">
          <a:xfrm flipH="1">
            <a:off x="3418061" y="4238548"/>
            <a:ext cx="2254486" cy="99530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2" name="Straight Arrow Connector 71"/>
          <p:cNvCxnSpPr>
            <a:stCxn id="74" idx="6"/>
            <a:endCxn id="76" idx="3"/>
          </p:cNvCxnSpPr>
          <p:nvPr/>
        </p:nvCxnSpPr>
        <p:spPr bwMode="auto">
          <a:xfrm flipV="1">
            <a:off x="3437083" y="4864112"/>
            <a:ext cx="2437506" cy="40452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3" name="Straight Arrow Connector 72"/>
          <p:cNvCxnSpPr>
            <a:stCxn id="76" idx="0"/>
            <a:endCxn id="75" idx="5"/>
          </p:cNvCxnSpPr>
          <p:nvPr/>
        </p:nvCxnSpPr>
        <p:spPr bwMode="auto">
          <a:xfrm flipH="1" flipV="1">
            <a:off x="5764392" y="4238548"/>
            <a:ext cx="156120" cy="54156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74" name="Oval 73"/>
          <p:cNvSpPr/>
          <p:nvPr/>
        </p:nvSpPr>
        <p:spPr bwMode="auto">
          <a:xfrm>
            <a:off x="3307194" y="5219438"/>
            <a:ext cx="129889" cy="9840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5653525" y="4154553"/>
            <a:ext cx="129889" cy="9840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5855567" y="4780117"/>
            <a:ext cx="129889" cy="9840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789175" y="3970467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latin typeface="Times New Roman"/>
                <a:cs typeface="Times New Roman"/>
              </a:rPr>
              <a:t>c</a:t>
            </a:r>
            <a:r>
              <a:rPr lang="en-US" sz="1800" dirty="0" smtClean="0">
                <a:latin typeface="Times New Roman"/>
                <a:cs typeface="Times New Roman"/>
              </a:rPr>
              <a:t>’=</a:t>
            </a:r>
            <a:r>
              <a:rPr lang="en-US" sz="1800" i="1" dirty="0" smtClean="0">
                <a:latin typeface="Times New Roman"/>
                <a:cs typeface="Times New Roman"/>
              </a:rPr>
              <a:t>Decode</a:t>
            </a:r>
            <a:r>
              <a:rPr lang="en-US" dirty="0" smtClean="0">
                <a:latin typeface="Times New Roman"/>
                <a:cs typeface="Times New Roman"/>
              </a:rPr>
              <a:t>(</a:t>
            </a:r>
            <a:r>
              <a:rPr lang="en-US" sz="1800" i="1" dirty="0" smtClean="0">
                <a:latin typeface="Times New Roman"/>
                <a:cs typeface="Times New Roman"/>
              </a:rPr>
              <a:t>c</a:t>
            </a:r>
            <a:r>
              <a:rPr lang="en-US" sz="1800" dirty="0" smtClean="0">
                <a:latin typeface="Times New Roman"/>
                <a:cs typeface="Times New Roman"/>
              </a:rPr>
              <a:t>*) </a:t>
            </a:r>
            <a:endParaRPr lang="en-US" sz="1800" dirty="0">
              <a:latin typeface="Times New Roman"/>
              <a:cs typeface="Times New Roman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941300" y="4410785"/>
            <a:ext cx="1421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p </a:t>
            </a:r>
            <a:r>
              <a:rPr lang="en-US" sz="1800" dirty="0" smtClean="0">
                <a:sym typeface="Symbol"/>
              </a:rPr>
              <a:t> </a:t>
            </a:r>
            <a:r>
              <a:rPr lang="en-US" i="1" dirty="0" smtClean="0">
                <a:latin typeface="Times New Roman"/>
                <a:cs typeface="Times New Roman"/>
                <a:sym typeface="Symbol"/>
              </a:rPr>
              <a:t>w</a:t>
            </a:r>
            <a:r>
              <a:rPr lang="en-US" baseline="-25000" dirty="0" smtClean="0">
                <a:latin typeface="Times New Roman"/>
                <a:cs typeface="Times New Roman"/>
                <a:sym typeface="Symbol"/>
              </a:rPr>
              <a:t>1 </a:t>
            </a:r>
            <a:r>
              <a:rPr lang="en-US" dirty="0" smtClean="0">
                <a:latin typeface="Times New Roman"/>
                <a:cs typeface="Times New Roman"/>
                <a:sym typeface="Symbol"/>
              </a:rPr>
              <a:t>= </a:t>
            </a:r>
            <a:r>
              <a:rPr lang="en-US" i="1" dirty="0" smtClean="0">
                <a:latin typeface="Times New Roman"/>
                <a:cs typeface="Times New Roman"/>
                <a:sym typeface="Symbol"/>
              </a:rPr>
              <a:t>c</a:t>
            </a:r>
            <a:r>
              <a:rPr lang="en-US" dirty="0" smtClean="0">
                <a:latin typeface="Times New Roman"/>
                <a:cs typeface="Times New Roman"/>
                <a:sym typeface="Symbol"/>
              </a:rPr>
              <a:t>*</a:t>
            </a:r>
            <a:endParaRPr lang="en-US" sz="1800" dirty="0">
              <a:latin typeface="Times New Roman"/>
              <a:cs typeface="Times New Roman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209804" y="4569504"/>
            <a:ext cx="2084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latin typeface="Times New Roman"/>
                <a:cs typeface="Times New Roman"/>
              </a:rPr>
              <a:t>p =</a:t>
            </a:r>
            <a:r>
              <a:rPr lang="en-US" i="1" dirty="0" smtClean="0">
                <a:latin typeface="Times New Roman"/>
                <a:cs typeface="Times New Roman"/>
              </a:rPr>
              <a:t>c</a:t>
            </a:r>
            <a:r>
              <a:rPr lang="en-US" sz="1800" i="1" dirty="0" smtClean="0">
                <a:latin typeface="Times New Roman"/>
                <a:cs typeface="Times New Roman"/>
              </a:rPr>
              <a:t> </a:t>
            </a:r>
            <a:r>
              <a:rPr lang="en-US" sz="1800" dirty="0" smtClean="0">
                <a:sym typeface="Symbol"/>
              </a:rPr>
              <a:t> </a:t>
            </a:r>
            <a:r>
              <a:rPr lang="en-US" i="1" dirty="0" smtClean="0">
                <a:latin typeface="Times New Roman"/>
                <a:cs typeface="Times New Roman"/>
              </a:rPr>
              <a:t>w</a:t>
            </a:r>
            <a:r>
              <a:rPr lang="en-US" baseline="-25000" dirty="0" smtClean="0">
                <a:latin typeface="Times New Roman"/>
                <a:cs typeface="Times New Roman"/>
              </a:rPr>
              <a:t>0</a:t>
            </a:r>
            <a:endParaRPr lang="en-US" sz="1800" baseline="-25000" dirty="0">
              <a:latin typeface="Times New Roman"/>
              <a:cs typeface="Times New Roman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306824" y="3968496"/>
            <a:ext cx="305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latin typeface="Times New Roman"/>
                <a:cs typeface="Times New Roman"/>
              </a:rPr>
              <a:t>c</a:t>
            </a:r>
            <a:endParaRPr lang="en-US" sz="1800" dirty="0">
              <a:latin typeface="Times New Roman"/>
              <a:cs typeface="Times New Roman"/>
            </a:endParaRPr>
          </a:p>
        </p:txBody>
      </p:sp>
      <p:sp>
        <p:nvSpPr>
          <p:cNvPr id="86" name="Rectangle 36"/>
          <p:cNvSpPr>
            <a:spLocks noChangeArrowheads="1"/>
          </p:cNvSpPr>
          <p:nvPr/>
        </p:nvSpPr>
        <p:spPr bwMode="auto">
          <a:xfrm>
            <a:off x="7355012" y="4154553"/>
            <a:ext cx="1618222" cy="180478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 anchorCtr="1"/>
          <a:lstStyle/>
          <a:p>
            <a:pPr>
              <a:defRPr/>
            </a:pPr>
            <a:r>
              <a:rPr lang="en-US" sz="1800" b="1" dirty="0" smtClean="0"/>
              <a:t>If decoding succeeds, </a:t>
            </a:r>
            <a:br>
              <a:rPr lang="en-US" sz="1800" b="1" dirty="0" smtClean="0"/>
            </a:br>
            <a:r>
              <a:rPr lang="en-US" sz="1800" b="1" i="1" dirty="0" smtClean="0">
                <a:latin typeface="Times New Roman"/>
                <a:cs typeface="Times New Roman"/>
              </a:rPr>
              <a:t>w</a:t>
            </a:r>
            <a:r>
              <a:rPr lang="en-US" sz="1800" b="1" baseline="-25000" dirty="0" smtClean="0">
                <a:latin typeface="Times New Roman"/>
                <a:cs typeface="Times New Roman"/>
              </a:rPr>
              <a:t>0</a:t>
            </a:r>
            <a:r>
              <a:rPr lang="en-US" sz="1800" b="1" i="1" dirty="0" smtClean="0">
                <a:latin typeface="Times New Roman"/>
                <a:cs typeface="Times New Roman"/>
              </a:rPr>
              <a:t> = c</a:t>
            </a:r>
            <a:r>
              <a:rPr lang="en-US" sz="1800" b="1" dirty="0" smtClean="0">
                <a:latin typeface="Times New Roman"/>
                <a:cs typeface="Times New Roman"/>
              </a:rPr>
              <a:t>’</a:t>
            </a:r>
            <a:r>
              <a:rPr lang="en-US" sz="1800" b="1" i="1" dirty="0" smtClean="0">
                <a:latin typeface="Times New Roman"/>
                <a:cs typeface="Times New Roman"/>
              </a:rPr>
              <a:t> </a:t>
            </a:r>
            <a:r>
              <a:rPr lang="en-US" sz="1800" dirty="0">
                <a:sym typeface="Symbol"/>
              </a:rPr>
              <a:t></a:t>
            </a:r>
            <a:r>
              <a:rPr lang="en-US" sz="1800" b="1" i="1" dirty="0" smtClean="0">
                <a:latin typeface="Times New Roman"/>
                <a:cs typeface="Times New Roman"/>
              </a:rPr>
              <a:t> p</a:t>
            </a:r>
            <a:r>
              <a:rPr lang="en-US" sz="1800" b="1" dirty="0" smtClean="0"/>
              <a:t>.</a:t>
            </a:r>
          </a:p>
          <a:p>
            <a:pPr>
              <a:defRPr/>
            </a:pPr>
            <a:r>
              <a:rPr lang="en-US" b="1" dirty="0" smtClean="0"/>
              <a:t> </a:t>
            </a:r>
            <a:endParaRPr lang="en-US" sz="1800" b="1" dirty="0" smtClean="0"/>
          </a:p>
        </p:txBody>
      </p:sp>
      <p:cxnSp>
        <p:nvCxnSpPr>
          <p:cNvPr id="132" name="Straight Connector 131"/>
          <p:cNvCxnSpPr/>
          <p:nvPr/>
        </p:nvCxnSpPr>
        <p:spPr>
          <a:xfrm flipH="1">
            <a:off x="0" y="34798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 flipH="1">
            <a:off x="0" y="34798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7" name="Group 66"/>
          <p:cNvGrpSpPr/>
          <p:nvPr/>
        </p:nvGrpSpPr>
        <p:grpSpPr>
          <a:xfrm>
            <a:off x="1562965" y="521378"/>
            <a:ext cx="2111842" cy="2302595"/>
            <a:chOff x="6838075" y="2277356"/>
            <a:chExt cx="981496" cy="1772739"/>
          </a:xfrm>
        </p:grpSpPr>
        <p:sp>
          <p:nvSpPr>
            <p:cNvPr id="91" name="Trapezoid 90"/>
            <p:cNvSpPr/>
            <p:nvPr/>
          </p:nvSpPr>
          <p:spPr bwMode="auto">
            <a:xfrm rot="5400000">
              <a:off x="6589786" y="2820309"/>
              <a:ext cx="1491952" cy="967619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838075" y="2277356"/>
              <a:ext cx="521492" cy="2843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Generate</a:t>
              </a:r>
              <a:endParaRPr lang="en-US" i="1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cxnSp>
        <p:nvCxnSpPr>
          <p:cNvPr id="93" name="Straight Arrow Connector 92"/>
          <p:cNvCxnSpPr/>
          <p:nvPr/>
        </p:nvCxnSpPr>
        <p:spPr bwMode="auto">
          <a:xfrm flipV="1">
            <a:off x="802176" y="1841646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94" name="Straight Arrow Connector 93"/>
          <p:cNvCxnSpPr/>
          <p:nvPr/>
        </p:nvCxnSpPr>
        <p:spPr bwMode="auto">
          <a:xfrm>
            <a:off x="3674807" y="1087676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95" name="Straight Arrow Connector 94"/>
          <p:cNvCxnSpPr/>
          <p:nvPr/>
        </p:nvCxnSpPr>
        <p:spPr bwMode="auto">
          <a:xfrm>
            <a:off x="3684236" y="2233114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grpSp>
        <p:nvGrpSpPr>
          <p:cNvPr id="96" name="Group 95"/>
          <p:cNvGrpSpPr/>
          <p:nvPr/>
        </p:nvGrpSpPr>
        <p:grpSpPr>
          <a:xfrm>
            <a:off x="5298335" y="1434837"/>
            <a:ext cx="2578825" cy="1810201"/>
            <a:chOff x="6827762" y="2204122"/>
            <a:chExt cx="991809" cy="1845973"/>
          </a:xfrm>
        </p:grpSpPr>
        <p:sp>
          <p:nvSpPr>
            <p:cNvPr id="97" name="Trapezoid 96"/>
            <p:cNvSpPr/>
            <p:nvPr/>
          </p:nvSpPr>
          <p:spPr bwMode="auto">
            <a:xfrm rot="5400000">
              <a:off x="6589786" y="2820309"/>
              <a:ext cx="1491952" cy="967619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6827762" y="2204122"/>
              <a:ext cx="482480" cy="3766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Reproduce</a:t>
              </a:r>
              <a:endParaRPr lang="en-US" i="1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cxnSp>
        <p:nvCxnSpPr>
          <p:cNvPr id="99" name="Straight Arrow Connector 98"/>
          <p:cNvCxnSpPr/>
          <p:nvPr/>
        </p:nvCxnSpPr>
        <p:spPr bwMode="auto">
          <a:xfrm flipV="1">
            <a:off x="7877161" y="2066103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grpSp>
        <p:nvGrpSpPr>
          <p:cNvPr id="100" name="Group 99"/>
          <p:cNvGrpSpPr/>
          <p:nvPr/>
        </p:nvGrpSpPr>
        <p:grpSpPr>
          <a:xfrm>
            <a:off x="2215026" y="919987"/>
            <a:ext cx="777240" cy="1042416"/>
            <a:chOff x="6851952" y="2558143"/>
            <a:chExt cx="967619" cy="1491952"/>
          </a:xfrm>
        </p:grpSpPr>
        <p:sp>
          <p:nvSpPr>
            <p:cNvPr id="101" name="Trapezoid 100"/>
            <p:cNvSpPr/>
            <p:nvPr/>
          </p:nvSpPr>
          <p:spPr bwMode="auto">
            <a:xfrm rot="5400000">
              <a:off x="6589786" y="2820309"/>
              <a:ext cx="1491952" cy="967619"/>
            </a:xfrm>
            <a:prstGeom prst="trapezoid">
              <a:avLst>
                <a:gd name="adj" fmla="val 425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6894286" y="2997469"/>
              <a:ext cx="710616" cy="5286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Ext</a:t>
              </a:r>
              <a:endParaRPr lang="en-US" i="1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cxnSp>
        <p:nvCxnSpPr>
          <p:cNvPr id="103" name="Elbow Connector 102"/>
          <p:cNvCxnSpPr>
            <a:stCxn id="91" idx="2"/>
            <a:endCxn id="101" idx="2"/>
          </p:cNvCxnSpPr>
          <p:nvPr/>
        </p:nvCxnSpPr>
        <p:spPr>
          <a:xfrm rot="10800000" flipH="1">
            <a:off x="1592824" y="1441195"/>
            <a:ext cx="622201" cy="413836"/>
          </a:xfrm>
          <a:prstGeom prst="bentConnector3">
            <a:avLst>
              <a:gd name="adj1" fmla="val 34218"/>
            </a:avLst>
          </a:prstGeom>
          <a:ln w="9525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Elbow Connector 103"/>
          <p:cNvCxnSpPr>
            <a:endCxn id="101" idx="0"/>
          </p:cNvCxnSpPr>
          <p:nvPr/>
        </p:nvCxnSpPr>
        <p:spPr>
          <a:xfrm rot="10800000" flipV="1">
            <a:off x="2992267" y="1087675"/>
            <a:ext cx="682543" cy="353520"/>
          </a:xfrm>
          <a:prstGeom prst="bentConnector3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5" name="Group 104"/>
          <p:cNvGrpSpPr/>
          <p:nvPr/>
        </p:nvGrpSpPr>
        <p:grpSpPr>
          <a:xfrm>
            <a:off x="6662931" y="1938125"/>
            <a:ext cx="777240" cy="1042416"/>
            <a:chOff x="6851952" y="2558143"/>
            <a:chExt cx="967619" cy="1491952"/>
          </a:xfrm>
        </p:grpSpPr>
        <p:sp>
          <p:nvSpPr>
            <p:cNvPr id="106" name="Trapezoid 105"/>
            <p:cNvSpPr/>
            <p:nvPr/>
          </p:nvSpPr>
          <p:spPr bwMode="auto">
            <a:xfrm rot="5400000">
              <a:off x="6589786" y="2820309"/>
              <a:ext cx="1491952" cy="967619"/>
            </a:xfrm>
            <a:prstGeom prst="trapezoid">
              <a:avLst>
                <a:gd name="adj" fmla="val 425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6894286" y="2997469"/>
              <a:ext cx="710616" cy="5286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Ext</a:t>
              </a:r>
              <a:endParaRPr lang="en-US" i="1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cxnSp>
        <p:nvCxnSpPr>
          <p:cNvPr id="108" name="Elbow Connector 107"/>
          <p:cNvCxnSpPr>
            <a:endCxn id="106" idx="0"/>
          </p:cNvCxnSpPr>
          <p:nvPr/>
        </p:nvCxnSpPr>
        <p:spPr>
          <a:xfrm rot="10800000" flipV="1">
            <a:off x="7440171" y="2077647"/>
            <a:ext cx="436990" cy="381685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Elbow Connector 108"/>
          <p:cNvCxnSpPr>
            <a:endCxn id="111" idx="2"/>
          </p:cNvCxnSpPr>
          <p:nvPr/>
        </p:nvCxnSpPr>
        <p:spPr>
          <a:xfrm rot="10800000" flipH="1" flipV="1">
            <a:off x="1592823" y="1855030"/>
            <a:ext cx="622203" cy="519762"/>
          </a:xfrm>
          <a:prstGeom prst="bentConnector3">
            <a:avLst>
              <a:gd name="adj1" fmla="val 34764"/>
            </a:avLst>
          </a:prstGeom>
          <a:ln w="9525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0" name="Group 109"/>
          <p:cNvGrpSpPr/>
          <p:nvPr/>
        </p:nvGrpSpPr>
        <p:grpSpPr>
          <a:xfrm>
            <a:off x="2215033" y="2007429"/>
            <a:ext cx="865542" cy="734722"/>
            <a:chOff x="7033939" y="2074428"/>
            <a:chExt cx="332885" cy="749241"/>
          </a:xfrm>
        </p:grpSpPr>
        <p:sp>
          <p:nvSpPr>
            <p:cNvPr id="111" name="Trapezoid 110"/>
            <p:cNvSpPr/>
            <p:nvPr/>
          </p:nvSpPr>
          <p:spPr bwMode="auto">
            <a:xfrm rot="5400000">
              <a:off x="6808760" y="2299608"/>
              <a:ext cx="749241" cy="298882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7033939" y="2260734"/>
              <a:ext cx="332885" cy="3766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Sketch</a:t>
              </a:r>
              <a:endParaRPr lang="en-US" i="1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cxnSp>
        <p:nvCxnSpPr>
          <p:cNvPr id="113" name="Elbow Connector 112"/>
          <p:cNvCxnSpPr/>
          <p:nvPr/>
        </p:nvCxnSpPr>
        <p:spPr>
          <a:xfrm rot="10800000" flipV="1">
            <a:off x="2992165" y="2233114"/>
            <a:ext cx="682642" cy="141678"/>
          </a:xfrm>
          <a:prstGeom prst="bentConnector3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4" name="Group 113"/>
          <p:cNvGrpSpPr/>
          <p:nvPr/>
        </p:nvGrpSpPr>
        <p:grpSpPr>
          <a:xfrm>
            <a:off x="5507796" y="2098584"/>
            <a:ext cx="609123" cy="1003641"/>
            <a:chOff x="7033939" y="2074428"/>
            <a:chExt cx="345761" cy="1023474"/>
          </a:xfrm>
        </p:grpSpPr>
        <p:sp>
          <p:nvSpPr>
            <p:cNvPr id="115" name="Trapezoid 114"/>
            <p:cNvSpPr/>
            <p:nvPr/>
          </p:nvSpPr>
          <p:spPr bwMode="auto">
            <a:xfrm rot="5400000">
              <a:off x="6671643" y="2436724"/>
              <a:ext cx="1023474" cy="298882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7033939" y="2260734"/>
              <a:ext cx="345761" cy="3766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Rec</a:t>
              </a:r>
              <a:endParaRPr lang="en-US" i="1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cxnSp>
        <p:nvCxnSpPr>
          <p:cNvPr id="117" name="Straight Arrow Connector 116"/>
          <p:cNvCxnSpPr/>
          <p:nvPr/>
        </p:nvCxnSpPr>
        <p:spPr bwMode="auto">
          <a:xfrm>
            <a:off x="6034345" y="2524232"/>
            <a:ext cx="62858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graphicFrame>
        <p:nvGraphicFramePr>
          <p:cNvPr id="118" name="Object 1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808771"/>
              </p:ext>
            </p:extLst>
          </p:nvPr>
        </p:nvGraphicFramePr>
        <p:xfrm>
          <a:off x="6126473" y="1991035"/>
          <a:ext cx="495493" cy="522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9" name="Equation" r:id="rId4" imgW="203200" imgH="215900" progId="Equation.3">
                  <p:embed/>
                </p:oleObj>
              </mc:Choice>
              <mc:Fallback>
                <p:oleObj name="Equation" r:id="rId4" imgW="203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26473" y="1991035"/>
                        <a:ext cx="495493" cy="5222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9" name="Straight Connector 118"/>
          <p:cNvCxnSpPr/>
          <p:nvPr/>
        </p:nvCxnSpPr>
        <p:spPr>
          <a:xfrm>
            <a:off x="5361233" y="3029118"/>
            <a:ext cx="127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5361233" y="2247891"/>
            <a:ext cx="127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4462000" y="1807374"/>
            <a:ext cx="418705" cy="400110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endParaRPr lang="en-US" sz="20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915482" y="1298731"/>
            <a:ext cx="588739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endParaRPr lang="en-US" sz="2800" baseline="-25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cxnSp>
        <p:nvCxnSpPr>
          <p:cNvPr id="129" name="Straight Arrow Connector 128"/>
          <p:cNvCxnSpPr/>
          <p:nvPr/>
        </p:nvCxnSpPr>
        <p:spPr bwMode="auto">
          <a:xfrm flipV="1">
            <a:off x="1329278" y="3037673"/>
            <a:ext cx="405611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130" name="Oval 129"/>
          <p:cNvSpPr/>
          <p:nvPr/>
        </p:nvSpPr>
        <p:spPr bwMode="auto">
          <a:xfrm>
            <a:off x="1175303" y="2974208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726685" y="2773977"/>
            <a:ext cx="588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latin typeface="Times New Roman"/>
                <a:cs typeface="Times New Roman"/>
              </a:rPr>
              <a:t>w</a:t>
            </a:r>
            <a:r>
              <a:rPr lang="en-US" sz="2800" baseline="-25000" dirty="0">
                <a:latin typeface="Times New Roman"/>
                <a:cs typeface="Times New Roman"/>
              </a:rPr>
              <a:t>1</a:t>
            </a:r>
            <a:endParaRPr lang="en-US" sz="2800" dirty="0"/>
          </a:p>
        </p:txBody>
      </p:sp>
      <p:sp>
        <p:nvSpPr>
          <p:cNvPr id="133" name="Oval 132"/>
          <p:cNvSpPr/>
          <p:nvPr/>
        </p:nvSpPr>
        <p:spPr bwMode="auto">
          <a:xfrm>
            <a:off x="696448" y="1791144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4" name="Straight Arrow Connector 133"/>
          <p:cNvCxnSpPr/>
          <p:nvPr/>
        </p:nvCxnSpPr>
        <p:spPr bwMode="auto">
          <a:xfrm flipH="1" flipV="1">
            <a:off x="807315" y="1900412"/>
            <a:ext cx="387010" cy="10925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triangle" w="lg" len="lg"/>
            <a:tailEnd type="triangle" w="lg" len="lg"/>
          </a:ln>
          <a:effectLst/>
          <a:extLst/>
        </p:spPr>
      </p:cxnSp>
      <p:sp>
        <p:nvSpPr>
          <p:cNvPr id="135" name="Rectangle 134"/>
          <p:cNvSpPr/>
          <p:nvPr/>
        </p:nvSpPr>
        <p:spPr>
          <a:xfrm rot="4179712">
            <a:off x="593565" y="2197768"/>
            <a:ext cx="595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&lt; </a:t>
            </a:r>
            <a:r>
              <a:rPr lang="en-US" sz="2800" i="1" dirty="0" smtClean="0">
                <a:latin typeface="Times New Roman"/>
                <a:cs typeface="Times New Roman"/>
              </a:rPr>
              <a:t>t</a:t>
            </a:r>
            <a:endParaRPr lang="en-US" sz="2800" dirty="0">
              <a:cs typeface="Calibri"/>
            </a:endParaRPr>
          </a:p>
        </p:txBody>
      </p:sp>
      <p:grpSp>
        <p:nvGrpSpPr>
          <p:cNvPr id="136" name="Group 135"/>
          <p:cNvGrpSpPr/>
          <p:nvPr/>
        </p:nvGrpSpPr>
        <p:grpSpPr>
          <a:xfrm>
            <a:off x="4333176" y="720459"/>
            <a:ext cx="499449" cy="369332"/>
            <a:chOff x="4333176" y="720459"/>
            <a:chExt cx="499449" cy="369332"/>
          </a:xfrm>
        </p:grpSpPr>
        <p:sp>
          <p:nvSpPr>
            <p:cNvPr id="137" name="Rectangle 136"/>
            <p:cNvSpPr/>
            <p:nvPr/>
          </p:nvSpPr>
          <p:spPr>
            <a:xfrm>
              <a:off x="4333176" y="762786"/>
              <a:ext cx="441326" cy="303915"/>
            </a:xfrm>
            <a:prstGeom prst="rect">
              <a:avLst/>
            </a:prstGeom>
            <a:solidFill>
              <a:srgbClr val="0011B2"/>
            </a:solidFill>
            <a:ln>
              <a:solidFill>
                <a:srgbClr val="0011B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4390611" y="720459"/>
              <a:ext cx="4420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7920990" y="1619503"/>
            <a:ext cx="441326" cy="369332"/>
            <a:chOff x="6391214" y="2492739"/>
            <a:chExt cx="441326" cy="369332"/>
          </a:xfrm>
        </p:grpSpPr>
        <p:sp>
          <p:nvSpPr>
            <p:cNvPr id="140" name="Rectangle 139"/>
            <p:cNvSpPr/>
            <p:nvPr/>
          </p:nvSpPr>
          <p:spPr>
            <a:xfrm>
              <a:off x="6391214" y="2535066"/>
              <a:ext cx="441326" cy="303915"/>
            </a:xfrm>
            <a:prstGeom prst="rect">
              <a:avLst/>
            </a:prstGeom>
            <a:solidFill>
              <a:srgbClr val="0011B2"/>
            </a:solidFill>
            <a:ln>
              <a:solidFill>
                <a:srgbClr val="0011B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6461311" y="2492739"/>
              <a:ext cx="35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0" y="3865983"/>
            <a:ext cx="2209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Code Offset Sketch</a:t>
            </a:r>
          </a:p>
          <a:p>
            <a:r>
              <a:rPr lang="en-US" dirty="0" smtClean="0"/>
              <a:t>[JuelsWattenberg99]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30597" y="4994678"/>
            <a:ext cx="204455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Times New Roman"/>
                <a:cs typeface="Times New Roman"/>
              </a:rPr>
              <a:t>C – </a:t>
            </a:r>
            <a:r>
              <a:rPr lang="en-US" sz="1600" dirty="0" smtClean="0">
                <a:latin typeface="Calibri"/>
                <a:cs typeface="Calibri"/>
              </a:rPr>
              <a:t>Error correcting </a:t>
            </a:r>
            <a:br>
              <a:rPr lang="en-US" sz="1600" dirty="0" smtClean="0">
                <a:latin typeface="Calibri"/>
                <a:cs typeface="Calibri"/>
              </a:rPr>
            </a:br>
            <a:r>
              <a:rPr lang="en-US" sz="1600" dirty="0" smtClean="0">
                <a:latin typeface="Calibri"/>
                <a:cs typeface="Calibri"/>
              </a:rPr>
              <a:t>code correcting </a:t>
            </a:r>
            <a:r>
              <a:rPr lang="en-US" sz="1600" i="1" dirty="0" smtClean="0">
                <a:latin typeface="Times New Roman"/>
                <a:cs typeface="Times New Roman"/>
              </a:rPr>
              <a:t>t</a:t>
            </a:r>
            <a:r>
              <a:rPr lang="en-US" sz="1600" dirty="0" smtClean="0">
                <a:latin typeface="Calibri"/>
                <a:cs typeface="Calibri"/>
              </a:rPr>
              <a:t> errors</a:t>
            </a:r>
            <a:endParaRPr lang="en-US" sz="1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60863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68" grpId="0" animBg="1"/>
      <p:bldP spid="76" grpId="0" animBg="1"/>
      <p:bldP spid="77" grpId="0"/>
      <p:bldP spid="78" grpId="0"/>
      <p:bldP spid="80" grpId="0"/>
      <p:bldP spid="86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Rectangle 158"/>
          <p:cNvSpPr/>
          <p:nvPr/>
        </p:nvSpPr>
        <p:spPr>
          <a:xfrm rot="4363798">
            <a:off x="553917" y="2218311"/>
            <a:ext cx="589858" cy="42856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696447" y="2854168"/>
            <a:ext cx="543341" cy="44302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2244439" y="4654220"/>
            <a:ext cx="214743" cy="284616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 bwMode="auto">
          <a:xfrm>
            <a:off x="2209804" y="3882701"/>
            <a:ext cx="5012765" cy="289783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1" name="Straight Arrow Connector 70"/>
          <p:cNvCxnSpPr>
            <a:stCxn id="75" idx="3"/>
            <a:endCxn id="74" idx="7"/>
          </p:cNvCxnSpPr>
          <p:nvPr/>
        </p:nvCxnSpPr>
        <p:spPr bwMode="auto">
          <a:xfrm flipH="1">
            <a:off x="3418061" y="4238548"/>
            <a:ext cx="2254486" cy="99530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2" name="Straight Arrow Connector 71"/>
          <p:cNvCxnSpPr>
            <a:stCxn id="74" idx="6"/>
            <a:endCxn id="76" idx="3"/>
          </p:cNvCxnSpPr>
          <p:nvPr/>
        </p:nvCxnSpPr>
        <p:spPr bwMode="auto">
          <a:xfrm flipV="1">
            <a:off x="3437083" y="4864112"/>
            <a:ext cx="2437506" cy="40452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3" name="Straight Arrow Connector 72"/>
          <p:cNvCxnSpPr>
            <a:stCxn id="76" idx="0"/>
            <a:endCxn id="75" idx="5"/>
          </p:cNvCxnSpPr>
          <p:nvPr/>
        </p:nvCxnSpPr>
        <p:spPr bwMode="auto">
          <a:xfrm flipH="1" flipV="1">
            <a:off x="5764392" y="4238548"/>
            <a:ext cx="156120" cy="54156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74" name="Oval 73"/>
          <p:cNvSpPr/>
          <p:nvPr/>
        </p:nvSpPr>
        <p:spPr bwMode="auto">
          <a:xfrm>
            <a:off x="3307194" y="5219438"/>
            <a:ext cx="129889" cy="9840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5653525" y="4154553"/>
            <a:ext cx="129889" cy="9840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5855567" y="4780117"/>
            <a:ext cx="129889" cy="9840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941300" y="4410785"/>
            <a:ext cx="1421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p </a:t>
            </a:r>
            <a:r>
              <a:rPr lang="en-US" sz="1800" dirty="0" smtClean="0">
                <a:sym typeface="Symbol"/>
              </a:rPr>
              <a:t> </a:t>
            </a:r>
            <a:r>
              <a:rPr lang="en-US" i="1" dirty="0" smtClean="0">
                <a:latin typeface="Times New Roman"/>
                <a:cs typeface="Times New Roman"/>
                <a:sym typeface="Symbol"/>
              </a:rPr>
              <a:t>w</a:t>
            </a:r>
            <a:r>
              <a:rPr lang="en-US" baseline="-25000" dirty="0" smtClean="0">
                <a:latin typeface="Times New Roman"/>
                <a:cs typeface="Times New Roman"/>
                <a:sym typeface="Symbol"/>
              </a:rPr>
              <a:t>1 </a:t>
            </a:r>
            <a:r>
              <a:rPr lang="en-US" dirty="0" smtClean="0">
                <a:latin typeface="Times New Roman"/>
                <a:cs typeface="Times New Roman"/>
                <a:sym typeface="Symbol"/>
              </a:rPr>
              <a:t>= </a:t>
            </a:r>
            <a:r>
              <a:rPr lang="en-US" i="1" dirty="0" smtClean="0">
                <a:latin typeface="Times New Roman"/>
                <a:cs typeface="Times New Roman"/>
                <a:sym typeface="Symbol"/>
              </a:rPr>
              <a:t>c</a:t>
            </a:r>
            <a:r>
              <a:rPr lang="en-US" dirty="0" smtClean="0">
                <a:latin typeface="Times New Roman"/>
                <a:cs typeface="Times New Roman"/>
                <a:sym typeface="Symbol"/>
              </a:rPr>
              <a:t>*</a:t>
            </a:r>
            <a:endParaRPr lang="en-US" sz="1800" baseline="-25000" dirty="0">
              <a:latin typeface="Times New Roman"/>
              <a:cs typeface="Times New Roman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209804" y="4569504"/>
            <a:ext cx="2084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latin typeface="Times New Roman"/>
                <a:cs typeface="Times New Roman"/>
              </a:rPr>
              <a:t>p =</a:t>
            </a:r>
            <a:r>
              <a:rPr lang="en-US" i="1" dirty="0" smtClean="0">
                <a:latin typeface="Times New Roman"/>
                <a:cs typeface="Times New Roman"/>
              </a:rPr>
              <a:t>c</a:t>
            </a:r>
            <a:r>
              <a:rPr lang="en-US" sz="1800" i="1" dirty="0" smtClean="0">
                <a:latin typeface="Times New Roman"/>
                <a:cs typeface="Times New Roman"/>
              </a:rPr>
              <a:t> </a:t>
            </a:r>
            <a:r>
              <a:rPr lang="en-US" sz="1800" dirty="0" smtClean="0">
                <a:sym typeface="Symbol"/>
              </a:rPr>
              <a:t> </a:t>
            </a:r>
            <a:r>
              <a:rPr lang="en-US" i="1" dirty="0" smtClean="0">
                <a:latin typeface="Times New Roman"/>
                <a:cs typeface="Times New Roman"/>
              </a:rPr>
              <a:t>w</a:t>
            </a:r>
            <a:r>
              <a:rPr lang="en-US" baseline="-25000" dirty="0" smtClean="0">
                <a:latin typeface="Times New Roman"/>
                <a:cs typeface="Times New Roman"/>
              </a:rPr>
              <a:t>0</a:t>
            </a:r>
            <a:endParaRPr lang="en-US" sz="1800" baseline="-25000" dirty="0">
              <a:latin typeface="Times New Roman"/>
              <a:cs typeface="Times New Roman"/>
            </a:endParaRPr>
          </a:p>
        </p:txBody>
      </p:sp>
      <p:cxnSp>
        <p:nvCxnSpPr>
          <p:cNvPr id="81" name="Straight Arrow Connector 80"/>
          <p:cNvCxnSpPr>
            <a:stCxn id="83" idx="1"/>
            <a:endCxn id="82" idx="4"/>
          </p:cNvCxnSpPr>
          <p:nvPr/>
        </p:nvCxnSpPr>
        <p:spPr bwMode="auto">
          <a:xfrm flipV="1">
            <a:off x="5809645" y="5841691"/>
            <a:ext cx="774428" cy="74342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2" name="Oval 81"/>
          <p:cNvSpPr/>
          <p:nvPr/>
        </p:nvSpPr>
        <p:spPr bwMode="auto">
          <a:xfrm>
            <a:off x="6519128" y="5743285"/>
            <a:ext cx="129889" cy="98406"/>
          </a:xfrm>
          <a:prstGeom prst="ellipse">
            <a:avLst/>
          </a:prstGeom>
          <a:solidFill>
            <a:srgbClr val="BB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3" name="Oval 82"/>
          <p:cNvSpPr/>
          <p:nvPr/>
        </p:nvSpPr>
        <p:spPr bwMode="auto">
          <a:xfrm>
            <a:off x="5790623" y="6570704"/>
            <a:ext cx="129889" cy="98406"/>
          </a:xfrm>
          <a:prstGeom prst="ellipse">
            <a:avLst/>
          </a:prstGeom>
          <a:solidFill>
            <a:srgbClr val="BB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4" name="Straight Arrow Connector 83"/>
          <p:cNvCxnSpPr>
            <a:stCxn id="74" idx="6"/>
            <a:endCxn id="83" idx="2"/>
          </p:cNvCxnSpPr>
          <p:nvPr/>
        </p:nvCxnSpPr>
        <p:spPr bwMode="auto">
          <a:xfrm>
            <a:off x="3437083" y="5268641"/>
            <a:ext cx="2353540" cy="13512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5" name="TextBox 84"/>
          <p:cNvSpPr txBox="1"/>
          <p:nvPr/>
        </p:nvSpPr>
        <p:spPr>
          <a:xfrm>
            <a:off x="5368422" y="5723410"/>
            <a:ext cx="1421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p </a:t>
            </a:r>
            <a:r>
              <a:rPr lang="en-US" sz="1800" dirty="0" smtClean="0">
                <a:sym typeface="Symbol"/>
              </a:rPr>
              <a:t> </a:t>
            </a:r>
            <a:r>
              <a:rPr lang="en-US" i="1" dirty="0" smtClean="0">
                <a:latin typeface="Times New Roman"/>
                <a:cs typeface="Times New Roman"/>
                <a:sym typeface="Symbol"/>
              </a:rPr>
              <a:t>w</a:t>
            </a:r>
            <a:r>
              <a:rPr lang="en-US" dirty="0" smtClean="0">
                <a:latin typeface="Times New Roman"/>
                <a:cs typeface="Times New Roman"/>
                <a:sym typeface="Symbol"/>
              </a:rPr>
              <a:t>’</a:t>
            </a:r>
            <a:r>
              <a:rPr lang="en-US" baseline="-25000" dirty="0" smtClean="0">
                <a:latin typeface="Times New Roman"/>
                <a:cs typeface="Times New Roman"/>
              </a:rPr>
              <a:t>1</a:t>
            </a:r>
            <a:endParaRPr lang="en-US" sz="1800" baseline="-25000" dirty="0">
              <a:latin typeface="Times New Roman"/>
              <a:cs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266" y="-284162"/>
            <a:ext cx="8229600" cy="1143000"/>
          </a:xfrm>
        </p:spPr>
        <p:txBody>
          <a:bodyPr/>
          <a:lstStyle/>
          <a:p>
            <a:r>
              <a:rPr lang="en-US" dirty="0" smtClean="0"/>
              <a:t>Secure Sketches</a:t>
            </a:r>
            <a:endParaRPr lang="en-US" dirty="0"/>
          </a:p>
        </p:txBody>
      </p:sp>
      <p:cxnSp>
        <p:nvCxnSpPr>
          <p:cNvPr id="67" name="Straight Connector 66"/>
          <p:cNvCxnSpPr/>
          <p:nvPr/>
        </p:nvCxnSpPr>
        <p:spPr>
          <a:xfrm flipH="1">
            <a:off x="0" y="34798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5507799" y="2098583"/>
            <a:ext cx="526538" cy="100364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" name="Group 93"/>
          <p:cNvGrpSpPr/>
          <p:nvPr/>
        </p:nvGrpSpPr>
        <p:grpSpPr>
          <a:xfrm>
            <a:off x="1562965" y="521378"/>
            <a:ext cx="2111842" cy="2302595"/>
            <a:chOff x="6838075" y="2277356"/>
            <a:chExt cx="981496" cy="1772739"/>
          </a:xfrm>
        </p:grpSpPr>
        <p:sp>
          <p:nvSpPr>
            <p:cNvPr id="98" name="Trapezoid 97"/>
            <p:cNvSpPr/>
            <p:nvPr/>
          </p:nvSpPr>
          <p:spPr bwMode="auto">
            <a:xfrm rot="5400000">
              <a:off x="6589786" y="2820309"/>
              <a:ext cx="1491952" cy="967619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838075" y="2277356"/>
              <a:ext cx="521492" cy="2843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Generate</a:t>
              </a:r>
              <a:endParaRPr lang="en-US" i="1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cxnSp>
        <p:nvCxnSpPr>
          <p:cNvPr id="100" name="Straight Arrow Connector 99"/>
          <p:cNvCxnSpPr/>
          <p:nvPr/>
        </p:nvCxnSpPr>
        <p:spPr bwMode="auto">
          <a:xfrm flipV="1">
            <a:off x="802176" y="1841646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111" name="Straight Arrow Connector 110"/>
          <p:cNvCxnSpPr/>
          <p:nvPr/>
        </p:nvCxnSpPr>
        <p:spPr bwMode="auto">
          <a:xfrm>
            <a:off x="3674807" y="1087676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112" name="Straight Arrow Connector 111"/>
          <p:cNvCxnSpPr/>
          <p:nvPr/>
        </p:nvCxnSpPr>
        <p:spPr bwMode="auto">
          <a:xfrm>
            <a:off x="3684236" y="2233114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grpSp>
        <p:nvGrpSpPr>
          <p:cNvPr id="113" name="Group 112"/>
          <p:cNvGrpSpPr/>
          <p:nvPr/>
        </p:nvGrpSpPr>
        <p:grpSpPr>
          <a:xfrm>
            <a:off x="5298335" y="1434837"/>
            <a:ext cx="2578825" cy="1810201"/>
            <a:chOff x="6827762" y="2204122"/>
            <a:chExt cx="991809" cy="1845973"/>
          </a:xfrm>
        </p:grpSpPr>
        <p:sp>
          <p:nvSpPr>
            <p:cNvPr id="114" name="Trapezoid 113"/>
            <p:cNvSpPr/>
            <p:nvPr/>
          </p:nvSpPr>
          <p:spPr bwMode="auto">
            <a:xfrm rot="5400000">
              <a:off x="6589786" y="2820309"/>
              <a:ext cx="1491952" cy="967619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827762" y="2204122"/>
              <a:ext cx="482480" cy="3766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Reproduce</a:t>
              </a:r>
              <a:endParaRPr lang="en-US" i="1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cxnSp>
        <p:nvCxnSpPr>
          <p:cNvPr id="116" name="Straight Arrow Connector 115"/>
          <p:cNvCxnSpPr/>
          <p:nvPr/>
        </p:nvCxnSpPr>
        <p:spPr bwMode="auto">
          <a:xfrm flipV="1">
            <a:off x="7877161" y="2066103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grpSp>
        <p:nvGrpSpPr>
          <p:cNvPr id="117" name="Group 116"/>
          <p:cNvGrpSpPr/>
          <p:nvPr/>
        </p:nvGrpSpPr>
        <p:grpSpPr>
          <a:xfrm>
            <a:off x="2215026" y="919987"/>
            <a:ext cx="777240" cy="1042416"/>
            <a:chOff x="6851952" y="2558143"/>
            <a:chExt cx="967619" cy="1491952"/>
          </a:xfrm>
        </p:grpSpPr>
        <p:sp>
          <p:nvSpPr>
            <p:cNvPr id="118" name="Trapezoid 117"/>
            <p:cNvSpPr/>
            <p:nvPr/>
          </p:nvSpPr>
          <p:spPr bwMode="auto">
            <a:xfrm rot="5400000">
              <a:off x="6589786" y="2820309"/>
              <a:ext cx="1491952" cy="967619"/>
            </a:xfrm>
            <a:prstGeom prst="trapezoid">
              <a:avLst>
                <a:gd name="adj" fmla="val 425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6894286" y="2997469"/>
              <a:ext cx="710616" cy="5286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Ext</a:t>
              </a:r>
              <a:endParaRPr lang="en-US" i="1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cxnSp>
        <p:nvCxnSpPr>
          <p:cNvPr id="120" name="Elbow Connector 119"/>
          <p:cNvCxnSpPr>
            <a:stCxn id="98" idx="2"/>
            <a:endCxn id="118" idx="2"/>
          </p:cNvCxnSpPr>
          <p:nvPr/>
        </p:nvCxnSpPr>
        <p:spPr>
          <a:xfrm rot="10800000" flipH="1">
            <a:off x="1592824" y="1441195"/>
            <a:ext cx="622201" cy="413836"/>
          </a:xfrm>
          <a:prstGeom prst="bentConnector3">
            <a:avLst>
              <a:gd name="adj1" fmla="val 34218"/>
            </a:avLst>
          </a:prstGeom>
          <a:ln w="9525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Elbow Connector 120"/>
          <p:cNvCxnSpPr>
            <a:endCxn id="118" idx="0"/>
          </p:cNvCxnSpPr>
          <p:nvPr/>
        </p:nvCxnSpPr>
        <p:spPr>
          <a:xfrm rot="10800000" flipV="1">
            <a:off x="2992267" y="1087675"/>
            <a:ext cx="682543" cy="353520"/>
          </a:xfrm>
          <a:prstGeom prst="bentConnector3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2" name="Group 121"/>
          <p:cNvGrpSpPr/>
          <p:nvPr/>
        </p:nvGrpSpPr>
        <p:grpSpPr>
          <a:xfrm>
            <a:off x="6662931" y="1938125"/>
            <a:ext cx="777240" cy="1042416"/>
            <a:chOff x="6851952" y="2558143"/>
            <a:chExt cx="967619" cy="1491952"/>
          </a:xfrm>
        </p:grpSpPr>
        <p:sp>
          <p:nvSpPr>
            <p:cNvPr id="123" name="Trapezoid 122"/>
            <p:cNvSpPr/>
            <p:nvPr/>
          </p:nvSpPr>
          <p:spPr bwMode="auto">
            <a:xfrm rot="5400000">
              <a:off x="6589786" y="2820309"/>
              <a:ext cx="1491952" cy="967619"/>
            </a:xfrm>
            <a:prstGeom prst="trapezoid">
              <a:avLst>
                <a:gd name="adj" fmla="val 425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6894286" y="2997469"/>
              <a:ext cx="710616" cy="5286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Ext</a:t>
              </a:r>
              <a:endParaRPr lang="en-US" i="1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cxnSp>
        <p:nvCxnSpPr>
          <p:cNvPr id="125" name="Elbow Connector 124"/>
          <p:cNvCxnSpPr>
            <a:endCxn id="123" idx="0"/>
          </p:cNvCxnSpPr>
          <p:nvPr/>
        </p:nvCxnSpPr>
        <p:spPr>
          <a:xfrm rot="10800000" flipV="1">
            <a:off x="7440171" y="2077647"/>
            <a:ext cx="436990" cy="381685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Elbow Connector 125"/>
          <p:cNvCxnSpPr>
            <a:endCxn id="128" idx="2"/>
          </p:cNvCxnSpPr>
          <p:nvPr/>
        </p:nvCxnSpPr>
        <p:spPr>
          <a:xfrm rot="10800000" flipH="1" flipV="1">
            <a:off x="1592823" y="1855030"/>
            <a:ext cx="622203" cy="519762"/>
          </a:xfrm>
          <a:prstGeom prst="bentConnector3">
            <a:avLst>
              <a:gd name="adj1" fmla="val 34764"/>
            </a:avLst>
          </a:prstGeom>
          <a:ln w="9525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7" name="Group 126"/>
          <p:cNvGrpSpPr/>
          <p:nvPr/>
        </p:nvGrpSpPr>
        <p:grpSpPr>
          <a:xfrm>
            <a:off x="2215033" y="2007429"/>
            <a:ext cx="865542" cy="734722"/>
            <a:chOff x="7033939" y="2074428"/>
            <a:chExt cx="332885" cy="749241"/>
          </a:xfrm>
        </p:grpSpPr>
        <p:sp>
          <p:nvSpPr>
            <p:cNvPr id="128" name="Trapezoid 127"/>
            <p:cNvSpPr/>
            <p:nvPr/>
          </p:nvSpPr>
          <p:spPr bwMode="auto">
            <a:xfrm rot="5400000">
              <a:off x="6808760" y="2299608"/>
              <a:ext cx="749241" cy="298882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7033939" y="2260734"/>
              <a:ext cx="332885" cy="3766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Sketch</a:t>
              </a:r>
              <a:endParaRPr lang="en-US" i="1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cxnSp>
        <p:nvCxnSpPr>
          <p:cNvPr id="130" name="Elbow Connector 129"/>
          <p:cNvCxnSpPr/>
          <p:nvPr/>
        </p:nvCxnSpPr>
        <p:spPr>
          <a:xfrm rot="10800000" flipV="1">
            <a:off x="2992165" y="2233114"/>
            <a:ext cx="682642" cy="141678"/>
          </a:xfrm>
          <a:prstGeom prst="bentConnector3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1" name="Group 130"/>
          <p:cNvGrpSpPr/>
          <p:nvPr/>
        </p:nvGrpSpPr>
        <p:grpSpPr>
          <a:xfrm>
            <a:off x="5507796" y="2098584"/>
            <a:ext cx="609123" cy="1003641"/>
            <a:chOff x="7033939" y="2074428"/>
            <a:chExt cx="345761" cy="1023474"/>
          </a:xfrm>
        </p:grpSpPr>
        <p:sp>
          <p:nvSpPr>
            <p:cNvPr id="132" name="Trapezoid 131"/>
            <p:cNvSpPr/>
            <p:nvPr/>
          </p:nvSpPr>
          <p:spPr bwMode="auto">
            <a:xfrm rot="5400000">
              <a:off x="6671643" y="2436724"/>
              <a:ext cx="1023474" cy="298882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7033939" y="2260734"/>
              <a:ext cx="345761" cy="3766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Rec</a:t>
              </a:r>
              <a:endParaRPr lang="en-US" i="1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cxnSp>
        <p:nvCxnSpPr>
          <p:cNvPr id="134" name="Straight Arrow Connector 133"/>
          <p:cNvCxnSpPr/>
          <p:nvPr/>
        </p:nvCxnSpPr>
        <p:spPr bwMode="auto">
          <a:xfrm>
            <a:off x="6034345" y="2524232"/>
            <a:ext cx="62858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graphicFrame>
        <p:nvGraphicFramePr>
          <p:cNvPr id="135" name="Object 1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426012"/>
              </p:ext>
            </p:extLst>
          </p:nvPr>
        </p:nvGraphicFramePr>
        <p:xfrm>
          <a:off x="6126473" y="1991035"/>
          <a:ext cx="495493" cy="522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0" name="Equation" r:id="rId4" imgW="203200" imgH="215900" progId="Equation.3">
                  <p:embed/>
                </p:oleObj>
              </mc:Choice>
              <mc:Fallback>
                <p:oleObj name="Equation" r:id="rId4" imgW="203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26473" y="1991035"/>
                        <a:ext cx="495493" cy="5222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6" name="Straight Connector 135"/>
          <p:cNvCxnSpPr/>
          <p:nvPr/>
        </p:nvCxnSpPr>
        <p:spPr>
          <a:xfrm>
            <a:off x="5361233" y="3029118"/>
            <a:ext cx="127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5361233" y="2247891"/>
            <a:ext cx="127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" name="TextBox 143"/>
          <p:cNvSpPr txBox="1"/>
          <p:nvPr/>
        </p:nvSpPr>
        <p:spPr>
          <a:xfrm>
            <a:off x="4462000" y="1807374"/>
            <a:ext cx="418705" cy="400110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endParaRPr lang="en-US" sz="20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915482" y="1298731"/>
            <a:ext cx="588739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endParaRPr lang="en-US" sz="2800" baseline="-25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cxnSp>
        <p:nvCxnSpPr>
          <p:cNvPr id="146" name="Straight Arrow Connector 145"/>
          <p:cNvCxnSpPr/>
          <p:nvPr/>
        </p:nvCxnSpPr>
        <p:spPr bwMode="auto">
          <a:xfrm flipV="1">
            <a:off x="1329278" y="3037673"/>
            <a:ext cx="405611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147" name="Oval 146"/>
          <p:cNvSpPr/>
          <p:nvPr/>
        </p:nvSpPr>
        <p:spPr bwMode="auto">
          <a:xfrm>
            <a:off x="1175303" y="2974208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644755" y="2787632"/>
            <a:ext cx="7083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dirty="0" smtClean="0">
                <a:latin typeface="Times New Roman"/>
                <a:cs typeface="Times New Roman"/>
              </a:rPr>
              <a:t>’</a:t>
            </a:r>
            <a:r>
              <a:rPr lang="en-US" sz="2800" baseline="-25000" dirty="0" smtClean="0">
                <a:latin typeface="Times New Roman"/>
                <a:cs typeface="Times New Roman"/>
              </a:rPr>
              <a:t>1</a:t>
            </a:r>
            <a:endParaRPr lang="en-US" sz="2800" dirty="0"/>
          </a:p>
        </p:txBody>
      </p:sp>
      <p:sp>
        <p:nvSpPr>
          <p:cNvPr id="149" name="Oval 148"/>
          <p:cNvSpPr/>
          <p:nvPr/>
        </p:nvSpPr>
        <p:spPr bwMode="auto">
          <a:xfrm>
            <a:off x="696448" y="1791144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1" name="Rectangle 150"/>
          <p:cNvSpPr/>
          <p:nvPr/>
        </p:nvSpPr>
        <p:spPr>
          <a:xfrm rot="4179712">
            <a:off x="593565" y="2197768"/>
            <a:ext cx="595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&gt; </a:t>
            </a:r>
            <a:r>
              <a:rPr lang="en-US" sz="2800" i="1" dirty="0" smtClean="0">
                <a:latin typeface="Times New Roman"/>
                <a:cs typeface="Times New Roman"/>
              </a:rPr>
              <a:t>t</a:t>
            </a:r>
            <a:endParaRPr lang="en-US" sz="2800" dirty="0">
              <a:cs typeface="Calibri"/>
            </a:endParaRPr>
          </a:p>
        </p:txBody>
      </p:sp>
      <p:grpSp>
        <p:nvGrpSpPr>
          <p:cNvPr id="153" name="Group 152"/>
          <p:cNvGrpSpPr/>
          <p:nvPr/>
        </p:nvGrpSpPr>
        <p:grpSpPr>
          <a:xfrm>
            <a:off x="4333176" y="720459"/>
            <a:ext cx="499449" cy="369332"/>
            <a:chOff x="4333176" y="720459"/>
            <a:chExt cx="499449" cy="369332"/>
          </a:xfrm>
        </p:grpSpPr>
        <p:sp>
          <p:nvSpPr>
            <p:cNvPr id="154" name="Rectangle 153"/>
            <p:cNvSpPr/>
            <p:nvPr/>
          </p:nvSpPr>
          <p:spPr>
            <a:xfrm>
              <a:off x="4333176" y="762786"/>
              <a:ext cx="441326" cy="303915"/>
            </a:xfrm>
            <a:prstGeom prst="rect">
              <a:avLst/>
            </a:prstGeom>
            <a:solidFill>
              <a:srgbClr val="0011B2"/>
            </a:solidFill>
            <a:ln>
              <a:solidFill>
                <a:srgbClr val="0011B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4390611" y="720459"/>
              <a:ext cx="4420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7920990" y="1619503"/>
            <a:ext cx="441326" cy="369332"/>
            <a:chOff x="6391214" y="2492739"/>
            <a:chExt cx="441326" cy="369332"/>
          </a:xfrm>
        </p:grpSpPr>
        <p:sp>
          <p:nvSpPr>
            <p:cNvPr id="157" name="Rectangle 156"/>
            <p:cNvSpPr/>
            <p:nvPr/>
          </p:nvSpPr>
          <p:spPr>
            <a:xfrm>
              <a:off x="6391214" y="2535066"/>
              <a:ext cx="441326" cy="303915"/>
            </a:xfrm>
            <a:prstGeom prst="rect">
              <a:avLst/>
            </a:prstGeom>
            <a:solidFill>
              <a:srgbClr val="0011B2"/>
            </a:solidFill>
            <a:ln>
              <a:solidFill>
                <a:srgbClr val="0011B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6461311" y="2492739"/>
              <a:ext cx="35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0" y="3865983"/>
            <a:ext cx="2209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Code Offset Sketch</a:t>
            </a:r>
          </a:p>
          <a:p>
            <a:r>
              <a:rPr lang="en-US" dirty="0" smtClean="0"/>
              <a:t>[JuelsWattenberg99]</a:t>
            </a:r>
            <a:endParaRPr lang="en-US" dirty="0"/>
          </a:p>
        </p:txBody>
      </p:sp>
      <p:sp>
        <p:nvSpPr>
          <p:cNvPr id="86" name="Rectangle 36"/>
          <p:cNvSpPr>
            <a:spLocks noChangeArrowheads="1"/>
          </p:cNvSpPr>
          <p:nvPr/>
        </p:nvSpPr>
        <p:spPr bwMode="auto">
          <a:xfrm>
            <a:off x="7355012" y="4154553"/>
            <a:ext cx="1618222" cy="180478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 anchorCtr="1"/>
          <a:lstStyle/>
          <a:p>
            <a:pPr>
              <a:defRPr/>
            </a:pPr>
            <a:r>
              <a:rPr lang="en-US" sz="1800" b="1" dirty="0" smtClean="0">
                <a:latin typeface="Calibri"/>
                <a:cs typeface="Calibri"/>
              </a:rPr>
              <a:t>Goal: minimize </a:t>
            </a:r>
            <a:r>
              <a:rPr lang="en-US" b="1" dirty="0" smtClean="0">
                <a:latin typeface="Calibri"/>
                <a:cs typeface="Calibri"/>
              </a:rPr>
              <a:t>how much </a:t>
            </a:r>
            <a:r>
              <a:rPr lang="en-US" sz="1800" b="1" i="1" dirty="0" smtClean="0">
                <a:latin typeface="Times New Roman"/>
                <a:cs typeface="Times New Roman"/>
              </a:rPr>
              <a:t>p</a:t>
            </a:r>
            <a:r>
              <a:rPr lang="en-US" sz="1800" b="1" dirty="0" smtClean="0"/>
              <a:t> informs on </a:t>
            </a:r>
            <a:r>
              <a:rPr lang="en-US" sz="1800" b="1" i="1" dirty="0" smtClean="0">
                <a:latin typeface="Times New Roman"/>
                <a:cs typeface="Times New Roman"/>
              </a:rPr>
              <a:t>w</a:t>
            </a:r>
            <a:r>
              <a:rPr lang="en-US" sz="1800" b="1" baseline="-25000" dirty="0" smtClean="0">
                <a:latin typeface="Times New Roman"/>
                <a:cs typeface="Times New Roman"/>
              </a:rPr>
              <a:t>0</a:t>
            </a:r>
            <a:r>
              <a:rPr lang="en-US" b="1" dirty="0"/>
              <a:t>.</a:t>
            </a:r>
            <a:r>
              <a:rPr lang="en-US" sz="1800" b="1" dirty="0" smtClean="0"/>
              <a:t>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0597" y="4994678"/>
            <a:ext cx="204455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Times New Roman"/>
                <a:cs typeface="Times New Roman"/>
              </a:rPr>
              <a:t>C – </a:t>
            </a:r>
            <a:r>
              <a:rPr lang="en-US" sz="1600" dirty="0" smtClean="0">
                <a:latin typeface="Calibri"/>
                <a:cs typeface="Calibri"/>
              </a:rPr>
              <a:t>Error correcting </a:t>
            </a:r>
            <a:br>
              <a:rPr lang="en-US" sz="1600" dirty="0" smtClean="0">
                <a:latin typeface="Calibri"/>
                <a:cs typeface="Calibri"/>
              </a:rPr>
            </a:br>
            <a:r>
              <a:rPr lang="en-US" sz="1600" dirty="0" smtClean="0">
                <a:latin typeface="Calibri"/>
                <a:cs typeface="Calibri"/>
              </a:rPr>
              <a:t>code correcting </a:t>
            </a:r>
            <a:r>
              <a:rPr lang="en-US" sz="1600" i="1" dirty="0" smtClean="0">
                <a:latin typeface="Times New Roman"/>
                <a:cs typeface="Times New Roman"/>
              </a:rPr>
              <a:t>t</a:t>
            </a:r>
            <a:r>
              <a:rPr lang="en-US" sz="1600" dirty="0" smtClean="0">
                <a:latin typeface="Calibri"/>
                <a:cs typeface="Calibri"/>
              </a:rPr>
              <a:t> errors</a:t>
            </a:r>
            <a:endParaRPr lang="en-US" sz="1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48803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animBg="1"/>
      <p:bldP spid="152" grpId="0" animBg="1"/>
      <p:bldP spid="76" grpId="0" animBg="1"/>
      <p:bldP spid="78" grpId="0"/>
      <p:bldP spid="82" grpId="0" animBg="1"/>
      <p:bldP spid="83" grpId="0" animBg="1"/>
      <p:bldP spid="85" grpId="0"/>
      <p:bldP spid="86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F7F7F"/>
                </a:solidFill>
              </a:rPr>
              <a:t>Key </a:t>
            </a:r>
            <a:r>
              <a:rPr lang="en-US" dirty="0">
                <a:solidFill>
                  <a:srgbClr val="7F7F7F"/>
                </a:solidFill>
              </a:rPr>
              <a:t>Derivation from Noisy </a:t>
            </a:r>
            <a:r>
              <a:rPr lang="en-US" dirty="0" smtClean="0">
                <a:solidFill>
                  <a:srgbClr val="7F7F7F"/>
                </a:solidFill>
              </a:rPr>
              <a:t>Sources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Fuzzy Extractors</a:t>
            </a:r>
            <a:endParaRPr lang="en-US" dirty="0">
              <a:solidFill>
                <a:srgbClr val="7F7F7F"/>
              </a:solidFill>
            </a:endParaRPr>
          </a:p>
          <a:p>
            <a:r>
              <a:rPr lang="en-US" dirty="0"/>
              <a:t>Limitations of Traditional Approaches/Lessons</a:t>
            </a:r>
          </a:p>
          <a:p>
            <a:r>
              <a:rPr lang="en-US" dirty="0"/>
              <a:t>New Constructions</a:t>
            </a:r>
          </a:p>
        </p:txBody>
      </p:sp>
      <p:sp>
        <p:nvSpPr>
          <p:cNvPr id="4" name="Right Arrow 3"/>
          <p:cNvSpPr/>
          <p:nvPr/>
        </p:nvSpPr>
        <p:spPr>
          <a:xfrm>
            <a:off x="56661" y="2842845"/>
            <a:ext cx="801077" cy="47002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682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91" y="-21686"/>
            <a:ext cx="8890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 it possible to handle </a:t>
            </a:r>
            <a:br>
              <a:rPr lang="en-US" dirty="0" smtClean="0"/>
            </a:br>
            <a:r>
              <a:rPr lang="en-US" dirty="0" smtClean="0"/>
              <a:t>“more errors than entropy” (</a:t>
            </a:r>
            <a:r>
              <a:rPr lang="en-US" i="1" dirty="0" smtClean="0">
                <a:latin typeface="Times New Roman"/>
                <a:cs typeface="Times New Roman"/>
              </a:rPr>
              <a:t>t</a:t>
            </a:r>
            <a:r>
              <a:rPr lang="en-US" dirty="0" smtClean="0">
                <a:latin typeface="Times New Roman"/>
                <a:cs typeface="Times New Roman"/>
              </a:rPr>
              <a:t> &gt; </a:t>
            </a:r>
            <a:r>
              <a:rPr lang="en-US" i="1" dirty="0" smtClean="0">
                <a:latin typeface="Times New Roman"/>
                <a:cs typeface="Times New Roman"/>
              </a:rPr>
              <a:t>k</a:t>
            </a:r>
            <a:r>
              <a:rPr lang="en-US" dirty="0" smtClean="0"/>
              <a:t>)?</a:t>
            </a:r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177401" y="1483950"/>
            <a:ext cx="4137707" cy="471521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 bwMode="auto">
          <a:xfrm>
            <a:off x="1964062" y="5279723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1031188" y="2594094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1031188" y="5958133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3099568" y="5619491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3777925" y="2364856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2484882" y="3086936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3648036" y="3672302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781542" y="4071488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573988" y="5747507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2774529" y="4671074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716598" y="2003352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1161077" y="1605695"/>
            <a:ext cx="2767517" cy="1481241"/>
            <a:chOff x="5873234" y="2034529"/>
            <a:chExt cx="2767517" cy="1481241"/>
          </a:xfrm>
        </p:grpSpPr>
        <p:cxnSp>
          <p:nvCxnSpPr>
            <p:cNvPr id="65" name="Straight Arrow Connector 64"/>
            <p:cNvCxnSpPr>
              <a:endCxn id="51" idx="0"/>
            </p:cNvCxnSpPr>
            <p:nvPr/>
          </p:nvCxnSpPr>
          <p:spPr>
            <a:xfrm flipH="1">
              <a:off x="7261984" y="2567056"/>
              <a:ext cx="22640" cy="94871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endCxn id="45" idx="6"/>
            </p:cNvCxnSpPr>
            <p:nvPr/>
          </p:nvCxnSpPr>
          <p:spPr>
            <a:xfrm flipH="1">
              <a:off x="5873234" y="2567056"/>
              <a:ext cx="1411390" cy="51988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6559165" y="2034529"/>
              <a:ext cx="20815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Support of </a:t>
              </a:r>
              <a:r>
                <a:rPr lang="en-US" sz="2400" i="1" dirty="0" smtClean="0">
                  <a:latin typeface="Times New Roman"/>
                  <a:cs typeface="Times New Roman"/>
                </a:rPr>
                <a:t>w</a:t>
              </a:r>
              <a:r>
                <a:rPr lang="en-US" sz="2400" baseline="-25000" dirty="0" smtClean="0">
                  <a:latin typeface="Times New Roman"/>
                  <a:cs typeface="Times New Roman"/>
                </a:rPr>
                <a:t>0</a:t>
              </a:r>
              <a:endParaRPr lang="en-US" sz="2400" baseline="-25000" dirty="0">
                <a:latin typeface="Times New Roman"/>
                <a:cs typeface="Times New Roman"/>
              </a:endParaRPr>
            </a:p>
          </p:txBody>
        </p:sp>
      </p:grpSp>
      <p:sp>
        <p:nvSpPr>
          <p:cNvPr id="68" name="Oval 67"/>
          <p:cNvSpPr/>
          <p:nvPr/>
        </p:nvSpPr>
        <p:spPr bwMode="auto">
          <a:xfrm>
            <a:off x="1899117" y="3691697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468084" y="1268051"/>
            <a:ext cx="45720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This distribution has </a:t>
            </a:r>
            <a:r>
              <a:rPr lang="en-US" sz="2400" dirty="0" smtClean="0">
                <a:latin typeface="Times New Roman"/>
                <a:cs typeface="Times New Roman"/>
              </a:rPr>
              <a:t>2</a:t>
            </a:r>
            <a:r>
              <a:rPr lang="en-US" sz="2400" i="1" baseline="30000" dirty="0" smtClean="0">
                <a:latin typeface="Times New Roman"/>
                <a:cs typeface="Times New Roman"/>
              </a:rPr>
              <a:t>k</a:t>
            </a:r>
            <a:r>
              <a:rPr lang="en-US" sz="2400" dirty="0" smtClean="0">
                <a:latin typeface="Calibri"/>
                <a:cs typeface="Calibri"/>
              </a:rPr>
              <a:t> points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Calibri"/>
                <a:cs typeface="Calibri"/>
              </a:rPr>
              <a:t>Why might we hope to extract from this distribution?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Calibri"/>
                <a:cs typeface="Calibri"/>
              </a:rPr>
              <a:t>Points are far apart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>
                <a:latin typeface="Calibri"/>
                <a:cs typeface="Calibri"/>
              </a:rPr>
              <a:t>No need to </a:t>
            </a:r>
            <a:r>
              <a:rPr lang="en-US" sz="2400" dirty="0" err="1" smtClean="0">
                <a:latin typeface="Calibri"/>
                <a:cs typeface="Calibri"/>
              </a:rPr>
              <a:t>deconflict</a:t>
            </a:r>
            <a:r>
              <a:rPr lang="en-US" sz="2400" dirty="0" smtClean="0">
                <a:latin typeface="Calibri"/>
                <a:cs typeface="Calibri"/>
              </a:rPr>
              <a:t> original reading</a:t>
            </a:r>
          </a:p>
        </p:txBody>
      </p:sp>
      <p:sp>
        <p:nvSpPr>
          <p:cNvPr id="70" name="Rectangle 69"/>
          <p:cNvSpPr/>
          <p:nvPr/>
        </p:nvSpPr>
        <p:spPr>
          <a:xfrm>
            <a:off x="3261543" y="4429758"/>
            <a:ext cx="443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lang="en-US" b="1" baseline="-25000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3309843" y="4825476"/>
            <a:ext cx="129889" cy="128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2" name="Straight Arrow Connector 71"/>
          <p:cNvCxnSpPr>
            <a:stCxn id="71" idx="1"/>
            <a:endCxn id="55" idx="6"/>
          </p:cNvCxnSpPr>
          <p:nvPr/>
        </p:nvCxnSpPr>
        <p:spPr bwMode="auto">
          <a:xfrm flipH="1" flipV="1">
            <a:off x="2904418" y="4735082"/>
            <a:ext cx="424447" cy="1091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triangle" w="lg" len="lg"/>
            <a:tailEnd type="triangle" w="lg" len="lg"/>
          </a:ln>
          <a:effectLst/>
          <a:extLst/>
        </p:spPr>
      </p:cxnSp>
    </p:spTree>
    <p:extLst>
      <p:ext uri="{BB962C8B-B14F-4D97-AF65-F5344CB8AC3E}">
        <p14:creationId xmlns:p14="http://schemas.microsoft.com/office/powerpoint/2010/main" val="433923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 animBg="1"/>
      <p:bldP spid="47" grpId="0" animBg="1"/>
      <p:bldP spid="48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68" grpId="0" animBg="1"/>
      <p:bldP spid="69" grpId="0" build="p"/>
      <p:bldP spid="70" grpId="0"/>
      <p:bldP spid="7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91" y="-21686"/>
            <a:ext cx="8890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 it possible to handle </a:t>
            </a:r>
            <a:br>
              <a:rPr lang="en-US" dirty="0" smtClean="0"/>
            </a:br>
            <a:r>
              <a:rPr lang="en-US" dirty="0" smtClean="0"/>
              <a:t>“more errors than entropy” (</a:t>
            </a:r>
            <a:r>
              <a:rPr lang="en-US" i="1" dirty="0" smtClean="0">
                <a:latin typeface="Times New Roman"/>
                <a:cs typeface="Times New Roman"/>
              </a:rPr>
              <a:t>t</a:t>
            </a:r>
            <a:r>
              <a:rPr lang="en-US" dirty="0" smtClean="0">
                <a:latin typeface="Times New Roman"/>
                <a:cs typeface="Times New Roman"/>
              </a:rPr>
              <a:t> &gt; </a:t>
            </a:r>
            <a:r>
              <a:rPr lang="en-US" i="1" dirty="0" smtClean="0">
                <a:latin typeface="Times New Roman"/>
                <a:cs typeface="Times New Roman"/>
              </a:rPr>
              <a:t>k</a:t>
            </a:r>
            <a:r>
              <a:rPr lang="en-US" dirty="0" smtClean="0"/>
              <a:t>)?</a:t>
            </a:r>
            <a:endParaRPr lang="en-US" dirty="0"/>
          </a:p>
        </p:txBody>
      </p:sp>
      <p:sp>
        <p:nvSpPr>
          <p:cNvPr id="43" name="Oval 42"/>
          <p:cNvSpPr/>
          <p:nvPr/>
        </p:nvSpPr>
        <p:spPr bwMode="auto">
          <a:xfrm>
            <a:off x="1964062" y="5279723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1031188" y="2594094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1031188" y="5958133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3099568" y="5619491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3777925" y="2364856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2484882" y="3086936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3648036" y="3672302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781542" y="4071488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573988" y="5747507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2774529" y="4671074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716598" y="2003352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1161077" y="1605695"/>
            <a:ext cx="2767517" cy="1481241"/>
            <a:chOff x="5873234" y="2034529"/>
            <a:chExt cx="2767517" cy="1481241"/>
          </a:xfrm>
        </p:grpSpPr>
        <p:cxnSp>
          <p:nvCxnSpPr>
            <p:cNvPr id="65" name="Straight Arrow Connector 64"/>
            <p:cNvCxnSpPr>
              <a:endCxn id="51" idx="0"/>
            </p:cNvCxnSpPr>
            <p:nvPr/>
          </p:nvCxnSpPr>
          <p:spPr>
            <a:xfrm flipH="1">
              <a:off x="7261984" y="2567056"/>
              <a:ext cx="22640" cy="94871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endCxn id="45" idx="6"/>
            </p:cNvCxnSpPr>
            <p:nvPr/>
          </p:nvCxnSpPr>
          <p:spPr>
            <a:xfrm flipH="1">
              <a:off x="5873234" y="2567056"/>
              <a:ext cx="1411390" cy="51988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6559165" y="2034529"/>
              <a:ext cx="20815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Support of </a:t>
              </a:r>
              <a:r>
                <a:rPr lang="en-US" sz="2400" i="1" dirty="0" smtClean="0">
                  <a:latin typeface="Times New Roman"/>
                  <a:cs typeface="Times New Roman"/>
                </a:rPr>
                <a:t>w</a:t>
              </a:r>
              <a:r>
                <a:rPr lang="en-US" sz="2400" baseline="-25000" dirty="0" smtClean="0">
                  <a:latin typeface="Times New Roman"/>
                  <a:cs typeface="Times New Roman"/>
                </a:rPr>
                <a:t>0</a:t>
              </a:r>
              <a:endParaRPr lang="en-US" sz="2400" baseline="-25000" dirty="0">
                <a:latin typeface="Times New Roman"/>
                <a:cs typeface="Times New Roman"/>
              </a:endParaRPr>
            </a:p>
          </p:txBody>
        </p:sp>
      </p:grpSp>
      <p:sp>
        <p:nvSpPr>
          <p:cNvPr id="68" name="Oval 67"/>
          <p:cNvSpPr/>
          <p:nvPr/>
        </p:nvSpPr>
        <p:spPr bwMode="auto">
          <a:xfrm>
            <a:off x="1899117" y="3691697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77401" y="1483950"/>
            <a:ext cx="4137707" cy="471521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4505412" y="1442709"/>
            <a:ext cx="4137707" cy="471521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36"/>
          <p:cNvSpPr>
            <a:spLocks noChangeArrowheads="1"/>
          </p:cNvSpPr>
          <p:nvPr/>
        </p:nvSpPr>
        <p:spPr bwMode="auto">
          <a:xfrm>
            <a:off x="587642" y="6262150"/>
            <a:ext cx="7906019" cy="46954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 anchorCtr="1"/>
          <a:lstStyle/>
          <a:p>
            <a:pPr algn="ctr">
              <a:defRPr/>
            </a:pPr>
            <a:r>
              <a:rPr lang="en-US" sz="2000" b="1" dirty="0" smtClean="0"/>
              <a:t>Left and right have same number of points and error tolerance</a:t>
            </a:r>
          </a:p>
        </p:txBody>
      </p:sp>
      <p:sp>
        <p:nvSpPr>
          <p:cNvPr id="44" name="Oval 43"/>
          <p:cNvSpPr/>
          <p:nvPr/>
        </p:nvSpPr>
        <p:spPr bwMode="auto">
          <a:xfrm>
            <a:off x="5722026" y="3740909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5722026" y="3943472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6519237" y="3566178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6424284" y="4213874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5803906" y="3480529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6168263" y="3529283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6684062" y="3676901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5916860" y="4007480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6554173" y="3920297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6424284" y="3465275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9" name="Oval 68"/>
          <p:cNvSpPr/>
          <p:nvPr/>
        </p:nvSpPr>
        <p:spPr bwMode="auto">
          <a:xfrm>
            <a:off x="6089020" y="4213874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6584182" y="4100144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6389348" y="3682577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6233208" y="2034529"/>
            <a:ext cx="2407543" cy="1550397"/>
            <a:chOff x="6233208" y="2034529"/>
            <a:chExt cx="2407543" cy="1550397"/>
          </a:xfrm>
        </p:grpSpPr>
        <p:cxnSp>
          <p:nvCxnSpPr>
            <p:cNvPr id="78" name="Straight Arrow Connector 77"/>
            <p:cNvCxnSpPr/>
            <p:nvPr/>
          </p:nvCxnSpPr>
          <p:spPr>
            <a:xfrm flipH="1">
              <a:off x="6630104" y="2496194"/>
              <a:ext cx="476222" cy="108873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H="1">
              <a:off x="6233208" y="2496194"/>
              <a:ext cx="856581" cy="103308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6559165" y="2034529"/>
              <a:ext cx="20815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Support of </a:t>
              </a:r>
              <a:r>
                <a:rPr lang="en-US" sz="2400" i="1" dirty="0" smtClean="0">
                  <a:latin typeface="Times New Roman"/>
                  <a:cs typeface="Times New Roman"/>
                </a:rPr>
                <a:t>v</a:t>
              </a:r>
              <a:r>
                <a:rPr lang="en-US" sz="2400" baseline="-25000" dirty="0" smtClean="0">
                  <a:latin typeface="Times New Roman"/>
                  <a:cs typeface="Times New Roman"/>
                </a:rPr>
                <a:t>0</a:t>
              </a:r>
              <a:endParaRPr lang="en-US" sz="2400" baseline="-25000" dirty="0">
                <a:latin typeface="Times New Roman"/>
                <a:cs typeface="Times New Roman"/>
              </a:endParaRPr>
            </a:p>
          </p:txBody>
        </p:sp>
      </p:grpSp>
      <p:sp>
        <p:nvSpPr>
          <p:cNvPr id="81" name="Oval 80"/>
          <p:cNvSpPr/>
          <p:nvPr/>
        </p:nvSpPr>
        <p:spPr bwMode="auto">
          <a:xfrm>
            <a:off x="2484882" y="3086936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3648036" y="3672302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3" name="Oval 82"/>
          <p:cNvSpPr/>
          <p:nvPr/>
        </p:nvSpPr>
        <p:spPr bwMode="auto">
          <a:xfrm>
            <a:off x="781542" y="4071488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Oval 83"/>
          <p:cNvSpPr/>
          <p:nvPr/>
        </p:nvSpPr>
        <p:spPr bwMode="auto">
          <a:xfrm>
            <a:off x="1899117" y="3691697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5" name="Oval 84"/>
          <p:cNvSpPr/>
          <p:nvPr/>
        </p:nvSpPr>
        <p:spPr bwMode="auto">
          <a:xfrm>
            <a:off x="2484882" y="3086936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565498" y="2901867"/>
            <a:ext cx="405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lang="en-US" sz="24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72" name="Rectangle 36"/>
          <p:cNvSpPr>
            <a:spLocks noChangeArrowheads="1"/>
          </p:cNvSpPr>
          <p:nvPr/>
        </p:nvSpPr>
        <p:spPr bwMode="auto">
          <a:xfrm>
            <a:off x="4579279" y="5023691"/>
            <a:ext cx="3988249" cy="595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 anchorCtr="1"/>
          <a:lstStyle/>
          <a:p>
            <a:pPr algn="ctr">
              <a:defRPr/>
            </a:pPr>
            <a:r>
              <a:rPr lang="en-US" sz="2000" b="1" dirty="0" smtClean="0"/>
              <a:t>Since </a:t>
            </a:r>
            <a:r>
              <a:rPr lang="en-US" sz="2000" b="1" i="1" dirty="0" smtClean="0">
                <a:latin typeface="Times New Roman"/>
                <a:cs typeface="Times New Roman"/>
              </a:rPr>
              <a:t>t </a:t>
            </a:r>
            <a:r>
              <a:rPr lang="en-US" sz="2000" b="1" dirty="0" smtClean="0">
                <a:latin typeface="Times New Roman"/>
                <a:cs typeface="Times New Roman"/>
              </a:rPr>
              <a:t>&gt;</a:t>
            </a:r>
            <a:r>
              <a:rPr lang="en-US" sz="2000" b="1" i="1" dirty="0" smtClean="0">
                <a:latin typeface="Times New Roman"/>
                <a:cs typeface="Times New Roman"/>
              </a:rPr>
              <a:t> k</a:t>
            </a:r>
            <a:r>
              <a:rPr lang="en-US" sz="2000" b="1" dirty="0" smtClean="0"/>
              <a:t> there is a distribution </a:t>
            </a:r>
            <a:r>
              <a:rPr lang="en-US" sz="2000" b="1" i="1" dirty="0" smtClean="0">
                <a:latin typeface="Times New Roman"/>
                <a:cs typeface="Times New Roman"/>
              </a:rPr>
              <a:t>v</a:t>
            </a:r>
            <a:r>
              <a:rPr lang="en-US" sz="2000" b="1" baseline="-25000" dirty="0" smtClean="0">
                <a:latin typeface="Times New Roman"/>
                <a:cs typeface="Times New Roman"/>
              </a:rPr>
              <a:t>0</a:t>
            </a:r>
            <a:r>
              <a:rPr lang="en-US" sz="2000" b="1" baseline="-25000" dirty="0" smtClean="0"/>
              <a:t> </a:t>
            </a:r>
            <a:br>
              <a:rPr lang="en-US" sz="2000" b="1" baseline="-25000" dirty="0" smtClean="0"/>
            </a:br>
            <a:r>
              <a:rPr lang="en-US" sz="2000" b="1" dirty="0" smtClean="0"/>
              <a:t>where all points lie in a single ball</a:t>
            </a:r>
          </a:p>
        </p:txBody>
      </p:sp>
    </p:spTree>
    <p:extLst>
      <p:ext uri="{BB962C8B-B14F-4D97-AF65-F5344CB8AC3E}">
        <p14:creationId xmlns:p14="http://schemas.microsoft.com/office/powerpoint/2010/main" val="197541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4" grpId="0" animBg="1"/>
      <p:bldP spid="46" grpId="0" animBg="1"/>
      <p:bldP spid="49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Straight Arrow Connector 56"/>
          <p:cNvCxnSpPr>
            <a:stCxn id="46" idx="0"/>
          </p:cNvCxnSpPr>
          <p:nvPr/>
        </p:nvCxnSpPr>
        <p:spPr bwMode="auto">
          <a:xfrm>
            <a:off x="6311598" y="3886822"/>
            <a:ext cx="130768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91" y="-21686"/>
            <a:ext cx="8890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 it possible to handle </a:t>
            </a:r>
            <a:br>
              <a:rPr lang="en-US" dirty="0" smtClean="0"/>
            </a:br>
            <a:r>
              <a:rPr lang="en-US" dirty="0" smtClean="0"/>
              <a:t>“more errors than entropy” (</a:t>
            </a:r>
            <a:r>
              <a:rPr lang="en-US" i="1" dirty="0" smtClean="0">
                <a:latin typeface="Times New Roman"/>
                <a:cs typeface="Times New Roman"/>
              </a:rPr>
              <a:t>t</a:t>
            </a:r>
            <a:r>
              <a:rPr lang="en-US" dirty="0" smtClean="0">
                <a:latin typeface="Times New Roman"/>
                <a:cs typeface="Times New Roman"/>
              </a:rPr>
              <a:t> &gt; </a:t>
            </a:r>
            <a:r>
              <a:rPr lang="en-US" i="1" dirty="0" smtClean="0">
                <a:latin typeface="Times New Roman"/>
                <a:cs typeface="Times New Roman"/>
              </a:rPr>
              <a:t>k</a:t>
            </a:r>
            <a:r>
              <a:rPr lang="en-US" dirty="0" smtClean="0"/>
              <a:t>)?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 bwMode="auto">
          <a:xfrm>
            <a:off x="5722026" y="3740909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5722026" y="3943472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6519237" y="3566178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6424284" y="4213874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803906" y="3480529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6168263" y="3529283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684062" y="3676901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5916860" y="4007480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554173" y="3920297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6424284" y="3465275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089020" y="4213874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6584182" y="4100144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389348" y="3682577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233208" y="2034529"/>
            <a:ext cx="2407543" cy="1550397"/>
            <a:chOff x="6233208" y="2034529"/>
            <a:chExt cx="2407543" cy="1550397"/>
          </a:xfrm>
        </p:grpSpPr>
        <p:cxnSp>
          <p:nvCxnSpPr>
            <p:cNvPr id="4" name="Straight Arrow Connector 3"/>
            <p:cNvCxnSpPr>
              <a:endCxn id="13" idx="7"/>
            </p:cNvCxnSpPr>
            <p:nvPr/>
          </p:nvCxnSpPr>
          <p:spPr>
            <a:xfrm flipH="1">
              <a:off x="6630104" y="2496194"/>
              <a:ext cx="476222" cy="108873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endCxn id="16" idx="0"/>
            </p:cNvCxnSpPr>
            <p:nvPr/>
          </p:nvCxnSpPr>
          <p:spPr>
            <a:xfrm flipH="1">
              <a:off x="6233208" y="2496194"/>
              <a:ext cx="856581" cy="103308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6559165" y="2034529"/>
              <a:ext cx="20815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Support of </a:t>
              </a:r>
              <a:r>
                <a:rPr lang="en-US" sz="2400" i="1" dirty="0" smtClean="0">
                  <a:latin typeface="Times New Roman"/>
                  <a:cs typeface="Times New Roman"/>
                </a:rPr>
                <a:t>v</a:t>
              </a:r>
              <a:r>
                <a:rPr lang="en-US" sz="2400" baseline="-25000" dirty="0" smtClean="0">
                  <a:latin typeface="Times New Roman"/>
                  <a:cs typeface="Times New Roman"/>
                </a:rPr>
                <a:t>0</a:t>
              </a:r>
              <a:endParaRPr lang="en-US" sz="2400" baseline="-25000" dirty="0">
                <a:latin typeface="Times New Roman"/>
                <a:cs typeface="Times New Roman"/>
              </a:endParaRPr>
            </a:p>
          </p:txBody>
        </p:sp>
      </p:grpSp>
      <p:sp>
        <p:nvSpPr>
          <p:cNvPr id="43" name="Oval 42"/>
          <p:cNvSpPr/>
          <p:nvPr/>
        </p:nvSpPr>
        <p:spPr bwMode="auto">
          <a:xfrm>
            <a:off x="1964062" y="5279723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1031188" y="2594094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1031188" y="5958133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3099568" y="5619491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3777925" y="2364856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2484882" y="3086936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3648036" y="3672302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781542" y="4071488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573988" y="5747507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2774529" y="4671074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716598" y="2003352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1161077" y="1605695"/>
            <a:ext cx="2767517" cy="1481241"/>
            <a:chOff x="5873234" y="2034529"/>
            <a:chExt cx="2767517" cy="1481241"/>
          </a:xfrm>
        </p:grpSpPr>
        <p:cxnSp>
          <p:nvCxnSpPr>
            <p:cNvPr id="65" name="Straight Arrow Connector 64"/>
            <p:cNvCxnSpPr>
              <a:endCxn id="51" idx="0"/>
            </p:cNvCxnSpPr>
            <p:nvPr/>
          </p:nvCxnSpPr>
          <p:spPr>
            <a:xfrm flipH="1">
              <a:off x="7261984" y="2567056"/>
              <a:ext cx="22640" cy="94871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endCxn id="45" idx="6"/>
            </p:cNvCxnSpPr>
            <p:nvPr/>
          </p:nvCxnSpPr>
          <p:spPr>
            <a:xfrm flipH="1">
              <a:off x="5873234" y="2567056"/>
              <a:ext cx="1411390" cy="51988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6559165" y="2034529"/>
              <a:ext cx="20815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Support of </a:t>
              </a:r>
              <a:r>
                <a:rPr lang="en-US" sz="2400" i="1" dirty="0" smtClean="0">
                  <a:latin typeface="Times New Roman"/>
                  <a:cs typeface="Times New Roman"/>
                </a:rPr>
                <a:t>w</a:t>
              </a:r>
              <a:r>
                <a:rPr lang="en-US" sz="2400" baseline="-25000" dirty="0" smtClean="0">
                  <a:latin typeface="Times New Roman"/>
                  <a:cs typeface="Times New Roman"/>
                </a:rPr>
                <a:t>0</a:t>
              </a:r>
              <a:endParaRPr lang="en-US" sz="2400" baseline="-25000" dirty="0">
                <a:latin typeface="Times New Roman"/>
                <a:cs typeface="Times New Roman"/>
              </a:endParaRPr>
            </a:p>
          </p:txBody>
        </p:sp>
      </p:grpSp>
      <p:sp>
        <p:nvSpPr>
          <p:cNvPr id="68" name="Oval 67"/>
          <p:cNvSpPr/>
          <p:nvPr/>
        </p:nvSpPr>
        <p:spPr bwMode="auto">
          <a:xfrm>
            <a:off x="1899117" y="3691697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77401" y="1483950"/>
            <a:ext cx="4137707" cy="471521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4505412" y="1442709"/>
            <a:ext cx="4137707" cy="471521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566714" y="3137487"/>
            <a:ext cx="1462875" cy="1462875"/>
          </a:xfrm>
          <a:prstGeom prst="ellipse">
            <a:avLst/>
          </a:prstGeom>
          <a:noFill/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115539" y="3886822"/>
            <a:ext cx="392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6253924" y="3823461"/>
            <a:ext cx="129889" cy="128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8" name="Straight Arrow Connector 57"/>
          <p:cNvCxnSpPr/>
          <p:nvPr/>
        </p:nvCxnSpPr>
        <p:spPr bwMode="auto">
          <a:xfrm flipV="1">
            <a:off x="8254429" y="3810593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59" name="TextBox 58"/>
          <p:cNvSpPr txBox="1"/>
          <p:nvPr/>
        </p:nvSpPr>
        <p:spPr>
          <a:xfrm>
            <a:off x="8294435" y="3294103"/>
            <a:ext cx="405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lang="en-US" sz="24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0" name="Trapezoid 59"/>
          <p:cNvSpPr/>
          <p:nvPr/>
        </p:nvSpPr>
        <p:spPr bwMode="auto">
          <a:xfrm rot="5400000">
            <a:off x="7598739" y="3444346"/>
            <a:ext cx="668853" cy="627770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cxnSp>
        <p:nvCxnSpPr>
          <p:cNvPr id="61" name="Straight Arrow Connector 60"/>
          <p:cNvCxnSpPr>
            <a:stCxn id="49" idx="1"/>
          </p:cNvCxnSpPr>
          <p:nvPr/>
        </p:nvCxnSpPr>
        <p:spPr bwMode="auto">
          <a:xfrm flipH="1" flipV="1">
            <a:off x="5851915" y="3294103"/>
            <a:ext cx="421031" cy="5481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triangle" w="lg" len="lg"/>
            <a:tailEnd type="triangle" w="lg" len="lg"/>
          </a:ln>
          <a:effectLst/>
          <a:extLst/>
        </p:spPr>
      </p:cxnSp>
      <p:sp>
        <p:nvSpPr>
          <p:cNvPr id="62" name="TextBox 61"/>
          <p:cNvSpPr txBox="1"/>
          <p:nvPr/>
        </p:nvSpPr>
        <p:spPr>
          <a:xfrm>
            <a:off x="7591549" y="3494739"/>
            <a:ext cx="532991" cy="3598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Rep</a:t>
            </a:r>
            <a:endParaRPr lang="en-US" sz="2400" i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63" name="Rectangle 36"/>
          <p:cNvSpPr>
            <a:spLocks noChangeArrowheads="1"/>
          </p:cNvSpPr>
          <p:nvPr/>
        </p:nvSpPr>
        <p:spPr bwMode="auto">
          <a:xfrm>
            <a:off x="5212958" y="4976176"/>
            <a:ext cx="2544246" cy="98621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 anchorCtr="1"/>
          <a:lstStyle/>
          <a:p>
            <a:pPr>
              <a:defRPr/>
            </a:pPr>
            <a:r>
              <a:rPr lang="en-US" sz="2000" b="1" dirty="0" smtClean="0"/>
              <a:t>For any construction adversary learns </a:t>
            </a:r>
            <a:r>
              <a:rPr lang="en-US" sz="2000" b="1" i="1" dirty="0" smtClean="0">
                <a:latin typeface="Times New Roman"/>
                <a:cs typeface="Times New Roman"/>
              </a:rPr>
              <a:t>r</a:t>
            </a:r>
            <a:r>
              <a:rPr lang="en-US" sz="2000" b="1" dirty="0" smtClean="0"/>
              <a:t> by running with </a:t>
            </a:r>
            <a:r>
              <a:rPr lang="en-US" sz="2000" b="1" i="1" dirty="0" smtClean="0">
                <a:latin typeface="Times New Roman"/>
                <a:cs typeface="Times New Roman"/>
              </a:rPr>
              <a:t>v</a:t>
            </a:r>
            <a:r>
              <a:rPr lang="en-US" sz="2000" b="1" baseline="-25000" dirty="0" smtClean="0"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69" name="Rectangle 68"/>
          <p:cNvSpPr/>
          <p:nvPr/>
        </p:nvSpPr>
        <p:spPr>
          <a:xfrm>
            <a:off x="8346278" y="3263906"/>
            <a:ext cx="365760" cy="453423"/>
          </a:xfrm>
          <a:prstGeom prst="rect">
            <a:avLst/>
          </a:prstGeom>
          <a:solidFill>
            <a:srgbClr val="0011B2"/>
          </a:solidFill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8322786" y="3263906"/>
            <a:ext cx="405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lang="en-US" sz="24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71" name="Rectangle 70"/>
          <p:cNvSpPr/>
          <p:nvPr/>
        </p:nvSpPr>
        <p:spPr>
          <a:xfrm rot="2488448">
            <a:off x="5926235" y="3132911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i="1" dirty="0" smtClean="0">
                <a:latin typeface="Times New Roman"/>
                <a:cs typeface="Times New Roman"/>
              </a:rPr>
              <a:t>t</a:t>
            </a:r>
            <a:endParaRPr lang="en-US" sz="2400" dirty="0">
              <a:cs typeface="Calibri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151993" y="4255817"/>
            <a:ext cx="405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lang="en-US" sz="24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565498" y="2901867"/>
            <a:ext cx="405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lang="en-US" sz="24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98" name="Rectangle 36"/>
          <p:cNvSpPr>
            <a:spLocks noChangeArrowheads="1"/>
          </p:cNvSpPr>
          <p:nvPr/>
        </p:nvSpPr>
        <p:spPr bwMode="auto">
          <a:xfrm>
            <a:off x="587642" y="6262150"/>
            <a:ext cx="7906019" cy="46954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 anchorCtr="1"/>
          <a:lstStyle/>
          <a:p>
            <a:pPr algn="ctr">
              <a:defRPr/>
            </a:pPr>
            <a:r>
              <a:rPr lang="en-US" sz="2000" b="1" dirty="0" smtClean="0"/>
              <a:t>Recall: adversary can run </a:t>
            </a:r>
            <a:r>
              <a:rPr lang="en-US" sz="2000" b="1" i="1" dirty="0" smtClean="0">
                <a:latin typeface="Times New Roman"/>
                <a:cs typeface="Times New Roman"/>
              </a:rPr>
              <a:t>Rep </a:t>
            </a:r>
            <a:r>
              <a:rPr lang="en-US" sz="2000" b="1" dirty="0" smtClean="0">
                <a:latin typeface="Calibri"/>
                <a:cs typeface="Calibri"/>
              </a:rPr>
              <a:t>on any point</a:t>
            </a:r>
            <a:endParaRPr lang="en-US" sz="2000" b="1" baseline="-25000" dirty="0" smtClean="0">
              <a:latin typeface="Times New Roman"/>
              <a:cs typeface="Times New Roman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1521765" y="3440919"/>
            <a:ext cx="129889" cy="128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1395312" y="3500334"/>
            <a:ext cx="443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lang="en-US" b="1" baseline="-25000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75" name="Straight Arrow Connector 74"/>
          <p:cNvCxnSpPr/>
          <p:nvPr/>
        </p:nvCxnSpPr>
        <p:spPr bwMode="auto">
          <a:xfrm flipH="1" flipV="1">
            <a:off x="1131688" y="2907615"/>
            <a:ext cx="421031" cy="5481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triangle" w="lg" len="lg"/>
            <a:tailEnd type="triangle" w="lg" len="lg"/>
          </a:ln>
          <a:effectLst/>
          <a:extLst/>
        </p:spPr>
      </p:cxnSp>
      <p:cxnSp>
        <p:nvCxnSpPr>
          <p:cNvPr id="76" name="Straight Arrow Connector 75"/>
          <p:cNvCxnSpPr/>
          <p:nvPr/>
        </p:nvCxnSpPr>
        <p:spPr bwMode="auto">
          <a:xfrm flipV="1">
            <a:off x="1663586" y="3490327"/>
            <a:ext cx="1226758" cy="200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77" name="Straight Arrow Connector 76"/>
          <p:cNvCxnSpPr/>
          <p:nvPr/>
        </p:nvCxnSpPr>
        <p:spPr bwMode="auto">
          <a:xfrm flipV="1">
            <a:off x="3525492" y="3418357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78" name="TextBox 77"/>
          <p:cNvSpPr txBox="1"/>
          <p:nvPr/>
        </p:nvSpPr>
        <p:spPr>
          <a:xfrm>
            <a:off x="3565498" y="2901867"/>
            <a:ext cx="405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lang="en-US" sz="24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79" name="Trapezoid 78"/>
          <p:cNvSpPr/>
          <p:nvPr/>
        </p:nvSpPr>
        <p:spPr bwMode="auto">
          <a:xfrm rot="5400000">
            <a:off x="2869802" y="3052110"/>
            <a:ext cx="668853" cy="627770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862612" y="3102503"/>
            <a:ext cx="532991" cy="3598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Rep</a:t>
            </a:r>
            <a:endParaRPr lang="en-US" sz="2400" i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3617341" y="2871670"/>
            <a:ext cx="365760" cy="453423"/>
          </a:xfrm>
          <a:prstGeom prst="rect">
            <a:avLst/>
          </a:prstGeom>
          <a:solidFill>
            <a:srgbClr val="0011B2"/>
          </a:solidFill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3593849" y="2871670"/>
            <a:ext cx="321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  <a:endParaRPr lang="en-US" sz="24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846487" y="2750999"/>
            <a:ext cx="1462875" cy="1462875"/>
          </a:xfrm>
          <a:prstGeom prst="ellipse">
            <a:avLst/>
          </a:prstGeom>
          <a:noFill/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 rot="2488448">
            <a:off x="1206008" y="2746423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i="1" dirty="0" smtClean="0">
                <a:latin typeface="Times New Roman"/>
                <a:cs typeface="Times New Roman"/>
              </a:rPr>
              <a:t>t</a:t>
            </a:r>
            <a:endParaRPr lang="en-US" sz="2400" dirty="0">
              <a:cs typeface="Calibri"/>
            </a:endParaRPr>
          </a:p>
        </p:txBody>
      </p:sp>
      <p:sp>
        <p:nvSpPr>
          <p:cNvPr id="99" name="Rectangle 36"/>
          <p:cNvSpPr>
            <a:spLocks noChangeArrowheads="1"/>
          </p:cNvSpPr>
          <p:nvPr/>
        </p:nvSpPr>
        <p:spPr bwMode="auto">
          <a:xfrm>
            <a:off x="605607" y="4728981"/>
            <a:ext cx="3280993" cy="124915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 anchorCtr="1"/>
          <a:lstStyle/>
          <a:p>
            <a:pPr>
              <a:defRPr/>
            </a:pPr>
            <a:r>
              <a:rPr lang="en-US" sz="2000" b="1" dirty="0" smtClean="0"/>
              <a:t>The likelihood of adversary picking a point </a:t>
            </a:r>
            <a:r>
              <a:rPr lang="en-US" sz="2000" b="1" i="1" dirty="0" smtClean="0">
                <a:latin typeface="Times New Roman"/>
                <a:cs typeface="Times New Roman"/>
              </a:rPr>
              <a:t>w</a:t>
            </a:r>
            <a:r>
              <a:rPr lang="en-US" sz="2000" b="1" baseline="-25000" dirty="0" smtClean="0">
                <a:latin typeface="Times New Roman"/>
                <a:cs typeface="Times New Roman"/>
              </a:rPr>
              <a:t>1</a:t>
            </a:r>
            <a:r>
              <a:rPr lang="en-US" sz="2000" b="1" dirty="0" smtClean="0"/>
              <a:t> close</a:t>
            </a:r>
            <a:br>
              <a:rPr lang="en-US" sz="2000" b="1" dirty="0" smtClean="0"/>
            </a:br>
            <a:r>
              <a:rPr lang="en-US" sz="2000" b="1" dirty="0" smtClean="0"/>
              <a:t> enough to recover </a:t>
            </a:r>
            <a:r>
              <a:rPr lang="en-US" sz="2000" b="1" i="1" dirty="0" smtClean="0">
                <a:latin typeface="Times New Roman"/>
                <a:cs typeface="Times New Roman"/>
              </a:rPr>
              <a:t>r</a:t>
            </a:r>
            <a:r>
              <a:rPr lang="en-US" sz="2000" b="1" dirty="0" smtClean="0"/>
              <a:t> is low</a:t>
            </a:r>
            <a:endParaRPr lang="en-US" sz="2000" b="1" baseline="-25000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6434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/>
      <p:bldP spid="49" grpId="0" animBg="1"/>
      <p:bldP spid="60" grpId="0" animBg="1"/>
      <p:bldP spid="62" grpId="0"/>
      <p:bldP spid="63" grpId="0" animBg="1"/>
      <p:bldP spid="69" grpId="0" animBg="1"/>
      <p:bldP spid="71" grpId="0"/>
      <p:bldP spid="98" grpId="0" animBg="1"/>
      <p:bldP spid="72" grpId="0" animBg="1"/>
      <p:bldP spid="73" grpId="0"/>
      <p:bldP spid="79" grpId="0" animBg="1"/>
      <p:bldP spid="81" grpId="0"/>
      <p:bldP spid="82" grpId="0" animBg="1"/>
      <p:bldP spid="84" grpId="0" animBg="1"/>
      <p:bldP spid="85" grpId="0"/>
      <p:bldP spid="9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"/>
          <p:cNvSpPr>
            <a:spLocks noGrp="1"/>
          </p:cNvSpPr>
          <p:nvPr>
            <p:ph type="title"/>
          </p:nvPr>
        </p:nvSpPr>
        <p:spPr>
          <a:xfrm>
            <a:off x="457200" y="-1294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charset="0"/>
              </a:rPr>
              <a:t>Key Derivation from Noisy Sources</a:t>
            </a:r>
            <a:endParaRPr lang="en-US" dirty="0"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36468" y="957497"/>
            <a:ext cx="1813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/>
              <a:t>Biometric Data</a:t>
            </a:r>
            <a:endParaRPr lang="en-US" sz="18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0967" y="957497"/>
            <a:ext cx="6279326" cy="49741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Arial" charset="0"/>
              </a:rPr>
              <a:t>High-entropy sources are often noisy </a:t>
            </a:r>
          </a:p>
          <a:p>
            <a:pPr lvl="1"/>
            <a:r>
              <a:rPr lang="en-US" sz="2400" dirty="0" smtClean="0">
                <a:latin typeface="Arial" charset="0"/>
              </a:rPr>
              <a:t>Initial reading </a:t>
            </a:r>
            <a:r>
              <a:rPr lang="en-US" sz="2400" i="1" dirty="0" smtClean="0">
                <a:latin typeface="Times New Roman"/>
                <a:cs typeface="Times New Roman"/>
              </a:rPr>
              <a:t>w</a:t>
            </a:r>
            <a:r>
              <a:rPr lang="en-US" sz="2400" baseline="-25000" dirty="0" smtClean="0">
                <a:latin typeface="Times New Roman"/>
                <a:cs typeface="Times New Roman"/>
              </a:rPr>
              <a:t>0  </a:t>
            </a:r>
            <a:r>
              <a:rPr lang="en-US" sz="2400" dirty="0" smtClean="0">
                <a:latin typeface="Times New Roman"/>
                <a:cs typeface="Times New Roman"/>
              </a:rPr>
              <a:t>≠ </a:t>
            </a:r>
            <a:r>
              <a:rPr lang="en-US" sz="2400" dirty="0" smtClean="0">
                <a:latin typeface="Arial" charset="0"/>
              </a:rPr>
              <a:t> </a:t>
            </a:r>
            <a:br>
              <a:rPr lang="en-US" sz="2400" dirty="0" smtClean="0">
                <a:latin typeface="Arial" charset="0"/>
              </a:rPr>
            </a:br>
            <a:r>
              <a:rPr lang="en-US" sz="2400" dirty="0" smtClean="0">
                <a:latin typeface="Arial" charset="0"/>
              </a:rPr>
              <a:t>later reading reading </a:t>
            </a:r>
            <a:r>
              <a:rPr lang="en-US" sz="2400" i="1" dirty="0" smtClean="0">
                <a:latin typeface="Times New Roman"/>
                <a:cs typeface="Times New Roman"/>
              </a:rPr>
              <a:t>w</a:t>
            </a:r>
            <a:r>
              <a:rPr lang="en-US" sz="2400" baseline="-25000" dirty="0" smtClean="0">
                <a:latin typeface="Times New Roman"/>
                <a:cs typeface="Times New Roman"/>
              </a:rPr>
              <a:t>1</a:t>
            </a:r>
            <a:r>
              <a:rPr lang="en-US" sz="2400" dirty="0" smtClean="0">
                <a:latin typeface="Arial" charset="0"/>
              </a:rPr>
              <a:t> </a:t>
            </a:r>
          </a:p>
          <a:p>
            <a:pPr lvl="1"/>
            <a:r>
              <a:rPr lang="en-US" sz="2400" dirty="0" smtClean="0">
                <a:cs typeface="Calibri"/>
              </a:rPr>
              <a:t>Consider sources </a:t>
            </a:r>
            <a:r>
              <a:rPr lang="en-US" sz="2400" i="1" dirty="0">
                <a:latin typeface="Times New Roman"/>
                <a:cs typeface="Times New Roman"/>
              </a:rPr>
              <a:t>w</a:t>
            </a:r>
            <a:r>
              <a:rPr lang="en-US" sz="2400" baseline="-25000" dirty="0">
                <a:latin typeface="Times New Roman"/>
                <a:cs typeface="Times New Roman"/>
              </a:rPr>
              <a:t>0</a:t>
            </a:r>
            <a:r>
              <a:rPr lang="en-US" sz="2400" dirty="0">
                <a:latin typeface="Times New Roman"/>
                <a:cs typeface="Times New Roman"/>
              </a:rPr>
              <a:t> = </a:t>
            </a:r>
            <a:r>
              <a:rPr lang="en-US" sz="2400" i="1" dirty="0">
                <a:latin typeface="Times New Roman"/>
                <a:cs typeface="Times New Roman"/>
              </a:rPr>
              <a:t>a</a:t>
            </a:r>
            <a:r>
              <a:rPr lang="en-US" sz="2400" baseline="-25000" dirty="0">
                <a:latin typeface="Times New Roman"/>
                <a:cs typeface="Times New Roman"/>
              </a:rPr>
              <a:t>1</a:t>
            </a:r>
            <a:r>
              <a:rPr lang="en-US" sz="2400" dirty="0">
                <a:latin typeface="Times New Roman"/>
                <a:cs typeface="Times New Roman"/>
              </a:rPr>
              <a:t>,…, </a:t>
            </a:r>
            <a:r>
              <a:rPr lang="en-US" sz="2400" i="1" dirty="0" err="1" smtClean="0">
                <a:latin typeface="Times New Roman"/>
                <a:cs typeface="Times New Roman"/>
              </a:rPr>
              <a:t>a</a:t>
            </a:r>
            <a:r>
              <a:rPr lang="en-US" sz="2400" i="1" baseline="-25000" dirty="0" err="1" smtClean="0">
                <a:latin typeface="Times New Roman"/>
                <a:cs typeface="Times New Roman"/>
              </a:rPr>
              <a:t>k</a:t>
            </a:r>
            <a:r>
              <a:rPr lang="en-US" sz="2400" i="1" dirty="0" smtClean="0">
                <a:latin typeface="Times New Roman"/>
                <a:cs typeface="Times New Roman"/>
              </a:rPr>
              <a:t>,</a:t>
            </a:r>
            <a:r>
              <a:rPr lang="en-US" sz="2400" dirty="0" smtClean="0">
                <a:latin typeface="Calibri"/>
                <a:cs typeface="Calibri"/>
              </a:rPr>
              <a:t> each </a:t>
            </a:r>
            <a:r>
              <a:rPr lang="en-US" sz="2400" dirty="0" smtClean="0"/>
              <a:t>symbol </a:t>
            </a:r>
            <a:r>
              <a:rPr lang="en-US" sz="2400" i="1" dirty="0" err="1">
                <a:latin typeface="Times New Roman"/>
                <a:cs typeface="Times New Roman"/>
              </a:rPr>
              <a:t>a</a:t>
            </a:r>
            <a:r>
              <a:rPr lang="en-US" sz="2400" i="1" baseline="-25000" dirty="0" err="1">
                <a:latin typeface="Times New Roman"/>
                <a:cs typeface="Times New Roman"/>
              </a:rPr>
              <a:t>i</a:t>
            </a:r>
            <a:r>
              <a:rPr lang="en-US" sz="2400" dirty="0"/>
              <a:t> over alphabet </a:t>
            </a:r>
            <a:r>
              <a:rPr lang="en-US" sz="2400" i="1" dirty="0">
                <a:latin typeface="Times New Roman"/>
                <a:cs typeface="Times New Roman"/>
              </a:rPr>
              <a:t>Z </a:t>
            </a:r>
            <a:endParaRPr lang="en-US" sz="2400" dirty="0" smtClean="0">
              <a:latin typeface="Arial" charset="0"/>
            </a:endParaRPr>
          </a:p>
          <a:p>
            <a:pPr lvl="1"/>
            <a:r>
              <a:rPr lang="en-US" altLang="ja-JP" sz="2400" dirty="0" smtClean="0">
                <a:latin typeface="Arial"/>
                <a:cs typeface="Arial"/>
              </a:rPr>
              <a:t>Assume a bound distance: </a:t>
            </a:r>
            <a:r>
              <a:rPr lang="en-US" altLang="ja-JP" sz="2400" i="1" dirty="0" smtClean="0">
                <a:latin typeface="Times New Roman"/>
                <a:cs typeface="Times New Roman"/>
              </a:rPr>
              <a:t>d</a:t>
            </a:r>
            <a:r>
              <a:rPr lang="en-US" altLang="ja-JP" sz="2400" dirty="0" smtClean="0">
                <a:latin typeface="Times New Roman"/>
                <a:cs typeface="Times New Roman"/>
              </a:rPr>
              <a:t>(</a:t>
            </a:r>
            <a:r>
              <a:rPr lang="en-US" altLang="ja-JP" sz="2400" i="1" dirty="0" smtClean="0">
                <a:latin typeface="Times New Roman"/>
                <a:cs typeface="Times New Roman"/>
              </a:rPr>
              <a:t>w</a:t>
            </a:r>
            <a:r>
              <a:rPr lang="en-US" altLang="ja-JP" sz="2400" baseline="-25000" dirty="0" smtClean="0">
                <a:latin typeface="Times New Roman"/>
                <a:cs typeface="Times New Roman"/>
              </a:rPr>
              <a:t>0</a:t>
            </a:r>
            <a:r>
              <a:rPr lang="en-US" altLang="ja-JP" sz="2400" dirty="0" smtClean="0">
                <a:latin typeface="Times New Roman"/>
                <a:cs typeface="Times New Roman"/>
              </a:rPr>
              <a:t>, </a:t>
            </a:r>
            <a:r>
              <a:rPr lang="en-US" altLang="ja-JP" sz="2400" i="1" dirty="0" smtClean="0">
                <a:latin typeface="Times New Roman"/>
                <a:cs typeface="Times New Roman"/>
              </a:rPr>
              <a:t>w</a:t>
            </a:r>
            <a:r>
              <a:rPr lang="en-US" altLang="ja-JP" sz="2400" baseline="-25000" dirty="0" smtClean="0">
                <a:latin typeface="Times New Roman"/>
                <a:cs typeface="Times New Roman"/>
              </a:rPr>
              <a:t>1</a:t>
            </a:r>
            <a:r>
              <a:rPr lang="en-US" altLang="ja-JP" sz="2400" dirty="0" smtClean="0">
                <a:latin typeface="Times New Roman"/>
                <a:cs typeface="Times New Roman"/>
              </a:rPr>
              <a:t>) ≤ </a:t>
            </a:r>
            <a:r>
              <a:rPr lang="en-US" altLang="ja-JP" sz="2400" i="1" dirty="0" smtClean="0">
                <a:latin typeface="Times New Roman"/>
                <a:cs typeface="Times New Roman"/>
              </a:rPr>
              <a:t>t</a:t>
            </a:r>
            <a:endParaRPr lang="en-US" altLang="ja-JP" sz="2400" baseline="-250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1800" dirty="0" smtClean="0">
                <a:latin typeface="Arial" charset="0"/>
              </a:rPr>
              <a:t/>
            </a:r>
            <a:br>
              <a:rPr lang="en-US" sz="1800" dirty="0" smtClean="0">
                <a:latin typeface="Arial" charset="0"/>
              </a:rPr>
            </a:br>
            <a:r>
              <a:rPr lang="en-US" sz="2400" dirty="0" smtClean="0">
                <a:latin typeface="Arial" charset="0"/>
              </a:rPr>
              <a:t>	</a:t>
            </a:r>
            <a:r>
              <a:rPr lang="en-US" sz="2400" i="1" dirty="0">
                <a:latin typeface="Times New Roman"/>
                <a:cs typeface="Times New Roman"/>
              </a:rPr>
              <a:t>d</a:t>
            </a:r>
            <a:r>
              <a:rPr lang="en-US" sz="2400" dirty="0">
                <a:latin typeface="Times New Roman"/>
                <a:cs typeface="Times New Roman"/>
              </a:rPr>
              <a:t>(</a:t>
            </a:r>
            <a:r>
              <a:rPr lang="en-US" sz="2400" i="1" dirty="0">
                <a:latin typeface="Times New Roman"/>
                <a:cs typeface="Times New Roman"/>
              </a:rPr>
              <a:t>w</a:t>
            </a:r>
            <a:r>
              <a:rPr lang="en-US" sz="2400" baseline="-25000" dirty="0">
                <a:latin typeface="Times New Roman"/>
                <a:cs typeface="Times New Roman"/>
              </a:rPr>
              <a:t>0</a:t>
            </a:r>
            <a:r>
              <a:rPr lang="en-US" sz="2400" dirty="0">
                <a:latin typeface="Times New Roman"/>
                <a:cs typeface="Times New Roman"/>
              </a:rPr>
              <a:t>, </a:t>
            </a:r>
            <a:r>
              <a:rPr lang="en-US" sz="2400" i="1" dirty="0">
                <a:latin typeface="Times New Roman"/>
                <a:cs typeface="Times New Roman"/>
              </a:rPr>
              <a:t>w</a:t>
            </a:r>
            <a:r>
              <a:rPr lang="en-US" sz="2400" baseline="-25000" dirty="0">
                <a:latin typeface="Times New Roman"/>
                <a:cs typeface="Times New Roman"/>
              </a:rPr>
              <a:t>1</a:t>
            </a:r>
            <a:r>
              <a:rPr lang="en-US" sz="2400" dirty="0">
                <a:latin typeface="Times New Roman"/>
                <a:cs typeface="Times New Roman"/>
              </a:rPr>
              <a:t>)</a:t>
            </a:r>
            <a:r>
              <a:rPr lang="en-US" sz="2400" dirty="0"/>
              <a:t>=</a:t>
            </a:r>
            <a:r>
              <a:rPr lang="en-US" sz="2400" dirty="0">
                <a:latin typeface="Times New Roman"/>
                <a:cs typeface="Times New Roman"/>
              </a:rPr>
              <a:t>#</a:t>
            </a:r>
            <a:r>
              <a:rPr lang="en-US" sz="2400" dirty="0"/>
              <a:t> of symbols in that differ</a:t>
            </a:r>
          </a:p>
          <a:p>
            <a:pPr marL="0" indent="0">
              <a:buNone/>
            </a:pPr>
            <a:endParaRPr lang="en-US" sz="1800" dirty="0" smtClean="0">
              <a:latin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0810" t="11493" r="15055" b="2758"/>
          <a:stretch/>
        </p:blipFill>
        <p:spPr>
          <a:xfrm>
            <a:off x="6480292" y="1326829"/>
            <a:ext cx="1781840" cy="1582105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569953"/>
              </p:ext>
            </p:extLst>
          </p:nvPr>
        </p:nvGraphicFramePr>
        <p:xfrm>
          <a:off x="1237884" y="4966443"/>
          <a:ext cx="60960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752040" y="4892917"/>
            <a:ext cx="529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latin typeface="Times New Roman"/>
                <a:cs typeface="Times New Roman"/>
              </a:rPr>
              <a:t>w</a:t>
            </a:r>
            <a:r>
              <a:rPr lang="en-US" sz="2400" baseline="-25000" dirty="0" smtClean="0">
                <a:latin typeface="Times New Roman"/>
                <a:cs typeface="Times New Roman"/>
              </a:rPr>
              <a:t>0</a:t>
            </a:r>
            <a:endParaRPr lang="en-US" sz="2400" baseline="-25000" dirty="0"/>
          </a:p>
        </p:txBody>
      </p:sp>
      <p:sp>
        <p:nvSpPr>
          <p:cNvPr id="13" name="Rectangle 12"/>
          <p:cNvSpPr/>
          <p:nvPr/>
        </p:nvSpPr>
        <p:spPr>
          <a:xfrm>
            <a:off x="752040" y="5246458"/>
            <a:ext cx="529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latin typeface="Times New Roman"/>
                <a:cs typeface="Times New Roman"/>
              </a:rPr>
              <a:t>w</a:t>
            </a:r>
            <a:r>
              <a:rPr lang="en-US" sz="2400" baseline="-25000" dirty="0" smtClean="0">
                <a:latin typeface="Times New Roman"/>
                <a:cs typeface="Times New Roman"/>
              </a:rPr>
              <a:t>1</a:t>
            </a:r>
            <a:endParaRPr lang="en-US" sz="2400" baseline="-25000" dirty="0"/>
          </a:p>
        </p:txBody>
      </p:sp>
      <p:sp>
        <p:nvSpPr>
          <p:cNvPr id="15" name="Right Arrow 14"/>
          <p:cNvSpPr/>
          <p:nvPr/>
        </p:nvSpPr>
        <p:spPr>
          <a:xfrm rot="16200000">
            <a:off x="1933043" y="5788332"/>
            <a:ext cx="441158" cy="33421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6200000">
            <a:off x="3729760" y="5788333"/>
            <a:ext cx="441158" cy="33421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6200000">
            <a:off x="6194898" y="5788333"/>
            <a:ext cx="441158" cy="33421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6200000">
            <a:off x="6801825" y="5788331"/>
            <a:ext cx="441158" cy="33421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36"/>
          <p:cNvSpPr>
            <a:spLocks noChangeArrowheads="1"/>
          </p:cNvSpPr>
          <p:nvPr/>
        </p:nvSpPr>
        <p:spPr bwMode="auto">
          <a:xfrm>
            <a:off x="5485189" y="3735073"/>
            <a:ext cx="2406315" cy="60157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 anchorCtr="1"/>
          <a:lstStyle/>
          <a:p>
            <a:pPr algn="ctr">
              <a:defRPr/>
            </a:pPr>
            <a:r>
              <a:rPr lang="en-US" sz="2800" i="1" dirty="0" smtClean="0">
                <a:latin typeface="Times New Roman"/>
                <a:cs typeface="Times New Roman"/>
              </a:rPr>
              <a:t>d</a:t>
            </a:r>
            <a:r>
              <a:rPr lang="en-US" sz="2800" dirty="0" smtClean="0">
                <a:latin typeface="Times New Roman"/>
                <a:cs typeface="Times New Roman"/>
              </a:rPr>
              <a:t>(</a:t>
            </a:r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</a:t>
            </a:r>
            <a:r>
              <a:rPr lang="en-US" sz="2800" dirty="0" smtClean="0">
                <a:latin typeface="Times New Roman"/>
                <a:cs typeface="Times New Roman"/>
              </a:rPr>
              <a:t>, </a:t>
            </a:r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1</a:t>
            </a:r>
            <a:r>
              <a:rPr lang="en-US" sz="2800" dirty="0" smtClean="0">
                <a:latin typeface="Times New Roman"/>
                <a:cs typeface="Times New Roman"/>
              </a:rPr>
              <a:t>)=4</a:t>
            </a:r>
          </a:p>
        </p:txBody>
      </p:sp>
    </p:spTree>
    <p:extLst>
      <p:ext uri="{BB962C8B-B14F-4D97-AF65-F5344CB8AC3E}">
        <p14:creationId xmlns:p14="http://schemas.microsoft.com/office/powerpoint/2010/main" val="3558449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1" grpId="0"/>
      <p:bldP spid="13" grpId="0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Straight Arrow Connector 74"/>
          <p:cNvCxnSpPr/>
          <p:nvPr/>
        </p:nvCxnSpPr>
        <p:spPr bwMode="auto">
          <a:xfrm>
            <a:off x="6311598" y="3886822"/>
            <a:ext cx="130768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91" y="-21686"/>
            <a:ext cx="8890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 it possible to handle </a:t>
            </a:r>
            <a:br>
              <a:rPr lang="en-US" dirty="0" smtClean="0"/>
            </a:br>
            <a:r>
              <a:rPr lang="en-US" dirty="0" smtClean="0"/>
              <a:t>“more errors than entropy” (</a:t>
            </a:r>
            <a:r>
              <a:rPr lang="en-US" i="1" dirty="0" smtClean="0">
                <a:latin typeface="Times New Roman"/>
                <a:cs typeface="Times New Roman"/>
              </a:rPr>
              <a:t>t</a:t>
            </a:r>
            <a:r>
              <a:rPr lang="en-US" dirty="0" smtClean="0">
                <a:latin typeface="Times New Roman"/>
                <a:cs typeface="Times New Roman"/>
              </a:rPr>
              <a:t> &gt; </a:t>
            </a:r>
            <a:r>
              <a:rPr lang="en-US" i="1" dirty="0" smtClean="0">
                <a:latin typeface="Times New Roman"/>
                <a:cs typeface="Times New Roman"/>
              </a:rPr>
              <a:t>k</a:t>
            </a:r>
            <a:r>
              <a:rPr lang="en-US" dirty="0" smtClean="0"/>
              <a:t>)?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 bwMode="auto">
          <a:xfrm>
            <a:off x="5722026" y="3740909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5722026" y="3943472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6519237" y="3566178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6424284" y="4213874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803906" y="3480529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6168263" y="3529283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684062" y="3676901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5916860" y="4007480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554173" y="3920297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6424284" y="3465275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089020" y="4213874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6584182" y="4100144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389348" y="3682577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233208" y="2034529"/>
            <a:ext cx="2407543" cy="1550397"/>
            <a:chOff x="6233208" y="2034529"/>
            <a:chExt cx="2407543" cy="1550397"/>
          </a:xfrm>
        </p:grpSpPr>
        <p:cxnSp>
          <p:nvCxnSpPr>
            <p:cNvPr id="4" name="Straight Arrow Connector 3"/>
            <p:cNvCxnSpPr>
              <a:endCxn id="13" idx="7"/>
            </p:cNvCxnSpPr>
            <p:nvPr/>
          </p:nvCxnSpPr>
          <p:spPr>
            <a:xfrm flipH="1">
              <a:off x="6630104" y="2496194"/>
              <a:ext cx="476222" cy="108873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endCxn id="16" idx="0"/>
            </p:cNvCxnSpPr>
            <p:nvPr/>
          </p:nvCxnSpPr>
          <p:spPr>
            <a:xfrm flipH="1">
              <a:off x="6233208" y="2496194"/>
              <a:ext cx="856581" cy="103308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6559165" y="2034529"/>
              <a:ext cx="20815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Support of </a:t>
              </a:r>
              <a:r>
                <a:rPr lang="en-US" sz="2400" i="1" dirty="0" smtClean="0">
                  <a:latin typeface="Times New Roman"/>
                  <a:cs typeface="Times New Roman"/>
                </a:rPr>
                <a:t>v</a:t>
              </a:r>
              <a:r>
                <a:rPr lang="en-US" sz="2400" baseline="-25000" dirty="0" smtClean="0">
                  <a:latin typeface="Times New Roman"/>
                  <a:cs typeface="Times New Roman"/>
                </a:rPr>
                <a:t>0</a:t>
              </a:r>
              <a:endParaRPr lang="en-US" sz="2400" baseline="-25000" dirty="0">
                <a:latin typeface="Times New Roman"/>
                <a:cs typeface="Times New Roman"/>
              </a:endParaRPr>
            </a:p>
          </p:txBody>
        </p:sp>
      </p:grpSp>
      <p:sp>
        <p:nvSpPr>
          <p:cNvPr id="43" name="Oval 42"/>
          <p:cNvSpPr/>
          <p:nvPr/>
        </p:nvSpPr>
        <p:spPr bwMode="auto">
          <a:xfrm>
            <a:off x="1964062" y="5279723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1031188" y="2594094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1031188" y="5958133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3099568" y="5619491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3777925" y="2364856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2484882" y="3086936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3648036" y="3672302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781542" y="4071488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573988" y="5747507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2774529" y="4671074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716598" y="2003352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1161077" y="1605695"/>
            <a:ext cx="2767517" cy="1481241"/>
            <a:chOff x="5873234" y="2034529"/>
            <a:chExt cx="2767517" cy="1481241"/>
          </a:xfrm>
        </p:grpSpPr>
        <p:cxnSp>
          <p:nvCxnSpPr>
            <p:cNvPr id="65" name="Straight Arrow Connector 64"/>
            <p:cNvCxnSpPr>
              <a:endCxn id="51" idx="0"/>
            </p:cNvCxnSpPr>
            <p:nvPr/>
          </p:nvCxnSpPr>
          <p:spPr>
            <a:xfrm flipH="1">
              <a:off x="7261984" y="2567056"/>
              <a:ext cx="22640" cy="94871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endCxn id="45" idx="6"/>
            </p:cNvCxnSpPr>
            <p:nvPr/>
          </p:nvCxnSpPr>
          <p:spPr>
            <a:xfrm flipH="1">
              <a:off x="5873234" y="2567056"/>
              <a:ext cx="1411390" cy="51988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6559165" y="2034529"/>
              <a:ext cx="20815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Support of </a:t>
              </a:r>
              <a:r>
                <a:rPr lang="en-US" sz="2400" i="1" dirty="0" smtClean="0">
                  <a:latin typeface="Times New Roman"/>
                  <a:cs typeface="Times New Roman"/>
                </a:rPr>
                <a:t>w</a:t>
              </a:r>
              <a:r>
                <a:rPr lang="en-US" sz="2400" baseline="-25000" dirty="0" smtClean="0">
                  <a:latin typeface="Times New Roman"/>
                  <a:cs typeface="Times New Roman"/>
                </a:rPr>
                <a:t>0</a:t>
              </a:r>
              <a:endParaRPr lang="en-US" sz="2400" baseline="-25000" dirty="0">
                <a:latin typeface="Times New Roman"/>
                <a:cs typeface="Times New Roman"/>
              </a:endParaRPr>
            </a:p>
          </p:txBody>
        </p:sp>
      </p:grpSp>
      <p:sp>
        <p:nvSpPr>
          <p:cNvPr id="68" name="Oval 67"/>
          <p:cNvSpPr/>
          <p:nvPr/>
        </p:nvSpPr>
        <p:spPr bwMode="auto">
          <a:xfrm>
            <a:off x="1899117" y="3691697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77401" y="1483950"/>
            <a:ext cx="4137707" cy="471521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4505412" y="1442709"/>
            <a:ext cx="4137707" cy="471521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36"/>
          <p:cNvSpPr>
            <a:spLocks noChangeArrowheads="1"/>
          </p:cNvSpPr>
          <p:nvPr/>
        </p:nvSpPr>
        <p:spPr bwMode="auto">
          <a:xfrm>
            <a:off x="587642" y="6262150"/>
            <a:ext cx="7906019" cy="46954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 anchorCtr="1"/>
          <a:lstStyle/>
          <a:p>
            <a:pPr algn="ctr">
              <a:defRPr/>
            </a:pPr>
            <a:r>
              <a:rPr lang="en-US" sz="2000" b="1" dirty="0" smtClean="0"/>
              <a:t>Key derivation may be possible for </a:t>
            </a:r>
            <a:r>
              <a:rPr lang="en-US" sz="2000" b="1" i="1" dirty="0" smtClean="0">
                <a:latin typeface="Times New Roman"/>
                <a:cs typeface="Times New Roman"/>
              </a:rPr>
              <a:t>w</a:t>
            </a:r>
            <a:r>
              <a:rPr lang="en-US" sz="2000" b="1" baseline="-25000" dirty="0" smtClean="0">
                <a:latin typeface="Times New Roman"/>
                <a:cs typeface="Times New Roman"/>
              </a:rPr>
              <a:t>0</a:t>
            </a:r>
            <a:r>
              <a:rPr lang="en-US" sz="2000" b="1" dirty="0" smtClean="0"/>
              <a:t>, impossible for </a:t>
            </a:r>
            <a:r>
              <a:rPr lang="en-US" sz="2000" b="1" i="1" dirty="0" smtClean="0">
                <a:latin typeface="Times New Roman"/>
                <a:cs typeface="Times New Roman"/>
              </a:rPr>
              <a:t>v</a:t>
            </a:r>
            <a:r>
              <a:rPr lang="en-US" sz="2000" b="1" baseline="-25000" dirty="0" smtClean="0"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44" name="Oval 43"/>
          <p:cNvSpPr/>
          <p:nvPr/>
        </p:nvSpPr>
        <p:spPr>
          <a:xfrm>
            <a:off x="5566714" y="3137487"/>
            <a:ext cx="1462875" cy="1462875"/>
          </a:xfrm>
          <a:prstGeom prst="ellipse">
            <a:avLst/>
          </a:prstGeom>
          <a:noFill/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115539" y="3886822"/>
            <a:ext cx="392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6253924" y="3823461"/>
            <a:ext cx="129889" cy="128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8" name="Straight Arrow Connector 57"/>
          <p:cNvCxnSpPr/>
          <p:nvPr/>
        </p:nvCxnSpPr>
        <p:spPr bwMode="auto">
          <a:xfrm flipV="1">
            <a:off x="8254429" y="3810593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59" name="TextBox 58"/>
          <p:cNvSpPr txBox="1"/>
          <p:nvPr/>
        </p:nvSpPr>
        <p:spPr>
          <a:xfrm>
            <a:off x="8294435" y="3294103"/>
            <a:ext cx="405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lang="en-US" sz="24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0" name="Trapezoid 59"/>
          <p:cNvSpPr/>
          <p:nvPr/>
        </p:nvSpPr>
        <p:spPr bwMode="auto">
          <a:xfrm rot="5400000">
            <a:off x="7598739" y="3444346"/>
            <a:ext cx="668853" cy="627770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cxnSp>
        <p:nvCxnSpPr>
          <p:cNvPr id="61" name="Straight Arrow Connector 60"/>
          <p:cNvCxnSpPr>
            <a:stCxn id="49" idx="1"/>
          </p:cNvCxnSpPr>
          <p:nvPr/>
        </p:nvCxnSpPr>
        <p:spPr bwMode="auto">
          <a:xfrm flipH="1" flipV="1">
            <a:off x="5851915" y="3294103"/>
            <a:ext cx="421031" cy="5481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triangle" w="lg" len="lg"/>
            <a:tailEnd type="triangle" w="lg" len="lg"/>
          </a:ln>
          <a:effectLst/>
          <a:extLst/>
        </p:spPr>
      </p:cxnSp>
      <p:sp>
        <p:nvSpPr>
          <p:cNvPr id="62" name="TextBox 61"/>
          <p:cNvSpPr txBox="1"/>
          <p:nvPr/>
        </p:nvSpPr>
        <p:spPr>
          <a:xfrm>
            <a:off x="7591549" y="3494739"/>
            <a:ext cx="532991" cy="3598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Rep</a:t>
            </a:r>
            <a:endParaRPr lang="en-US" sz="2400" i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63" name="Rectangle 36"/>
          <p:cNvSpPr>
            <a:spLocks noChangeArrowheads="1"/>
          </p:cNvSpPr>
          <p:nvPr/>
        </p:nvSpPr>
        <p:spPr bwMode="auto">
          <a:xfrm>
            <a:off x="5212958" y="4976176"/>
            <a:ext cx="2544246" cy="98621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 anchorCtr="1"/>
          <a:lstStyle/>
          <a:p>
            <a:pPr>
              <a:defRPr/>
            </a:pPr>
            <a:r>
              <a:rPr lang="en-US" sz="2000" b="1" dirty="0" smtClean="0"/>
              <a:t>For any construction adversary learns r by running with </a:t>
            </a:r>
            <a:r>
              <a:rPr lang="en-US" sz="2000" b="1" i="1" dirty="0" smtClean="0">
                <a:latin typeface="Times New Roman"/>
                <a:cs typeface="Times New Roman"/>
              </a:rPr>
              <a:t>v</a:t>
            </a:r>
            <a:r>
              <a:rPr lang="en-US" sz="2000" b="1" baseline="-25000" dirty="0" smtClean="0"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69" name="Rectangle 68"/>
          <p:cNvSpPr/>
          <p:nvPr/>
        </p:nvSpPr>
        <p:spPr>
          <a:xfrm>
            <a:off x="8346278" y="3263906"/>
            <a:ext cx="365760" cy="453423"/>
          </a:xfrm>
          <a:prstGeom prst="rect">
            <a:avLst/>
          </a:prstGeom>
          <a:solidFill>
            <a:srgbClr val="0011B2"/>
          </a:solidFill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8322786" y="3263906"/>
            <a:ext cx="405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lang="en-US" sz="24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71" name="Rectangle 70"/>
          <p:cNvSpPr/>
          <p:nvPr/>
        </p:nvSpPr>
        <p:spPr>
          <a:xfrm rot="2488448">
            <a:off x="5926235" y="3132911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i="1" dirty="0" smtClean="0">
                <a:latin typeface="Times New Roman"/>
                <a:cs typeface="Times New Roman"/>
              </a:rPr>
              <a:t>t</a:t>
            </a:r>
            <a:endParaRPr lang="en-US" sz="2400" dirty="0">
              <a:cs typeface="Calibri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1521765" y="3440919"/>
            <a:ext cx="129889" cy="128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151993" y="4255817"/>
            <a:ext cx="405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lang="en-US" sz="24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846487" y="2750999"/>
            <a:ext cx="1462875" cy="1462875"/>
          </a:xfrm>
          <a:prstGeom prst="ellipse">
            <a:avLst/>
          </a:prstGeom>
          <a:noFill/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1395312" y="3500334"/>
            <a:ext cx="443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lang="en-US" b="1" baseline="-25000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89" name="Straight Arrow Connector 88"/>
          <p:cNvCxnSpPr/>
          <p:nvPr/>
        </p:nvCxnSpPr>
        <p:spPr bwMode="auto">
          <a:xfrm flipH="1" flipV="1">
            <a:off x="1131688" y="2907615"/>
            <a:ext cx="421031" cy="5481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triangle" w="lg" len="lg"/>
            <a:tailEnd type="triangle" w="lg" len="lg"/>
          </a:ln>
          <a:effectLst/>
          <a:extLst/>
        </p:spPr>
      </p:cxnSp>
      <p:sp>
        <p:nvSpPr>
          <p:cNvPr id="90" name="Rectangle 89"/>
          <p:cNvSpPr/>
          <p:nvPr/>
        </p:nvSpPr>
        <p:spPr>
          <a:xfrm rot="2488448">
            <a:off x="1206008" y="2746423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i="1" dirty="0" smtClean="0">
                <a:latin typeface="Times New Roman"/>
                <a:cs typeface="Times New Roman"/>
              </a:rPr>
              <a:t>t</a:t>
            </a:r>
            <a:endParaRPr lang="en-US" sz="2400" dirty="0">
              <a:cs typeface="Calibri"/>
            </a:endParaRPr>
          </a:p>
        </p:txBody>
      </p:sp>
      <p:cxnSp>
        <p:nvCxnSpPr>
          <p:cNvPr id="91" name="Straight Arrow Connector 90"/>
          <p:cNvCxnSpPr/>
          <p:nvPr/>
        </p:nvCxnSpPr>
        <p:spPr bwMode="auto">
          <a:xfrm flipV="1">
            <a:off x="1663586" y="3490327"/>
            <a:ext cx="1226758" cy="200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92" name="Straight Arrow Connector 91"/>
          <p:cNvCxnSpPr/>
          <p:nvPr/>
        </p:nvCxnSpPr>
        <p:spPr bwMode="auto">
          <a:xfrm flipV="1">
            <a:off x="3525492" y="3418357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93" name="TextBox 92"/>
          <p:cNvSpPr txBox="1"/>
          <p:nvPr/>
        </p:nvSpPr>
        <p:spPr>
          <a:xfrm>
            <a:off x="3565498" y="2901867"/>
            <a:ext cx="405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lang="en-US" sz="24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94" name="Trapezoid 93"/>
          <p:cNvSpPr/>
          <p:nvPr/>
        </p:nvSpPr>
        <p:spPr bwMode="auto">
          <a:xfrm rot="5400000">
            <a:off x="2869802" y="3052110"/>
            <a:ext cx="668853" cy="627770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862612" y="3102503"/>
            <a:ext cx="532991" cy="3598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Rep</a:t>
            </a:r>
            <a:endParaRPr lang="en-US" sz="2400" i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3617341" y="2871670"/>
            <a:ext cx="365760" cy="453423"/>
          </a:xfrm>
          <a:prstGeom prst="rect">
            <a:avLst/>
          </a:prstGeom>
          <a:solidFill>
            <a:srgbClr val="0011B2"/>
          </a:solidFill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3593849" y="2871670"/>
            <a:ext cx="321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  <a:endParaRPr lang="en-US" sz="24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72" name="Rectangle 36"/>
          <p:cNvSpPr>
            <a:spLocks noChangeArrowheads="1"/>
          </p:cNvSpPr>
          <p:nvPr/>
        </p:nvSpPr>
        <p:spPr bwMode="auto">
          <a:xfrm>
            <a:off x="4426937" y="1231351"/>
            <a:ext cx="4182115" cy="7486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 anchorCtr="1"/>
          <a:lstStyle/>
          <a:p>
            <a:pPr algn="ctr">
              <a:defRPr/>
            </a:pPr>
            <a:r>
              <a:rPr lang="en-US" sz="2000" b="1" dirty="0" smtClean="0"/>
              <a:t>To distinguish between </a:t>
            </a:r>
            <a:r>
              <a:rPr lang="en-US" sz="2000" b="1" i="1" dirty="0" smtClean="0">
                <a:latin typeface="Times New Roman"/>
                <a:cs typeface="Times New Roman"/>
              </a:rPr>
              <a:t>w</a:t>
            </a:r>
            <a:r>
              <a:rPr lang="en-US" sz="2000" b="1" baseline="-25000" dirty="0" smtClean="0">
                <a:latin typeface="Times New Roman"/>
                <a:cs typeface="Times New Roman"/>
              </a:rPr>
              <a:t>0</a:t>
            </a:r>
            <a:r>
              <a:rPr lang="en-US" sz="2000" b="1" dirty="0" smtClean="0"/>
              <a:t> and </a:t>
            </a:r>
            <a:r>
              <a:rPr lang="en-US" sz="2000" b="1" i="1" dirty="0" smtClean="0">
                <a:latin typeface="Times New Roman"/>
                <a:cs typeface="Times New Roman"/>
              </a:rPr>
              <a:t>v</a:t>
            </a:r>
            <a:r>
              <a:rPr lang="en-US" sz="2000" b="1" baseline="-25000" dirty="0" smtClean="0">
                <a:latin typeface="Times New Roman"/>
                <a:cs typeface="Times New Roman"/>
              </a:rPr>
              <a:t>0</a:t>
            </a:r>
            <a:r>
              <a:rPr lang="en-US" sz="2000" b="1" dirty="0" smtClean="0"/>
              <a:t> must consider more than just </a:t>
            </a:r>
            <a:r>
              <a:rPr lang="en-US" sz="2000" b="1" i="1" dirty="0" smtClean="0">
                <a:latin typeface="Times New Roman"/>
                <a:cs typeface="Times New Roman"/>
              </a:rPr>
              <a:t>t</a:t>
            </a:r>
            <a:r>
              <a:rPr lang="en-US" sz="2000" b="1" dirty="0" smtClean="0"/>
              <a:t> and </a:t>
            </a:r>
            <a:r>
              <a:rPr lang="en-US" sz="2000" b="1" i="1" dirty="0" smtClean="0">
                <a:latin typeface="Times New Roman"/>
                <a:cs typeface="Times New Roman"/>
              </a:rPr>
              <a:t>k</a:t>
            </a:r>
            <a:endParaRPr lang="en-US" sz="2000" b="1" i="1" baseline="-25000" dirty="0" smtClean="0">
              <a:latin typeface="Times New Roman"/>
              <a:cs typeface="Times New Roman"/>
            </a:endParaRPr>
          </a:p>
        </p:txBody>
      </p:sp>
      <p:sp>
        <p:nvSpPr>
          <p:cNvPr id="73" name="Rectangle 36"/>
          <p:cNvSpPr>
            <a:spLocks noChangeArrowheads="1"/>
          </p:cNvSpPr>
          <p:nvPr/>
        </p:nvSpPr>
        <p:spPr bwMode="auto">
          <a:xfrm>
            <a:off x="605607" y="4728981"/>
            <a:ext cx="3280993" cy="124915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 anchorCtr="1"/>
          <a:lstStyle/>
          <a:p>
            <a:pPr>
              <a:defRPr/>
            </a:pPr>
            <a:r>
              <a:rPr lang="en-US" sz="2000" b="1" dirty="0" smtClean="0"/>
              <a:t>The likelihood of adversary picking a point </a:t>
            </a:r>
            <a:r>
              <a:rPr lang="en-US" sz="2000" b="1" i="1" dirty="0" smtClean="0">
                <a:latin typeface="Times New Roman"/>
                <a:cs typeface="Times New Roman"/>
              </a:rPr>
              <a:t>w</a:t>
            </a:r>
            <a:r>
              <a:rPr lang="en-US" sz="2000" b="1" baseline="-25000" dirty="0" smtClean="0">
                <a:latin typeface="Times New Roman"/>
                <a:cs typeface="Times New Roman"/>
              </a:rPr>
              <a:t>1</a:t>
            </a:r>
            <a:r>
              <a:rPr lang="en-US" sz="2000" b="1" dirty="0" smtClean="0"/>
              <a:t> close</a:t>
            </a:r>
            <a:br>
              <a:rPr lang="en-US" sz="2000" b="1" dirty="0" smtClean="0"/>
            </a:br>
            <a:r>
              <a:rPr lang="en-US" sz="2000" b="1" dirty="0" smtClean="0"/>
              <a:t> enough to recover </a:t>
            </a:r>
            <a:r>
              <a:rPr lang="en-US" sz="2000" b="1" i="1" dirty="0" smtClean="0">
                <a:latin typeface="Times New Roman"/>
                <a:cs typeface="Times New Roman"/>
              </a:rPr>
              <a:t>r</a:t>
            </a:r>
            <a:r>
              <a:rPr lang="en-US" sz="2000" b="1" dirty="0" smtClean="0"/>
              <a:t> is low</a:t>
            </a:r>
            <a:endParaRPr lang="en-US" sz="2000" b="1" baseline="-25000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5212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7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Exploit structure of source beyond entropy</a:t>
            </a:r>
          </a:p>
          <a:p>
            <a:pPr marL="914400" lvl="1" indent="-514350"/>
            <a:r>
              <a:rPr lang="en-US" dirty="0" smtClean="0"/>
              <a:t>Need to understand what structure is helpful</a:t>
            </a:r>
          </a:p>
          <a:p>
            <a:pPr marL="40005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04824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91" y="-21686"/>
            <a:ext cx="8890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Understand the structure of source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090063" y="2248709"/>
            <a:ext cx="2194560" cy="2194560"/>
          </a:xfrm>
          <a:prstGeom prst="ellipse">
            <a:avLst/>
          </a:prstGeom>
          <a:noFill/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auto">
          <a:xfrm>
            <a:off x="5320131" y="3419448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59164" y="2963335"/>
            <a:ext cx="443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lang="en-US" b="1" baseline="-25000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197285" y="2372977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7052731" y="1891225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6114282" y="4692630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7554335" y="4671964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549343" y="1504958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7806154" y="2471383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5484122" y="4676284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732431" y="3912633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7254001" y="2372977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5657082" y="4482004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6771797" y="4407920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5995742" y="1891225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103319" y="3275705"/>
            <a:ext cx="129889" cy="128016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 flipV="1">
            <a:off x="6294395" y="3305618"/>
            <a:ext cx="1297154" cy="323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32" name="Straight Arrow Connector 31"/>
          <p:cNvCxnSpPr/>
          <p:nvPr/>
        </p:nvCxnSpPr>
        <p:spPr bwMode="auto">
          <a:xfrm flipV="1">
            <a:off x="8254429" y="3294017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34" name="Rectangle 33"/>
          <p:cNvSpPr/>
          <p:nvPr/>
        </p:nvSpPr>
        <p:spPr>
          <a:xfrm>
            <a:off x="8317927" y="2777527"/>
            <a:ext cx="365760" cy="453423"/>
          </a:xfrm>
          <a:prstGeom prst="rect">
            <a:avLst/>
          </a:prstGeom>
          <a:solidFill>
            <a:srgbClr val="0011B2"/>
          </a:solidFill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8294435" y="2777527"/>
            <a:ext cx="405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lang="en-US" sz="24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7" name="Trapezoid 36"/>
          <p:cNvSpPr/>
          <p:nvPr/>
        </p:nvSpPr>
        <p:spPr bwMode="auto">
          <a:xfrm rot="5400000">
            <a:off x="7598739" y="2927770"/>
            <a:ext cx="668853" cy="627770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591549" y="2978163"/>
            <a:ext cx="532991" cy="3598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Rep</a:t>
            </a:r>
            <a:endParaRPr lang="en-US" sz="2400" i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cxnSp>
        <p:nvCxnSpPr>
          <p:cNvPr id="40" name="Straight Arrow Connector 39"/>
          <p:cNvCxnSpPr/>
          <p:nvPr/>
        </p:nvCxnSpPr>
        <p:spPr bwMode="auto">
          <a:xfrm flipH="1" flipV="1">
            <a:off x="5829303" y="2340924"/>
            <a:ext cx="324662" cy="93478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triangle" w="lg" len="lg"/>
            <a:tailEnd type="triangle" w="lg" len="lg"/>
          </a:ln>
          <a:effectLst/>
          <a:extLst/>
        </p:spPr>
      </p:cxnSp>
      <p:sp>
        <p:nvSpPr>
          <p:cNvPr id="41" name="Rectangle 40"/>
          <p:cNvSpPr/>
          <p:nvPr/>
        </p:nvSpPr>
        <p:spPr>
          <a:xfrm rot="4179712">
            <a:off x="5721536" y="2638290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i="1" dirty="0" smtClean="0">
                <a:latin typeface="Times New Roman"/>
                <a:cs typeface="Times New Roman"/>
              </a:rPr>
              <a:t>t</a:t>
            </a:r>
            <a:endParaRPr lang="en-US" sz="2400" dirty="0">
              <a:cs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306" y="1036950"/>
            <a:ext cx="9020785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Minimum necessary condition for fuzzy extraction:</a:t>
            </a:r>
            <a:br>
              <a:rPr lang="en-US" sz="2800" dirty="0" smtClean="0"/>
            </a:br>
            <a:r>
              <a:rPr lang="en-US" sz="2800" dirty="0" smtClean="0"/>
              <a:t>weight inside any </a:t>
            </a:r>
            <a:r>
              <a:rPr lang="en-US" sz="2800" i="1" dirty="0" err="1" smtClean="0">
                <a:latin typeface="Times New Roman"/>
                <a:cs typeface="Times New Roman"/>
              </a:rPr>
              <a:t>B</a:t>
            </a:r>
            <a:r>
              <a:rPr lang="en-US" sz="2800" i="1" baseline="-25000" dirty="0" err="1" smtClean="0">
                <a:latin typeface="Times New Roman"/>
                <a:cs typeface="Times New Roman"/>
              </a:rPr>
              <a:t>t</a:t>
            </a:r>
            <a:r>
              <a:rPr lang="en-US" sz="2800" dirty="0" smtClean="0"/>
              <a:t> must be small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Let </a:t>
            </a:r>
            <a:r>
              <a:rPr lang="en-US" sz="2800" i="1" dirty="0" err="1" smtClean="0">
                <a:latin typeface="Times New Roman"/>
                <a:cs typeface="Times New Roman"/>
              </a:rPr>
              <a:t>H</a:t>
            </a:r>
            <a:r>
              <a:rPr lang="en-US" sz="2800" baseline="-25000" dirty="0" err="1" smtClean="0">
                <a:latin typeface="Times New Roman"/>
                <a:cs typeface="Times New Roman"/>
              </a:rPr>
              <a:t>fuzz</a:t>
            </a:r>
            <a:r>
              <a:rPr lang="en-US" sz="2800" dirty="0" smtClean="0">
                <a:latin typeface="Times New Roman"/>
                <a:cs typeface="Times New Roman"/>
              </a:rPr>
              <a:t>(</a:t>
            </a:r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</a:t>
            </a:r>
            <a:r>
              <a:rPr lang="en-US" sz="2800" dirty="0" smtClean="0">
                <a:latin typeface="Times New Roman"/>
                <a:cs typeface="Times New Roman"/>
              </a:rPr>
              <a:t>) = log (1/max </a:t>
            </a:r>
            <a:r>
              <a:rPr lang="en-US" sz="2800" dirty="0" err="1" smtClean="0">
                <a:latin typeface="Times New Roman"/>
                <a:cs typeface="Times New Roman"/>
              </a:rPr>
              <a:t>wt</a:t>
            </a:r>
            <a:r>
              <a:rPr lang="en-US" sz="2800" dirty="0" smtClean="0">
                <a:latin typeface="Times New Roman"/>
                <a:cs typeface="Times New Roman"/>
              </a:rPr>
              <a:t>(</a:t>
            </a:r>
            <a:r>
              <a:rPr lang="en-US" sz="2800" i="1" dirty="0" err="1" smtClean="0">
                <a:latin typeface="Times New Roman"/>
                <a:cs typeface="Times New Roman"/>
              </a:rPr>
              <a:t>B</a:t>
            </a:r>
            <a:r>
              <a:rPr lang="en-US" sz="2800" i="1" baseline="-25000" dirty="0" err="1" smtClean="0">
                <a:latin typeface="Times New Roman"/>
                <a:cs typeface="Times New Roman"/>
              </a:rPr>
              <a:t>t</a:t>
            </a:r>
            <a:r>
              <a:rPr lang="en-US" sz="2800" dirty="0" smtClean="0">
                <a:latin typeface="Times New Roman"/>
                <a:cs typeface="Times New Roman"/>
              </a:rPr>
              <a:t>))</a:t>
            </a:r>
          </a:p>
          <a:p>
            <a:pPr marL="342900" indent="-342900">
              <a:buFont typeface="Arial"/>
              <a:buChar char="•"/>
            </a:pPr>
            <a:endParaRPr lang="en-US" sz="2800" dirty="0" smtClean="0"/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Big </a:t>
            </a:r>
            <a:r>
              <a:rPr lang="en-US" sz="2800" i="1" dirty="0" err="1">
                <a:latin typeface="Times New Roman"/>
                <a:cs typeface="Times New Roman"/>
              </a:rPr>
              <a:t>H</a:t>
            </a:r>
            <a:r>
              <a:rPr lang="en-US" sz="2800" baseline="-25000" dirty="0" err="1">
                <a:latin typeface="Times New Roman"/>
                <a:cs typeface="Times New Roman"/>
              </a:rPr>
              <a:t>fuzz</a:t>
            </a:r>
            <a:r>
              <a:rPr lang="en-US" sz="2800" dirty="0">
                <a:latin typeface="Times New Roman"/>
                <a:cs typeface="Times New Roman"/>
              </a:rPr>
              <a:t>(</a:t>
            </a:r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</a:t>
            </a:r>
            <a:r>
              <a:rPr lang="en-US" sz="2800" dirty="0" smtClean="0">
                <a:latin typeface="Times New Roman"/>
                <a:cs typeface="Times New Roman"/>
              </a:rPr>
              <a:t>)</a:t>
            </a:r>
            <a:r>
              <a:rPr lang="en-US" sz="2800" dirty="0" smtClean="0"/>
              <a:t> is necessary</a:t>
            </a:r>
          </a:p>
          <a:p>
            <a:pPr marL="342900" indent="-342900">
              <a:buFont typeface="Arial"/>
              <a:buChar char="•"/>
            </a:pPr>
            <a:endParaRPr lang="en-US" sz="2800" dirty="0">
              <a:latin typeface="Times New Roman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r>
              <a:rPr lang="en-US" sz="2800" dirty="0" smtClean="0">
                <a:latin typeface="Times New Roman"/>
                <a:cs typeface="Times New Roman"/>
              </a:rPr>
              <a:t>Models security in ideal world</a:t>
            </a:r>
          </a:p>
          <a:p>
            <a:pPr marL="342900" indent="-342900">
              <a:buFont typeface="Arial"/>
              <a:buChar char="•"/>
            </a:pPr>
            <a:endParaRPr lang="en-US" sz="2800" dirty="0">
              <a:latin typeface="Times New Roman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Q: Is big </a:t>
            </a:r>
            <a:r>
              <a:rPr lang="en-US" sz="2800" i="1" dirty="0" err="1" smtClean="0">
                <a:latin typeface="Times New Roman"/>
                <a:cs typeface="Times New Roman"/>
              </a:rPr>
              <a:t>H</a:t>
            </a:r>
            <a:r>
              <a:rPr lang="en-US" sz="2800" baseline="-25000" dirty="0" err="1" smtClean="0">
                <a:latin typeface="Times New Roman"/>
                <a:cs typeface="Times New Roman"/>
              </a:rPr>
              <a:t>fuzz</a:t>
            </a:r>
            <a:r>
              <a:rPr lang="en-US" sz="2800" dirty="0">
                <a:latin typeface="Times New Roman"/>
                <a:cs typeface="Times New Roman"/>
              </a:rPr>
              <a:t>(</a:t>
            </a:r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</a:t>
            </a:r>
            <a:r>
              <a:rPr lang="en-US" sz="2800" dirty="0" smtClean="0">
                <a:latin typeface="Times New Roman"/>
                <a:cs typeface="Times New Roman"/>
              </a:rPr>
              <a:t>)</a:t>
            </a:r>
            <a:r>
              <a:rPr lang="en-US" sz="2800" dirty="0" smtClean="0"/>
              <a:t> sufficient</a:t>
            </a:r>
            <a:br>
              <a:rPr lang="en-US" sz="2800" dirty="0" smtClean="0"/>
            </a:br>
            <a:r>
              <a:rPr lang="en-US" sz="2800" dirty="0" smtClean="0"/>
              <a:t>    for fuzzy extractors?</a:t>
            </a:r>
          </a:p>
          <a:p>
            <a:pPr marL="342900" indent="-342900">
              <a:buFont typeface="Arial"/>
              <a:buChar char="•"/>
            </a:pPr>
            <a:endParaRPr lang="en-US" sz="2800" dirty="0" smtClean="0">
              <a:latin typeface="Times New Roman"/>
              <a:cs typeface="Times New Roman"/>
            </a:endParaRPr>
          </a:p>
          <a:p>
            <a:endParaRPr lang="en-US"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68441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4" grpId="0" animBg="1"/>
      <p:bldP spid="35" grpId="0"/>
      <p:bldP spid="37" grpId="0" animBg="1"/>
      <p:bldP spid="38" grpId="0"/>
      <p:bldP spid="2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Is big </a:t>
            </a:r>
            <a:r>
              <a:rPr lang="en-US" i="1" dirty="0" err="1">
                <a:latin typeface="Times New Roman"/>
                <a:cs typeface="Times New Roman"/>
              </a:rPr>
              <a:t>H</a:t>
            </a:r>
            <a:r>
              <a:rPr lang="en-US" baseline="-25000" dirty="0" err="1">
                <a:latin typeface="Times New Roman"/>
                <a:cs typeface="Times New Roman"/>
              </a:rPr>
              <a:t>fuzz</a:t>
            </a:r>
            <a:r>
              <a:rPr lang="en-US" dirty="0">
                <a:latin typeface="Times New Roman"/>
                <a:cs typeface="Times New Roman"/>
              </a:rPr>
              <a:t>(</a:t>
            </a:r>
            <a:r>
              <a:rPr lang="en-US" i="1" dirty="0" smtClean="0">
                <a:latin typeface="Times New Roman"/>
                <a:cs typeface="Times New Roman"/>
              </a:rPr>
              <a:t>W</a:t>
            </a:r>
            <a:r>
              <a:rPr lang="en-US" baseline="-25000" dirty="0" smtClean="0">
                <a:latin typeface="Times New Roman"/>
                <a:cs typeface="Times New Roman"/>
              </a:rPr>
              <a:t>0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  <a:r>
              <a:rPr lang="en-US" dirty="0" smtClean="0"/>
              <a:t> sufficient?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095" y="1381720"/>
            <a:ext cx="8890275" cy="4525963"/>
          </a:xfrm>
        </p:spPr>
        <p:txBody>
          <a:bodyPr>
            <a:normAutofit fontScale="85000" lnSpcReduction="20000"/>
          </a:bodyPr>
          <a:lstStyle/>
          <a:p>
            <a:r>
              <a:rPr lang="en-US" u="sng" dirty="0" err="1" smtClean="0"/>
              <a:t>Thm</a:t>
            </a:r>
            <a:r>
              <a:rPr lang="en-US" u="sng" dirty="0" smtClean="0"/>
              <a:t> [FRS]</a:t>
            </a:r>
            <a:r>
              <a:rPr lang="en-US" dirty="0" smtClean="0"/>
              <a:t>: Yes, if algorithms know exact distribution of </a:t>
            </a:r>
            <a:r>
              <a:rPr lang="en-US" i="1" dirty="0" smtClean="0">
                <a:latin typeface="Times New Roman"/>
                <a:cs typeface="Times New Roman"/>
              </a:rPr>
              <a:t>W</a:t>
            </a:r>
            <a:r>
              <a:rPr lang="en-US" baseline="-25000" dirty="0" smtClean="0">
                <a:latin typeface="Times New Roman"/>
                <a:cs typeface="Times New Roman"/>
              </a:rPr>
              <a:t>0</a:t>
            </a:r>
          </a:p>
          <a:p>
            <a:r>
              <a:rPr lang="en-US" dirty="0" smtClean="0">
                <a:latin typeface="Calibri"/>
                <a:cs typeface="Calibri"/>
              </a:rPr>
              <a:t>Imprudent to assume construction and adversary have same view of </a:t>
            </a:r>
            <a:r>
              <a:rPr lang="en-US" i="1" dirty="0" smtClean="0">
                <a:latin typeface="Times New Roman"/>
                <a:cs typeface="Times New Roman"/>
              </a:rPr>
              <a:t>W</a:t>
            </a:r>
            <a:r>
              <a:rPr lang="en-US" baseline="-25000" dirty="0" smtClean="0">
                <a:latin typeface="Times New Roman"/>
                <a:cs typeface="Times New Roman"/>
              </a:rPr>
              <a:t>0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Should assume adversary knows more about </a:t>
            </a:r>
            <a:r>
              <a:rPr lang="en-US" i="1" dirty="0" smtClean="0">
                <a:latin typeface="Times New Roman"/>
                <a:cs typeface="Times New Roman"/>
              </a:rPr>
              <a:t>W</a:t>
            </a:r>
            <a:r>
              <a:rPr lang="en-US" baseline="-25000" dirty="0" smtClean="0">
                <a:latin typeface="Times New Roman"/>
                <a:cs typeface="Times New Roman"/>
              </a:rPr>
              <a:t>0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Deal with adversary knowledge by providing security for family </a:t>
            </a:r>
            <a:r>
              <a:rPr lang="en-US" i="1" dirty="0" smtClean="0">
                <a:latin typeface="Times New Roman"/>
                <a:cs typeface="Times New Roman"/>
              </a:rPr>
              <a:t>V</a:t>
            </a:r>
            <a:r>
              <a:rPr lang="en-US" dirty="0" smtClean="0">
                <a:latin typeface="Calibri"/>
                <a:cs typeface="Calibri"/>
              </a:rPr>
              <a:t> of </a:t>
            </a:r>
            <a:r>
              <a:rPr lang="en-US" i="1" dirty="0" smtClean="0">
                <a:latin typeface="Times New Roman"/>
                <a:cs typeface="Times New Roman"/>
              </a:rPr>
              <a:t>W</a:t>
            </a:r>
            <a:r>
              <a:rPr lang="en-US" baseline="-25000" dirty="0" smtClean="0">
                <a:latin typeface="Times New Roman"/>
                <a:cs typeface="Times New Roman"/>
              </a:rPr>
              <a:t>0</a:t>
            </a:r>
            <a:r>
              <a:rPr lang="en-US" dirty="0" smtClean="0">
                <a:latin typeface="Calibri"/>
                <a:cs typeface="Calibri"/>
              </a:rPr>
              <a:t>, security should hold for whole family</a:t>
            </a:r>
          </a:p>
          <a:p>
            <a:r>
              <a:rPr lang="en-US" u="sng" dirty="0" err="1" smtClean="0">
                <a:latin typeface="Calibri"/>
                <a:cs typeface="Calibri"/>
              </a:rPr>
              <a:t>Thm</a:t>
            </a:r>
            <a:r>
              <a:rPr lang="en-US" u="sng" dirty="0" smtClean="0">
                <a:latin typeface="Calibri"/>
                <a:cs typeface="Calibri"/>
              </a:rPr>
              <a:t> [FRS]</a:t>
            </a:r>
            <a:r>
              <a:rPr lang="en-US" dirty="0" smtClean="0">
                <a:latin typeface="Calibri"/>
                <a:cs typeface="Calibri"/>
              </a:rPr>
              <a:t>: No if </a:t>
            </a:r>
            <a:r>
              <a:rPr lang="en-US" i="1" dirty="0" smtClean="0">
                <a:latin typeface="Times New Roman"/>
                <a:cs typeface="Times New Roman"/>
              </a:rPr>
              <a:t>W</a:t>
            </a:r>
            <a:r>
              <a:rPr lang="en-US" baseline="-25000" dirty="0" smtClean="0">
                <a:latin typeface="Times New Roman"/>
                <a:cs typeface="Times New Roman"/>
              </a:rPr>
              <a:t>0</a:t>
            </a:r>
            <a:r>
              <a:rPr lang="en-US" dirty="0" smtClean="0">
                <a:latin typeface="Calibri"/>
                <a:cs typeface="Calibri"/>
              </a:rPr>
              <a:t> is only known to come from a family </a:t>
            </a:r>
            <a:r>
              <a:rPr lang="en-US" i="1" dirty="0" smtClean="0">
                <a:latin typeface="Times New Roman"/>
                <a:cs typeface="Times New Roman"/>
              </a:rPr>
              <a:t>V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A3: Yes if security is computational (using obfuscation)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     [</a:t>
            </a:r>
            <a:r>
              <a:rPr lang="en-US" dirty="0" err="1" smtClean="0">
                <a:solidFill>
                  <a:schemeClr val="bg1"/>
                </a:solidFill>
              </a:rPr>
              <a:t>Bitansky</a:t>
            </a:r>
            <a:r>
              <a:rPr lang="en-US" dirty="0" smtClean="0">
                <a:solidFill>
                  <a:schemeClr val="bg1"/>
                </a:solidFill>
              </a:rPr>
              <a:t> Canetti </a:t>
            </a:r>
            <a:r>
              <a:rPr lang="en-US" dirty="0" err="1" smtClean="0">
                <a:solidFill>
                  <a:schemeClr val="bg1"/>
                </a:solidFill>
              </a:rPr>
              <a:t>Kalai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Paneth</a:t>
            </a:r>
            <a:r>
              <a:rPr lang="en-US" dirty="0" smtClean="0">
                <a:solidFill>
                  <a:schemeClr val="bg1"/>
                </a:solidFill>
              </a:rPr>
              <a:t> 14]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A4: No if security is information-theoretic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A5: No if you try to build (computational) secure sketch</a:t>
            </a:r>
          </a:p>
          <a:p>
            <a:endParaRPr lang="en-US" dirty="0"/>
          </a:p>
        </p:txBody>
      </p:sp>
      <p:sp>
        <p:nvSpPr>
          <p:cNvPr id="5" name="Rectangle 36"/>
          <p:cNvSpPr>
            <a:spLocks noChangeArrowheads="1"/>
          </p:cNvSpPr>
          <p:nvPr/>
        </p:nvSpPr>
        <p:spPr bwMode="auto">
          <a:xfrm>
            <a:off x="170095" y="4910317"/>
            <a:ext cx="8890276" cy="117961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 anchorCtr="1"/>
          <a:lstStyle/>
          <a:p>
            <a:pPr>
              <a:defRPr/>
            </a:pPr>
            <a:r>
              <a:rPr lang="en-US" sz="2400" b="1" dirty="0" smtClean="0">
                <a:latin typeface="Arial"/>
                <a:cs typeface="Arial"/>
              </a:rPr>
              <a:t>Will show negative result for secure sketches</a:t>
            </a:r>
            <a:br>
              <a:rPr lang="en-US" sz="2400" b="1" dirty="0" smtClean="0">
                <a:latin typeface="Arial"/>
                <a:cs typeface="Arial"/>
              </a:rPr>
            </a:br>
            <a:r>
              <a:rPr lang="en-US" sz="2400" b="1" dirty="0" smtClean="0">
                <a:latin typeface="Arial"/>
                <a:cs typeface="Arial"/>
              </a:rPr>
              <a:t>(negative result for fuzzy extractors more complicated)</a:t>
            </a:r>
            <a:endParaRPr lang="en-US" sz="2400" b="1" i="1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2693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40" y="274638"/>
            <a:ext cx="9003672" cy="1143000"/>
          </a:xfrm>
        </p:spPr>
        <p:txBody>
          <a:bodyPr>
            <a:normAutofit fontScale="90000"/>
          </a:bodyPr>
          <a:lstStyle/>
          <a:p>
            <a:r>
              <a:rPr lang="en-US" u="sng" dirty="0" err="1" smtClean="0">
                <a:cs typeface="Calibri"/>
              </a:rPr>
              <a:t>Thm</a:t>
            </a:r>
            <a:r>
              <a:rPr lang="en-US" u="sng" dirty="0" smtClean="0">
                <a:cs typeface="Calibri"/>
              </a:rPr>
              <a:t> [FRS]</a:t>
            </a:r>
            <a:r>
              <a:rPr lang="en-US" dirty="0" smtClean="0">
                <a:cs typeface="Calibri"/>
              </a:rPr>
              <a:t>: </a:t>
            </a:r>
            <a:r>
              <a:rPr lang="en-US" dirty="0">
                <a:cs typeface="Calibri"/>
              </a:rPr>
              <a:t>No if </a:t>
            </a:r>
            <a:r>
              <a:rPr lang="en-US" i="1" dirty="0" smtClean="0">
                <a:latin typeface="Times New Roman"/>
                <a:cs typeface="Times New Roman"/>
              </a:rPr>
              <a:t>W</a:t>
            </a:r>
            <a:r>
              <a:rPr lang="en-US" baseline="-25000" dirty="0" smtClean="0">
                <a:latin typeface="Times New Roman"/>
                <a:cs typeface="Times New Roman"/>
              </a:rPr>
              <a:t>0</a:t>
            </a:r>
            <a:r>
              <a:rPr lang="en-US" dirty="0" smtClean="0">
                <a:cs typeface="Calibri"/>
              </a:rPr>
              <a:t> comes </a:t>
            </a:r>
            <a:r>
              <a:rPr lang="en-US" dirty="0">
                <a:cs typeface="Calibri"/>
              </a:rPr>
              <a:t>from a family </a:t>
            </a:r>
            <a:r>
              <a:rPr lang="en-US" i="1" dirty="0">
                <a:latin typeface="Times New Roman"/>
                <a:cs typeface="Times New Roman"/>
              </a:rPr>
              <a:t>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0801"/>
            <a:ext cx="8229600" cy="303090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Describe a family of distributions </a:t>
            </a:r>
            <a:r>
              <a:rPr lang="en-US" i="1" dirty="0" smtClean="0">
                <a:latin typeface="Times New Roman"/>
                <a:cs typeface="Times New Roman"/>
              </a:rPr>
              <a:t>V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 any </a:t>
            </a:r>
            <a:r>
              <a:rPr lang="en-US" dirty="0" smtClean="0"/>
              <a:t>secure </a:t>
            </a:r>
            <a:r>
              <a:rPr lang="en-US" smtClean="0"/>
              <a:t>sketch </a:t>
            </a:r>
            <a:r>
              <a:rPr lang="en-US" i="1" smtClean="0">
                <a:latin typeface="Times New Roman"/>
                <a:cs typeface="Times New Roman"/>
              </a:rPr>
              <a:t>Sketch</a:t>
            </a:r>
            <a:r>
              <a:rPr lang="en-US" smtClean="0">
                <a:latin typeface="Times New Roman"/>
                <a:cs typeface="Times New Roman"/>
              </a:rPr>
              <a:t>,</a:t>
            </a:r>
            <a:r>
              <a:rPr lang="en-US" i="1" smtClean="0">
                <a:latin typeface="Times New Roman"/>
                <a:cs typeface="Times New Roman"/>
              </a:rPr>
              <a:t> Rec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most </a:t>
            </a:r>
            <a:r>
              <a:rPr lang="en-US" i="1" dirty="0" smtClean="0">
                <a:latin typeface="Times New Roman"/>
                <a:cs typeface="Times New Roman"/>
              </a:rPr>
              <a:t>W</a:t>
            </a:r>
            <a:r>
              <a:rPr lang="en-US" baseline="-25000" dirty="0" smtClean="0">
                <a:latin typeface="Times New Roman"/>
                <a:cs typeface="Times New Roman"/>
              </a:rPr>
              <a:t>0</a:t>
            </a:r>
            <a:r>
              <a:rPr lang="en-US" dirty="0" smtClean="0"/>
              <a:t> in </a:t>
            </a:r>
            <a:r>
              <a:rPr lang="en-US" i="1" dirty="0" smtClean="0">
                <a:latin typeface="Times New Roman"/>
                <a:cs typeface="Times New Roman"/>
              </a:rPr>
              <a:t>V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few </a:t>
            </a:r>
            <a:r>
              <a:rPr lang="en-US" i="1" dirty="0" smtClean="0">
                <a:latin typeface="Times New Roman"/>
                <a:cs typeface="Times New Roman"/>
              </a:rPr>
              <a:t>w*</a:t>
            </a:r>
            <a:r>
              <a:rPr lang="en-US" dirty="0" smtClean="0"/>
              <a:t> in </a:t>
            </a:r>
            <a:r>
              <a:rPr lang="en-US" i="1" dirty="0" smtClean="0">
                <a:latin typeface="Times New Roman"/>
                <a:cs typeface="Times New Roman"/>
              </a:rPr>
              <a:t>W</a:t>
            </a:r>
            <a:r>
              <a:rPr lang="en-US" baseline="-25000" dirty="0" smtClean="0">
                <a:latin typeface="Times New Roman"/>
                <a:cs typeface="Times New Roman"/>
              </a:rPr>
              <a:t>0</a:t>
            </a:r>
            <a:r>
              <a:rPr lang="en-US" dirty="0" smtClean="0"/>
              <a:t> could produce </a:t>
            </a:r>
            <a:r>
              <a:rPr lang="en-US" i="1" dirty="0" smtClean="0">
                <a:latin typeface="Times New Roman"/>
                <a:cs typeface="Times New Roman"/>
              </a:rPr>
              <a:t>p </a:t>
            </a:r>
          </a:p>
          <a:p>
            <a:endParaRPr lang="en-US" i="1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Calibri"/>
                <a:cs typeface="Calibri"/>
              </a:rPr>
              <a:t>Implies </a:t>
            </a:r>
            <a:r>
              <a:rPr lang="en-US" i="1" dirty="0" smtClean="0">
                <a:latin typeface="Times New Roman"/>
                <a:cs typeface="Times New Roman"/>
              </a:rPr>
              <a:t>W</a:t>
            </a:r>
            <a:r>
              <a:rPr lang="en-US" baseline="-25000" dirty="0" smtClean="0">
                <a:latin typeface="Times New Roman"/>
                <a:cs typeface="Times New Roman"/>
              </a:rPr>
              <a:t>0</a:t>
            </a:r>
            <a:r>
              <a:rPr lang="en-US" dirty="0" smtClean="0">
                <a:latin typeface="Calibri"/>
                <a:cs typeface="Calibri"/>
              </a:rPr>
              <a:t> has little entropy conditioned on </a:t>
            </a:r>
            <a:r>
              <a:rPr lang="en-US" i="1" dirty="0" smtClean="0">
                <a:latin typeface="Times New Roman"/>
                <a:cs typeface="Times New Roman"/>
              </a:rPr>
              <a:t>p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52770" y="4650145"/>
            <a:ext cx="352425" cy="35864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198418" y="4631104"/>
            <a:ext cx="2578818" cy="1877042"/>
            <a:chOff x="6827762" y="2135962"/>
            <a:chExt cx="991806" cy="1914134"/>
          </a:xfrm>
        </p:grpSpPr>
        <p:sp>
          <p:nvSpPr>
            <p:cNvPr id="7" name="Trapezoid 6"/>
            <p:cNvSpPr/>
            <p:nvPr/>
          </p:nvSpPr>
          <p:spPr bwMode="auto">
            <a:xfrm rot="5400000">
              <a:off x="6589783" y="2820310"/>
              <a:ext cx="1491952" cy="967619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27762" y="2135962"/>
              <a:ext cx="293891" cy="4707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Rep</a:t>
              </a:r>
              <a:endParaRPr lang="en-US" sz="2400" i="1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60732" y="4843962"/>
            <a:ext cx="588739" cy="52322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endParaRPr lang="en-US" sz="2800" baseline="-25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79313" y="4906860"/>
            <a:ext cx="496183" cy="523220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V="1">
            <a:off x="1205195" y="6309768"/>
            <a:ext cx="405611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17" name="Oval 16"/>
          <p:cNvSpPr/>
          <p:nvPr/>
        </p:nvSpPr>
        <p:spPr bwMode="auto">
          <a:xfrm>
            <a:off x="1051220" y="6246303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2602" y="6046072"/>
            <a:ext cx="588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latin typeface="Times New Roman"/>
                <a:cs typeface="Times New Roman"/>
              </a:rPr>
              <a:t>w</a:t>
            </a:r>
            <a:r>
              <a:rPr lang="en-US" sz="2800" baseline="-25000" dirty="0">
                <a:latin typeface="Times New Roman"/>
                <a:cs typeface="Times New Roman"/>
              </a:rPr>
              <a:t>1</a:t>
            </a:r>
            <a:endParaRPr lang="en-US" sz="2800" dirty="0"/>
          </a:p>
        </p:txBody>
      </p:sp>
      <p:sp>
        <p:nvSpPr>
          <p:cNvPr id="19" name="Oval 18"/>
          <p:cNvSpPr/>
          <p:nvPr/>
        </p:nvSpPr>
        <p:spPr bwMode="auto">
          <a:xfrm>
            <a:off x="906798" y="5105572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3584314" y="5496221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21" name="Trapezoid 20"/>
          <p:cNvSpPr/>
          <p:nvPr/>
        </p:nvSpPr>
        <p:spPr bwMode="auto">
          <a:xfrm rot="5400000">
            <a:off x="5164838" y="5614816"/>
            <a:ext cx="1012628" cy="526537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41044" y="5636409"/>
            <a:ext cx="746870" cy="5957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Rec</a:t>
            </a:r>
            <a:endParaRPr lang="en-US" i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5261311" y="6297145"/>
            <a:ext cx="127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261311" y="5510998"/>
            <a:ext cx="127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 bwMode="auto">
          <a:xfrm>
            <a:off x="5934423" y="5787339"/>
            <a:ext cx="62858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26" name="Rectangle 25"/>
          <p:cNvSpPr/>
          <p:nvPr/>
        </p:nvSpPr>
        <p:spPr>
          <a:xfrm>
            <a:off x="5978405" y="5232399"/>
            <a:ext cx="588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</a:t>
            </a:r>
            <a:endParaRPr lang="en-US" sz="2800" dirty="0"/>
          </a:p>
        </p:txBody>
      </p:sp>
      <p:cxnSp>
        <p:nvCxnSpPr>
          <p:cNvPr id="27" name="Straight Arrow Connector 26"/>
          <p:cNvCxnSpPr/>
          <p:nvPr/>
        </p:nvCxnSpPr>
        <p:spPr bwMode="auto">
          <a:xfrm flipH="1" flipV="1">
            <a:off x="639233" y="5092769"/>
            <a:ext cx="431009" cy="11722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triangle" w="lg" len="lg"/>
            <a:tailEnd type="triangle" w="lg" len="lg"/>
          </a:ln>
          <a:effectLst/>
          <a:extLst/>
        </p:spPr>
      </p:cxnSp>
      <p:sp>
        <p:nvSpPr>
          <p:cNvPr id="28" name="Rectangle 27"/>
          <p:cNvSpPr/>
          <p:nvPr/>
        </p:nvSpPr>
        <p:spPr>
          <a:xfrm rot="4179712">
            <a:off x="469482" y="5469863"/>
            <a:ext cx="595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&lt; </a:t>
            </a:r>
            <a:r>
              <a:rPr lang="en-US" sz="2800" i="1" dirty="0" smtClean="0">
                <a:latin typeface="Times New Roman"/>
                <a:cs typeface="Times New Roman"/>
              </a:rPr>
              <a:t>t</a:t>
            </a:r>
            <a:endParaRPr lang="en-US" sz="2800" dirty="0">
              <a:cs typeface="Calibri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-218439" y="5005610"/>
            <a:ext cx="2561592" cy="2571719"/>
          </a:xfrm>
          <a:prstGeom prst="ellipse">
            <a:avLst/>
          </a:prstGeom>
          <a:noFill/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660723" y="5283198"/>
            <a:ext cx="515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lang="en-US" sz="2800" i="1" baseline="-25000" dirty="0" err="1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54574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735" y="419588"/>
            <a:ext cx="4104425" cy="6149704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Adversary specifies </a:t>
            </a:r>
            <a:r>
              <a:rPr lang="en-US" sz="2400" i="1" dirty="0" smtClean="0">
                <a:latin typeface="Times New Roman"/>
                <a:cs typeface="Times New Roman"/>
              </a:rPr>
              <a:t>V</a:t>
            </a:r>
          </a:p>
          <a:p>
            <a:r>
              <a:rPr lang="en-US" sz="2400" dirty="0" smtClean="0"/>
              <a:t>Goal: build </a:t>
            </a:r>
            <a:r>
              <a:rPr lang="en-US" sz="2400" i="1" dirty="0" smtClean="0">
                <a:latin typeface="Times New Roman"/>
                <a:cs typeface="Times New Roman"/>
              </a:rPr>
              <a:t>Sketch</a:t>
            </a:r>
            <a:r>
              <a:rPr lang="en-US" sz="2400" dirty="0" smtClean="0">
                <a:latin typeface="Times New Roman"/>
                <a:cs typeface="Times New Roman"/>
              </a:rPr>
              <a:t>,</a:t>
            </a:r>
            <a:r>
              <a:rPr lang="en-US" sz="2400" i="1" dirty="0" smtClean="0">
                <a:latin typeface="Times New Roman"/>
                <a:cs typeface="Times New Roman"/>
              </a:rPr>
              <a:t> Rec</a:t>
            </a:r>
            <a:r>
              <a:rPr lang="en-US" sz="2400" dirty="0" smtClean="0"/>
              <a:t> maximizing </a:t>
            </a:r>
            <a:r>
              <a:rPr lang="en-US" sz="2400" i="1" dirty="0" smtClean="0">
                <a:latin typeface="Times New Roman"/>
                <a:cs typeface="Times New Roman"/>
              </a:rPr>
              <a:t>H</a:t>
            </a:r>
            <a:r>
              <a:rPr lang="en-US" sz="2400" dirty="0" smtClean="0">
                <a:latin typeface="Times New Roman"/>
                <a:cs typeface="Times New Roman"/>
              </a:rPr>
              <a:t>(</a:t>
            </a:r>
            <a:r>
              <a:rPr lang="en-US" sz="2400" i="1" dirty="0" smtClean="0">
                <a:latin typeface="Times New Roman"/>
                <a:cs typeface="Times New Roman"/>
              </a:rPr>
              <a:t>W</a:t>
            </a:r>
            <a:r>
              <a:rPr lang="en-US" sz="2400" dirty="0" smtClean="0">
                <a:latin typeface="Times New Roman"/>
                <a:cs typeface="Times New Roman"/>
              </a:rPr>
              <a:t> | </a:t>
            </a:r>
            <a:r>
              <a:rPr lang="en-US" sz="2400" i="1" dirty="0" smtClean="0">
                <a:latin typeface="Times New Roman"/>
                <a:cs typeface="Times New Roman"/>
              </a:rPr>
              <a:t>p)</a:t>
            </a:r>
            <a:r>
              <a:rPr lang="en-US" sz="2400" dirty="0" smtClean="0">
                <a:latin typeface="Times New Roman"/>
                <a:cs typeface="Times New Roman"/>
              </a:rPr>
              <a:t>,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for all </a:t>
            </a:r>
            <a:r>
              <a:rPr lang="en-US" sz="2400" i="1" dirty="0" smtClean="0">
                <a:latin typeface="Times New Roman"/>
                <a:cs typeface="Times New Roman"/>
              </a:rPr>
              <a:t>W</a:t>
            </a:r>
            <a:r>
              <a:rPr lang="en-US" sz="2400" dirty="0" smtClean="0"/>
              <a:t> in </a:t>
            </a:r>
            <a:r>
              <a:rPr lang="en-US" sz="2400" i="1" dirty="0" smtClean="0">
                <a:latin typeface="Times New Roman"/>
                <a:cs typeface="Times New Roman"/>
              </a:rPr>
              <a:t>V</a:t>
            </a:r>
          </a:p>
          <a:p>
            <a:r>
              <a:rPr lang="en-US" sz="2400" dirty="0" smtClean="0">
                <a:latin typeface="Calibri"/>
                <a:cs typeface="Calibri"/>
              </a:rPr>
              <a:t>First consider one dist. </a:t>
            </a:r>
            <a:r>
              <a:rPr lang="en-US" sz="2400" i="1" dirty="0" smtClean="0">
                <a:latin typeface="Times New Roman"/>
                <a:cs typeface="Times New Roman"/>
              </a:rPr>
              <a:t>W</a:t>
            </a:r>
          </a:p>
          <a:p>
            <a:r>
              <a:rPr lang="en-US" sz="2400" dirty="0" smtClean="0">
                <a:latin typeface="Calibri"/>
                <a:cs typeface="Calibri"/>
              </a:rPr>
              <a:t>For </a:t>
            </a:r>
            <a:r>
              <a:rPr lang="en-US" sz="2400" i="1" dirty="0" smtClean="0">
                <a:latin typeface="Times New Roman"/>
                <a:cs typeface="Times New Roman"/>
              </a:rPr>
              <a:t>w</a:t>
            </a:r>
            <a:r>
              <a:rPr lang="en-US" sz="2400" baseline="-25000" dirty="0" smtClean="0">
                <a:latin typeface="Times New Roman"/>
                <a:cs typeface="Times New Roman"/>
              </a:rPr>
              <a:t>0</a:t>
            </a:r>
            <a:r>
              <a:rPr lang="en-US" sz="2400" dirty="0" smtClean="0">
                <a:latin typeface="Calibri"/>
                <a:cs typeface="Calibri"/>
              </a:rPr>
              <a:t>, </a:t>
            </a:r>
            <a:r>
              <a:rPr lang="en-US" sz="2400" i="1" dirty="0" smtClean="0">
                <a:latin typeface="Times New Roman"/>
                <a:cs typeface="Times New Roman"/>
              </a:rPr>
              <a:t>Rec</a:t>
            </a:r>
            <a:r>
              <a:rPr lang="en-US" sz="2400" dirty="0" smtClean="0">
                <a:latin typeface="Times New Roman"/>
                <a:cs typeface="Times New Roman"/>
              </a:rPr>
              <a:t>(</a:t>
            </a:r>
            <a:r>
              <a:rPr lang="en-US" sz="2400" i="1" dirty="0" smtClean="0">
                <a:latin typeface="Times New Roman"/>
                <a:cs typeface="Times New Roman"/>
              </a:rPr>
              <a:t>w</a:t>
            </a:r>
            <a:r>
              <a:rPr lang="en-US" sz="2400" baseline="-25000" dirty="0" smtClean="0">
                <a:latin typeface="Times New Roman"/>
                <a:cs typeface="Times New Roman"/>
              </a:rPr>
              <a:t>0</a:t>
            </a:r>
            <a:r>
              <a:rPr lang="en-US" sz="2400" i="1" dirty="0" smtClean="0">
                <a:latin typeface="Times New Roman"/>
                <a:cs typeface="Times New Roman"/>
              </a:rPr>
              <a:t>, p</a:t>
            </a:r>
            <a:r>
              <a:rPr lang="en-US" sz="2400" dirty="0" smtClean="0">
                <a:latin typeface="Times New Roman"/>
                <a:cs typeface="Times New Roman"/>
              </a:rPr>
              <a:t>)</a:t>
            </a:r>
            <a:r>
              <a:rPr lang="en-US" sz="2400" i="1" dirty="0" smtClean="0">
                <a:latin typeface="Times New Roman"/>
                <a:cs typeface="Times New Roman"/>
              </a:rPr>
              <a:t> =w</a:t>
            </a:r>
            <a:r>
              <a:rPr lang="en-US" sz="2400" baseline="-25000" dirty="0" smtClean="0">
                <a:latin typeface="Times New Roman"/>
                <a:cs typeface="Times New Roman"/>
              </a:rPr>
              <a:t>0</a:t>
            </a:r>
            <a:r>
              <a:rPr lang="en-US" sz="2400" dirty="0" smtClean="0">
                <a:latin typeface="Calibri"/>
                <a:cs typeface="Calibri"/>
              </a:rPr>
              <a:t> </a:t>
            </a:r>
            <a:endParaRPr lang="en-US" sz="2400" dirty="0">
              <a:latin typeface="Calibri"/>
              <a:cs typeface="Calibri"/>
            </a:endParaRPr>
          </a:p>
          <a:p>
            <a:r>
              <a:rPr lang="en-US" sz="2400" dirty="0" smtClean="0">
                <a:latin typeface="Calibri"/>
                <a:cs typeface="Calibri"/>
              </a:rPr>
              <a:t>For nearby </a:t>
            </a:r>
            <a:r>
              <a:rPr lang="en-US" sz="2400" i="1" dirty="0" smtClean="0">
                <a:latin typeface="Times New Roman"/>
                <a:cs typeface="Times New Roman"/>
              </a:rPr>
              <a:t>w</a:t>
            </a:r>
            <a:r>
              <a:rPr lang="en-US" sz="2400" baseline="-25000" dirty="0" smtClean="0">
                <a:latin typeface="Times New Roman"/>
                <a:cs typeface="Times New Roman"/>
              </a:rPr>
              <a:t>1</a:t>
            </a:r>
            <a:r>
              <a:rPr lang="en-US" sz="2400" dirty="0" smtClean="0">
                <a:latin typeface="Calibri"/>
                <a:cs typeface="Calibri"/>
              </a:rPr>
              <a:t>, </a:t>
            </a:r>
            <a:br>
              <a:rPr lang="en-US" sz="2400" dirty="0" smtClean="0">
                <a:latin typeface="Calibri"/>
                <a:cs typeface="Calibri"/>
              </a:rPr>
            </a:br>
            <a:r>
              <a:rPr lang="en-US" sz="2400" dirty="0" smtClean="0">
                <a:latin typeface="Calibri"/>
                <a:cs typeface="Calibri"/>
              </a:rPr>
              <a:t>    </a:t>
            </a:r>
            <a:r>
              <a:rPr lang="en-US" sz="2400" i="1" dirty="0" smtClean="0">
                <a:latin typeface="Times New Roman"/>
                <a:cs typeface="Times New Roman"/>
              </a:rPr>
              <a:t>Rec</a:t>
            </a:r>
            <a:r>
              <a:rPr lang="en-US" sz="2400" dirty="0" smtClean="0">
                <a:latin typeface="Times New Roman"/>
                <a:cs typeface="Times New Roman"/>
              </a:rPr>
              <a:t>(</a:t>
            </a:r>
            <a:r>
              <a:rPr lang="en-US" sz="2400" i="1" dirty="0" smtClean="0">
                <a:latin typeface="Times New Roman"/>
                <a:cs typeface="Times New Roman"/>
              </a:rPr>
              <a:t>w</a:t>
            </a:r>
            <a:r>
              <a:rPr lang="en-US" sz="2400" baseline="-25000" dirty="0" smtClean="0">
                <a:latin typeface="Times New Roman"/>
                <a:cs typeface="Times New Roman"/>
              </a:rPr>
              <a:t>1</a:t>
            </a:r>
            <a:r>
              <a:rPr lang="en-US" sz="2400" dirty="0" smtClean="0">
                <a:latin typeface="Times New Roman"/>
                <a:cs typeface="Times New Roman"/>
              </a:rPr>
              <a:t>, </a:t>
            </a:r>
            <a:r>
              <a:rPr lang="en-US" sz="2400" i="1" dirty="0" smtClean="0">
                <a:latin typeface="Times New Roman"/>
                <a:cs typeface="Times New Roman"/>
              </a:rPr>
              <a:t>p</a:t>
            </a:r>
            <a:r>
              <a:rPr lang="en-US" sz="2400" dirty="0" smtClean="0">
                <a:latin typeface="Times New Roman"/>
                <a:cs typeface="Times New Roman"/>
              </a:rPr>
              <a:t>) = </a:t>
            </a:r>
            <a:r>
              <a:rPr lang="en-US" sz="2400" i="1" dirty="0" smtClean="0">
                <a:latin typeface="Times New Roman"/>
                <a:cs typeface="Times New Roman"/>
              </a:rPr>
              <a:t>w</a:t>
            </a:r>
            <a:r>
              <a:rPr lang="en-US" sz="2400" baseline="-25000" dirty="0" smtClean="0">
                <a:latin typeface="Times New Roman"/>
                <a:cs typeface="Times New Roman"/>
              </a:rPr>
              <a:t>0</a:t>
            </a:r>
            <a:endParaRPr lang="en-US" sz="2400" baseline="-25000" dirty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Call augmented fixed point</a:t>
            </a:r>
          </a:p>
          <a:p>
            <a:r>
              <a:rPr lang="en-US" sz="2400" dirty="0" smtClean="0">
                <a:latin typeface="Calibri"/>
                <a:cs typeface="Calibri"/>
              </a:rPr>
              <a:t>To maximize </a:t>
            </a:r>
            <a:r>
              <a:rPr lang="en-US" sz="2400" i="1" dirty="0" smtClean="0">
                <a:latin typeface="Times New Roman"/>
                <a:cs typeface="Times New Roman"/>
              </a:rPr>
              <a:t>H</a:t>
            </a:r>
            <a:r>
              <a:rPr lang="en-US" sz="2400" dirty="0" smtClean="0">
                <a:latin typeface="Times New Roman"/>
                <a:cs typeface="Times New Roman"/>
              </a:rPr>
              <a:t>(</a:t>
            </a:r>
            <a:r>
              <a:rPr lang="en-US" sz="2400" i="1" dirty="0" smtClean="0">
                <a:latin typeface="Times New Roman"/>
                <a:cs typeface="Times New Roman"/>
              </a:rPr>
              <a:t>W </a:t>
            </a:r>
            <a:r>
              <a:rPr lang="en-US" sz="2400" dirty="0" smtClean="0">
                <a:latin typeface="Times New Roman"/>
                <a:cs typeface="Times New Roman"/>
              </a:rPr>
              <a:t>| </a:t>
            </a:r>
            <a:r>
              <a:rPr lang="en-US" sz="2400" i="1" dirty="0" smtClean="0">
                <a:latin typeface="Times New Roman"/>
                <a:cs typeface="Times New Roman"/>
              </a:rPr>
              <a:t>p</a:t>
            </a:r>
            <a:r>
              <a:rPr lang="en-US" sz="2400" dirty="0" smtClean="0">
                <a:latin typeface="Times New Roman"/>
                <a:cs typeface="Times New Roman"/>
              </a:rPr>
              <a:t>)</a:t>
            </a:r>
            <a:r>
              <a:rPr lang="en-US" sz="2400" dirty="0" smtClean="0">
                <a:latin typeface="Calibri"/>
                <a:cs typeface="Calibri"/>
              </a:rPr>
              <a:t> make as many points of </a:t>
            </a:r>
            <a:r>
              <a:rPr lang="en-US" sz="2400" i="1" dirty="0" smtClean="0">
                <a:latin typeface="Times New Roman"/>
                <a:cs typeface="Times New Roman"/>
              </a:rPr>
              <a:t>W</a:t>
            </a:r>
            <a:r>
              <a:rPr lang="en-US" sz="2400" dirty="0" smtClean="0">
                <a:latin typeface="Calibri"/>
                <a:cs typeface="Calibri"/>
              </a:rPr>
              <a:t> augmented fixed points</a:t>
            </a:r>
          </a:p>
          <a:p>
            <a:r>
              <a:rPr lang="en-US" sz="2400" dirty="0" smtClean="0">
                <a:latin typeface="Calibri"/>
                <a:cs typeface="Calibri"/>
              </a:rPr>
              <a:t>Augmented fixed points at least distance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i="1" dirty="0" smtClean="0">
                <a:latin typeface="Times New Roman"/>
                <a:cs typeface="Times New Roman"/>
              </a:rPr>
              <a:t>t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Calibri"/>
                <a:cs typeface="Calibri"/>
              </a:rPr>
              <a:t>apart (exponentially small fraction of space)</a:t>
            </a:r>
          </a:p>
          <a:p>
            <a:endParaRPr lang="en-US" sz="2400" dirty="0">
              <a:latin typeface="Calibri"/>
              <a:cs typeface="Calibri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272572" y="1951488"/>
            <a:ext cx="4645332" cy="4046402"/>
            <a:chOff x="4272572" y="1951488"/>
            <a:chExt cx="4645332" cy="4046402"/>
          </a:xfrm>
        </p:grpSpPr>
        <p:sp>
          <p:nvSpPr>
            <p:cNvPr id="7" name="Oval 6"/>
            <p:cNvSpPr/>
            <p:nvPr/>
          </p:nvSpPr>
          <p:spPr bwMode="auto">
            <a:xfrm>
              <a:off x="6223647" y="3939675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6338816" y="3333462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7265643" y="2837969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7947685" y="3431868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7395532" y="3333462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4272572" y="3093225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4387741" y="2487012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5734244" y="2089925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4823564" y="5238557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4496253" y="4781357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5314568" y="1991519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5996610" y="2585418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5133566" y="4904644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5685719" y="4624166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5444457" y="2487012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4677255" y="3546193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5481079" y="4953847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4677255" y="2089925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7006154" y="2565879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6678843" y="2108679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7316156" y="2231966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7868309" y="1951488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6548954" y="2355253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7663669" y="2281169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7179146" y="5801078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8525649" y="5403991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8105973" y="5305585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8788015" y="5899484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8235862" y="5801078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7468660" y="5403991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4229161" y="1338146"/>
            <a:ext cx="4901609" cy="5071204"/>
          </a:xfrm>
          <a:prstGeom prst="roundRect">
            <a:avLst>
              <a:gd name="adj" fmla="val 10817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310415" y="3420528"/>
            <a:ext cx="262593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0 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= </a:t>
            </a:r>
            <a:r>
              <a:rPr lang="en-US" sz="28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Rec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lang="en-US" sz="28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US" sz="28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endParaRPr lang="en-US" sz="2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595976" y="4100946"/>
            <a:ext cx="588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latin typeface="Times New Roman"/>
                <a:cs typeface="Times New Roman"/>
              </a:rPr>
              <a:t>w</a:t>
            </a:r>
            <a:r>
              <a:rPr lang="en-US" sz="2800" baseline="-25000" dirty="0">
                <a:latin typeface="Times New Roman"/>
                <a:cs typeface="Times New Roman"/>
              </a:rPr>
              <a:t>1</a:t>
            </a:r>
            <a:endParaRPr lang="en-US" sz="2800" dirty="0"/>
          </a:p>
        </p:txBody>
      </p:sp>
      <p:sp>
        <p:nvSpPr>
          <p:cNvPr id="40" name="Oval 39"/>
          <p:cNvSpPr/>
          <p:nvPr/>
        </p:nvSpPr>
        <p:spPr bwMode="auto">
          <a:xfrm>
            <a:off x="6445653" y="4242199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5756924" y="3490581"/>
            <a:ext cx="1061065" cy="986531"/>
          </a:xfrm>
          <a:prstGeom prst="ellipse">
            <a:avLst/>
          </a:prstGeom>
          <a:noFill/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8041813" y="744426"/>
            <a:ext cx="542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/>
                <a:cs typeface="Times New Roman"/>
              </a:rPr>
              <a:t>W</a:t>
            </a:r>
            <a:endParaRPr lang="en-US" sz="2400" i="1" dirty="0">
              <a:latin typeface="Times New Roman"/>
              <a:cs typeface="Times New Roman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5886643" y="3803989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6114186" y="3579575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5991898" y="4196322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5951588" y="4020397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6597058" y="4133330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6613898" y="3956788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6678843" y="5368339"/>
            <a:ext cx="1061065" cy="986531"/>
          </a:xfrm>
          <a:prstGeom prst="ellipse">
            <a:avLst/>
          </a:prstGeom>
          <a:noFill/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5277548" y="1621567"/>
            <a:ext cx="1061065" cy="986531"/>
          </a:xfrm>
          <a:prstGeom prst="ellipse">
            <a:avLst/>
          </a:prstGeom>
          <a:noFill/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229161" y="3098273"/>
            <a:ext cx="1061065" cy="986531"/>
          </a:xfrm>
          <a:prstGeom prst="ellipse">
            <a:avLst/>
          </a:prstGeom>
          <a:noFill/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7220157" y="1821923"/>
            <a:ext cx="1061065" cy="986531"/>
          </a:xfrm>
          <a:prstGeom prst="ellipse">
            <a:avLst/>
          </a:prstGeom>
          <a:noFill/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4308454" y="4803207"/>
            <a:ext cx="1061065" cy="986531"/>
          </a:xfrm>
          <a:prstGeom prst="ellipse">
            <a:avLst/>
          </a:prstGeom>
          <a:noFill/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36"/>
          <p:cNvSpPr>
            <a:spLocks noChangeArrowheads="1"/>
          </p:cNvSpPr>
          <p:nvPr/>
        </p:nvSpPr>
        <p:spPr bwMode="auto">
          <a:xfrm>
            <a:off x="3499622" y="63899"/>
            <a:ext cx="5585585" cy="117961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 anchorCtr="1"/>
          <a:lstStyle/>
          <a:p>
            <a:pPr>
              <a:defRPr/>
            </a:pPr>
            <a:r>
              <a:rPr lang="en-US" sz="2400" b="1" dirty="0" smtClean="0">
                <a:latin typeface="Arial"/>
                <a:cs typeface="Arial"/>
              </a:rPr>
              <a:t>Now we’ll consider family </a:t>
            </a:r>
            <a:r>
              <a:rPr lang="en-US" sz="2400" b="1" i="1" dirty="0" smtClean="0">
                <a:latin typeface="Times New Roman"/>
                <a:cs typeface="Times New Roman"/>
              </a:rPr>
              <a:t>V</a:t>
            </a:r>
            <a:r>
              <a:rPr lang="en-US" sz="2400" b="1" dirty="0" smtClean="0">
                <a:latin typeface="Arial"/>
                <a:cs typeface="Arial"/>
              </a:rPr>
              <a:t>, </a:t>
            </a:r>
            <a:br>
              <a:rPr lang="en-US" sz="2400" b="1" dirty="0" smtClean="0">
                <a:latin typeface="Arial"/>
                <a:cs typeface="Arial"/>
              </a:rPr>
            </a:br>
            <a:r>
              <a:rPr lang="en-US" sz="2400" b="1" dirty="0" smtClean="0">
                <a:latin typeface="Arial"/>
                <a:cs typeface="Arial"/>
              </a:rPr>
              <a:t>Adv. goal: most </a:t>
            </a:r>
            <a:r>
              <a:rPr lang="en-US" sz="2400" i="1" dirty="0" smtClean="0">
                <a:latin typeface="Times New Roman"/>
                <a:cs typeface="Times New Roman"/>
              </a:rPr>
              <a:t>W</a:t>
            </a:r>
            <a:r>
              <a:rPr lang="en-US" sz="2400" b="1" dirty="0" smtClean="0">
                <a:latin typeface="Arial"/>
                <a:cs typeface="Arial"/>
              </a:rPr>
              <a:t> in </a:t>
            </a:r>
            <a:r>
              <a:rPr lang="en-US" sz="2400" i="1" dirty="0" smtClean="0">
                <a:latin typeface="Times New Roman"/>
                <a:cs typeface="Times New Roman"/>
              </a:rPr>
              <a:t>V</a:t>
            </a:r>
            <a:r>
              <a:rPr lang="en-US" sz="2400" b="1" dirty="0" smtClean="0">
                <a:latin typeface="Arial"/>
                <a:cs typeface="Arial"/>
              </a:rPr>
              <a:t>, impossible to have many augmented fixed points</a:t>
            </a:r>
            <a:endParaRPr lang="en-US" sz="2400" b="1" i="1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88620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223 -0.04537 " pathEditMode="relative" ptsTypes="AA">
                                      <p:cBhvr>
                                        <p:cTn id="3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-0.03889 -0.0291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4" y="-1458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0408 -0.0041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9" y="-208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81481E-6 L 0.02743 -0.0381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" y="-1921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85185E-6 L 0.03177 -0.0127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" y="-648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1111E-6 L 0.03889 0.0155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4" y="76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371 0.05046 " pathEditMode="relative" ptsTypes="AA">
                                      <p:cBhvr>
                                        <p:cTn id="7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8" grpId="0" uiExpand="1"/>
      <p:bldP spid="39" grpId="0"/>
      <p:bldP spid="40" grpId="0" animBg="1"/>
      <p:bldP spid="40" grpId="1" animBg="1"/>
      <p:bldP spid="41" grpId="0" animBg="1"/>
      <p:bldP spid="48" grpId="0" animBg="1"/>
      <p:bldP spid="48" grpId="1" animBg="1"/>
      <p:bldP spid="50" grpId="0" animBg="1"/>
      <p:bldP spid="50" grpId="1" animBg="1"/>
      <p:bldP spid="52" grpId="0" animBg="1"/>
      <p:bldP spid="52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735" y="419588"/>
            <a:ext cx="4104425" cy="614970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Adversary specifies </a:t>
            </a:r>
            <a:r>
              <a:rPr lang="en-US" sz="2400" i="1" dirty="0" smtClean="0">
                <a:latin typeface="Times New Roman"/>
                <a:cs typeface="Times New Roman"/>
              </a:rPr>
              <a:t>V</a:t>
            </a:r>
          </a:p>
          <a:p>
            <a:r>
              <a:rPr lang="en-US" sz="2400" dirty="0" smtClean="0"/>
              <a:t>Goal: build </a:t>
            </a:r>
            <a:r>
              <a:rPr lang="en-US" sz="2400" i="1" dirty="0" smtClean="0">
                <a:latin typeface="Times New Roman"/>
                <a:cs typeface="Times New Roman"/>
              </a:rPr>
              <a:t>Sketch</a:t>
            </a:r>
            <a:r>
              <a:rPr lang="en-US" sz="2400" dirty="0" smtClean="0">
                <a:latin typeface="Times New Roman"/>
                <a:cs typeface="Times New Roman"/>
              </a:rPr>
              <a:t>,</a:t>
            </a:r>
            <a:r>
              <a:rPr lang="en-US" sz="2400" i="1" dirty="0" smtClean="0">
                <a:latin typeface="Times New Roman"/>
                <a:cs typeface="Times New Roman"/>
              </a:rPr>
              <a:t> Rec</a:t>
            </a:r>
            <a:r>
              <a:rPr lang="en-US" sz="2400" dirty="0" smtClean="0"/>
              <a:t> maximizing </a:t>
            </a:r>
            <a:r>
              <a:rPr lang="en-US" sz="2400" i="1" dirty="0" smtClean="0">
                <a:latin typeface="Times New Roman"/>
                <a:cs typeface="Times New Roman"/>
              </a:rPr>
              <a:t>H</a:t>
            </a:r>
            <a:r>
              <a:rPr lang="en-US" sz="2400" dirty="0" smtClean="0">
                <a:latin typeface="Times New Roman"/>
                <a:cs typeface="Times New Roman"/>
              </a:rPr>
              <a:t>(</a:t>
            </a:r>
            <a:r>
              <a:rPr lang="en-US" sz="2400" i="1" dirty="0" smtClean="0">
                <a:latin typeface="Times New Roman"/>
                <a:cs typeface="Times New Roman"/>
              </a:rPr>
              <a:t>W</a:t>
            </a:r>
            <a:r>
              <a:rPr lang="en-US" sz="2400" dirty="0" smtClean="0">
                <a:latin typeface="Times New Roman"/>
                <a:cs typeface="Times New Roman"/>
              </a:rPr>
              <a:t> | </a:t>
            </a:r>
            <a:r>
              <a:rPr lang="en-US" sz="2400" i="1" dirty="0" smtClean="0">
                <a:latin typeface="Times New Roman"/>
                <a:cs typeface="Times New Roman"/>
              </a:rPr>
              <a:t>p)</a:t>
            </a:r>
            <a:r>
              <a:rPr lang="en-US" sz="2400" dirty="0" smtClean="0">
                <a:latin typeface="Times New Roman"/>
                <a:cs typeface="Times New Roman"/>
              </a:rPr>
              <a:t>,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for all </a:t>
            </a:r>
            <a:r>
              <a:rPr lang="en-US" sz="2400" i="1" dirty="0" smtClean="0">
                <a:latin typeface="Times New Roman"/>
                <a:cs typeface="Times New Roman"/>
              </a:rPr>
              <a:t>W</a:t>
            </a:r>
            <a:r>
              <a:rPr lang="en-US" sz="2400" dirty="0" smtClean="0"/>
              <a:t> in </a:t>
            </a:r>
            <a:r>
              <a:rPr lang="en-US" sz="2400" i="1" dirty="0" smtClean="0">
                <a:latin typeface="Times New Roman"/>
                <a:cs typeface="Times New Roman"/>
              </a:rPr>
              <a:t>V</a:t>
            </a:r>
          </a:p>
          <a:p>
            <a:r>
              <a:rPr lang="en-US" sz="2400" i="1" dirty="0" smtClean="0">
                <a:latin typeface="Times New Roman"/>
                <a:cs typeface="Times New Roman"/>
              </a:rPr>
              <a:t>Sketch</a:t>
            </a:r>
            <a:r>
              <a:rPr lang="en-US" sz="2400" dirty="0" smtClean="0">
                <a:latin typeface="Calibri"/>
                <a:cs typeface="Calibri"/>
              </a:rPr>
              <a:t> must create augmented fixed points based only on </a:t>
            </a:r>
            <a:r>
              <a:rPr lang="en-US" sz="2400" i="1" dirty="0" smtClean="0">
                <a:latin typeface="Times New Roman"/>
                <a:cs typeface="Times New Roman"/>
              </a:rPr>
              <a:t>w</a:t>
            </a:r>
            <a:r>
              <a:rPr lang="en-US" sz="2400" baseline="-25000" dirty="0" smtClean="0">
                <a:latin typeface="Times New Roman"/>
                <a:cs typeface="Times New Roman"/>
              </a:rPr>
              <a:t>0</a:t>
            </a:r>
          </a:p>
          <a:p>
            <a:r>
              <a:rPr lang="en-US" sz="2400" dirty="0" smtClean="0">
                <a:latin typeface="Calibri"/>
                <a:cs typeface="Calibri"/>
              </a:rPr>
              <a:t>Build family with many possible distributions for each </a:t>
            </a:r>
            <a:r>
              <a:rPr lang="en-US" sz="2400" i="1" dirty="0" smtClean="0">
                <a:latin typeface="Times New Roman"/>
                <a:cs typeface="Times New Roman"/>
              </a:rPr>
              <a:t>w</a:t>
            </a:r>
            <a:r>
              <a:rPr lang="en-US" sz="2400" baseline="-25000" dirty="0" smtClean="0">
                <a:latin typeface="Times New Roman"/>
                <a:cs typeface="Times New Roman"/>
              </a:rPr>
              <a:t>0</a:t>
            </a:r>
          </a:p>
          <a:p>
            <a:r>
              <a:rPr lang="en-US" sz="2400" i="1" dirty="0" smtClean="0">
                <a:latin typeface="Times New Roman"/>
                <a:cs typeface="Times New Roman"/>
              </a:rPr>
              <a:t>Sketch </a:t>
            </a:r>
            <a:r>
              <a:rPr lang="en-US" sz="2400" dirty="0" smtClean="0">
                <a:latin typeface="Calibri"/>
                <a:cs typeface="Calibri"/>
              </a:rPr>
              <a:t>can’t tell </a:t>
            </a:r>
            <a:r>
              <a:rPr lang="en-US" sz="2400" i="1" dirty="0" smtClean="0">
                <a:latin typeface="Times New Roman"/>
                <a:cs typeface="Times New Roman"/>
              </a:rPr>
              <a:t>W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Calibri"/>
                <a:cs typeface="Calibri"/>
              </a:rPr>
              <a:t>from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i="1" dirty="0" smtClean="0">
                <a:latin typeface="Times New Roman"/>
                <a:cs typeface="Times New Roman"/>
              </a:rPr>
              <a:t>w</a:t>
            </a:r>
            <a:r>
              <a:rPr lang="en-US" sz="2400" baseline="-25000" dirty="0" smtClean="0">
                <a:latin typeface="Times New Roman"/>
                <a:cs typeface="Times New Roman"/>
              </a:rPr>
              <a:t>0</a:t>
            </a:r>
            <a:endParaRPr lang="en-US" sz="2400" baseline="-25000" dirty="0">
              <a:latin typeface="Times New Roman"/>
              <a:cs typeface="Times New Roman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272572" y="1951488"/>
            <a:ext cx="4645332" cy="4046402"/>
            <a:chOff x="4272572" y="1951488"/>
            <a:chExt cx="4645332" cy="4046402"/>
          </a:xfrm>
        </p:grpSpPr>
        <p:sp>
          <p:nvSpPr>
            <p:cNvPr id="7" name="Oval 6"/>
            <p:cNvSpPr/>
            <p:nvPr/>
          </p:nvSpPr>
          <p:spPr bwMode="auto">
            <a:xfrm>
              <a:off x="6223647" y="3939675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6338816" y="3333462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7265643" y="2837969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7947685" y="3431868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7395532" y="3333462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4272572" y="3093225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4387741" y="2487012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5734244" y="2089925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4823564" y="5238557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4496253" y="4781357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5314568" y="1991519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5996610" y="2585418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5133566" y="4904644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5685719" y="4624166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5444457" y="2487012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4677255" y="3546193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5481079" y="4953847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4677255" y="2089925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7006154" y="2565879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6678843" y="2108679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7316156" y="2231966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7868309" y="1951488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6548954" y="2355253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7663669" y="2281169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7179146" y="5801078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8525649" y="5403991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8105973" y="5305585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8788015" y="5899484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8235862" y="5801078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7468660" y="5403991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4229161" y="1338146"/>
            <a:ext cx="4901609" cy="5071204"/>
          </a:xfrm>
          <a:prstGeom prst="roundRect">
            <a:avLst>
              <a:gd name="adj" fmla="val 10817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310415" y="3420528"/>
            <a:ext cx="588739" cy="523220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endParaRPr lang="en-US" sz="2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041813" y="744426"/>
            <a:ext cx="542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/>
                <a:cs typeface="Times New Roman"/>
              </a:rPr>
              <a:t>W</a:t>
            </a:r>
            <a:endParaRPr lang="en-US" sz="24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90736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>
          <a:xfrm>
            <a:off x="4229161" y="1338146"/>
            <a:ext cx="4901609" cy="5071204"/>
          </a:xfrm>
          <a:prstGeom prst="roundRect">
            <a:avLst>
              <a:gd name="adj" fmla="val 10817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310415" y="3420528"/>
            <a:ext cx="588739" cy="523220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endParaRPr lang="en-US" sz="2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041813" y="744426"/>
            <a:ext cx="542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/>
                <a:cs typeface="Times New Roman"/>
              </a:rPr>
              <a:t>W</a:t>
            </a:r>
            <a:endParaRPr lang="en-US" sz="2400" i="1" dirty="0">
              <a:latin typeface="Times New Roman"/>
              <a:cs typeface="Times New Roman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4768937" y="1799859"/>
            <a:ext cx="3917715" cy="4397214"/>
            <a:chOff x="4768937" y="1799859"/>
            <a:chExt cx="3917715" cy="4397214"/>
          </a:xfrm>
        </p:grpSpPr>
        <p:sp>
          <p:nvSpPr>
            <p:cNvPr id="40" name="Oval 39"/>
            <p:cNvSpPr/>
            <p:nvPr/>
          </p:nvSpPr>
          <p:spPr bwMode="auto">
            <a:xfrm>
              <a:off x="6720012" y="4799785"/>
              <a:ext cx="129889" cy="98406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6223647" y="3939675"/>
              <a:ext cx="129889" cy="98406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8181684" y="3796485"/>
              <a:ext cx="129889" cy="98406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7762008" y="3698079"/>
              <a:ext cx="129889" cy="98406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8444050" y="4291978"/>
              <a:ext cx="129889" cy="98406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7891897" y="4193572"/>
              <a:ext cx="129889" cy="98406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7124695" y="3796485"/>
              <a:ext cx="129889" cy="98406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4768937" y="3953335"/>
              <a:ext cx="129889" cy="98406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4884106" y="3347122"/>
              <a:ext cx="129889" cy="98406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6230609" y="2950035"/>
              <a:ext cx="129889" cy="98406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5319929" y="6098667"/>
              <a:ext cx="129889" cy="98406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4992618" y="5641467"/>
              <a:ext cx="129889" cy="98406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5810933" y="2851629"/>
              <a:ext cx="129889" cy="98406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6492975" y="3445528"/>
              <a:ext cx="129889" cy="98406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5629931" y="5764754"/>
              <a:ext cx="129889" cy="98406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6182084" y="5484276"/>
              <a:ext cx="129889" cy="98406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5940822" y="3347122"/>
              <a:ext cx="129889" cy="98406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5173620" y="4406303"/>
              <a:ext cx="129889" cy="98406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5977444" y="5813957"/>
              <a:ext cx="129889" cy="98406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5173620" y="2950035"/>
              <a:ext cx="129889" cy="98406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7502519" y="3425989"/>
              <a:ext cx="129889" cy="98406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Oval 61"/>
            <p:cNvSpPr/>
            <p:nvPr/>
          </p:nvSpPr>
          <p:spPr bwMode="auto">
            <a:xfrm>
              <a:off x="7175208" y="2968789"/>
              <a:ext cx="129889" cy="98406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7812521" y="3092076"/>
              <a:ext cx="129889" cy="98406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Oval 63"/>
            <p:cNvSpPr/>
            <p:nvPr/>
          </p:nvSpPr>
          <p:spPr bwMode="auto">
            <a:xfrm>
              <a:off x="8364674" y="2811598"/>
              <a:ext cx="129889" cy="98406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7045319" y="3215363"/>
              <a:ext cx="129889" cy="98406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Oval 65"/>
            <p:cNvSpPr/>
            <p:nvPr/>
          </p:nvSpPr>
          <p:spPr bwMode="auto">
            <a:xfrm>
              <a:off x="8160034" y="3141279"/>
              <a:ext cx="129889" cy="98406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6947894" y="2295352"/>
              <a:ext cx="129889" cy="98406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8294397" y="1898265"/>
              <a:ext cx="129889" cy="98406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Oval 68"/>
            <p:cNvSpPr/>
            <p:nvPr/>
          </p:nvSpPr>
          <p:spPr bwMode="auto">
            <a:xfrm>
              <a:off x="7874721" y="1799859"/>
              <a:ext cx="129889" cy="98406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0" name="Oval 69"/>
            <p:cNvSpPr/>
            <p:nvPr/>
          </p:nvSpPr>
          <p:spPr bwMode="auto">
            <a:xfrm>
              <a:off x="8556763" y="2393758"/>
              <a:ext cx="129889" cy="98406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1" name="Oval 70"/>
            <p:cNvSpPr/>
            <p:nvPr/>
          </p:nvSpPr>
          <p:spPr bwMode="auto">
            <a:xfrm>
              <a:off x="8004610" y="2295352"/>
              <a:ext cx="129889" cy="98406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Oval 71"/>
            <p:cNvSpPr/>
            <p:nvPr/>
          </p:nvSpPr>
          <p:spPr bwMode="auto">
            <a:xfrm>
              <a:off x="7237408" y="1898265"/>
              <a:ext cx="129889" cy="98406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6" name="Content Placeholder 2"/>
          <p:cNvSpPr>
            <a:spLocks noGrp="1"/>
          </p:cNvSpPr>
          <p:nvPr>
            <p:ph idx="1"/>
          </p:nvPr>
        </p:nvSpPr>
        <p:spPr>
          <a:xfrm>
            <a:off x="124735" y="419588"/>
            <a:ext cx="4104425" cy="614970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Adversary specifies </a:t>
            </a:r>
            <a:r>
              <a:rPr lang="en-US" sz="2400" i="1" dirty="0" smtClean="0">
                <a:latin typeface="Times New Roman"/>
                <a:cs typeface="Times New Roman"/>
              </a:rPr>
              <a:t>V</a:t>
            </a:r>
          </a:p>
          <a:p>
            <a:r>
              <a:rPr lang="en-US" sz="2400" dirty="0" smtClean="0"/>
              <a:t>Goal: build </a:t>
            </a:r>
            <a:r>
              <a:rPr lang="en-US" sz="2400" i="1" dirty="0" smtClean="0">
                <a:latin typeface="Times New Roman"/>
                <a:cs typeface="Times New Roman"/>
              </a:rPr>
              <a:t>Sketch</a:t>
            </a:r>
            <a:r>
              <a:rPr lang="en-US" sz="2400" dirty="0" smtClean="0">
                <a:latin typeface="Times New Roman"/>
                <a:cs typeface="Times New Roman"/>
              </a:rPr>
              <a:t>,</a:t>
            </a:r>
            <a:r>
              <a:rPr lang="en-US" sz="2400" i="1" dirty="0" smtClean="0">
                <a:latin typeface="Times New Roman"/>
                <a:cs typeface="Times New Roman"/>
              </a:rPr>
              <a:t> Rec</a:t>
            </a:r>
            <a:r>
              <a:rPr lang="en-US" sz="2400" dirty="0" smtClean="0"/>
              <a:t> maximizing </a:t>
            </a:r>
            <a:r>
              <a:rPr lang="en-US" sz="2400" i="1" dirty="0" smtClean="0">
                <a:latin typeface="Times New Roman"/>
                <a:cs typeface="Times New Roman"/>
              </a:rPr>
              <a:t>H</a:t>
            </a:r>
            <a:r>
              <a:rPr lang="en-US" sz="2400" dirty="0" smtClean="0">
                <a:latin typeface="Times New Roman"/>
                <a:cs typeface="Times New Roman"/>
              </a:rPr>
              <a:t>(</a:t>
            </a:r>
            <a:r>
              <a:rPr lang="en-US" sz="2400" i="1" dirty="0" smtClean="0">
                <a:latin typeface="Times New Roman"/>
                <a:cs typeface="Times New Roman"/>
              </a:rPr>
              <a:t>W</a:t>
            </a:r>
            <a:r>
              <a:rPr lang="en-US" sz="2400" dirty="0" smtClean="0">
                <a:latin typeface="Times New Roman"/>
                <a:cs typeface="Times New Roman"/>
              </a:rPr>
              <a:t> | </a:t>
            </a:r>
            <a:r>
              <a:rPr lang="en-US" sz="2400" i="1" dirty="0" smtClean="0">
                <a:latin typeface="Times New Roman"/>
                <a:cs typeface="Times New Roman"/>
              </a:rPr>
              <a:t>p)</a:t>
            </a:r>
            <a:r>
              <a:rPr lang="en-US" sz="2400" dirty="0" smtClean="0">
                <a:latin typeface="Times New Roman"/>
                <a:cs typeface="Times New Roman"/>
              </a:rPr>
              <a:t>,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for all </a:t>
            </a:r>
            <a:r>
              <a:rPr lang="en-US" sz="2400" i="1" dirty="0" smtClean="0">
                <a:latin typeface="Times New Roman"/>
                <a:cs typeface="Times New Roman"/>
              </a:rPr>
              <a:t>W</a:t>
            </a:r>
            <a:r>
              <a:rPr lang="en-US" sz="2400" dirty="0" smtClean="0"/>
              <a:t> in </a:t>
            </a:r>
            <a:r>
              <a:rPr lang="en-US" sz="2400" i="1" dirty="0" smtClean="0">
                <a:latin typeface="Times New Roman"/>
                <a:cs typeface="Times New Roman"/>
              </a:rPr>
              <a:t>V</a:t>
            </a:r>
          </a:p>
          <a:p>
            <a:r>
              <a:rPr lang="en-US" sz="2400" i="1" dirty="0" smtClean="0">
                <a:latin typeface="Times New Roman"/>
                <a:cs typeface="Times New Roman"/>
              </a:rPr>
              <a:t>Sketch</a:t>
            </a:r>
            <a:r>
              <a:rPr lang="en-US" sz="2400" dirty="0" smtClean="0">
                <a:latin typeface="Calibri"/>
                <a:cs typeface="Calibri"/>
              </a:rPr>
              <a:t> must create augmented fixed points based only on </a:t>
            </a:r>
            <a:r>
              <a:rPr lang="en-US" sz="2400" i="1" dirty="0" smtClean="0">
                <a:latin typeface="Times New Roman"/>
                <a:cs typeface="Times New Roman"/>
              </a:rPr>
              <a:t>w</a:t>
            </a:r>
            <a:r>
              <a:rPr lang="en-US" sz="2400" baseline="-25000" dirty="0" smtClean="0">
                <a:latin typeface="Times New Roman"/>
                <a:cs typeface="Times New Roman"/>
              </a:rPr>
              <a:t>0</a:t>
            </a:r>
          </a:p>
          <a:p>
            <a:r>
              <a:rPr lang="en-US" sz="2400" dirty="0" smtClean="0">
                <a:latin typeface="Calibri"/>
                <a:cs typeface="Calibri"/>
              </a:rPr>
              <a:t>Build family with many possible distributions for each </a:t>
            </a:r>
            <a:r>
              <a:rPr lang="en-US" sz="2400" i="1" dirty="0" smtClean="0">
                <a:latin typeface="Times New Roman"/>
                <a:cs typeface="Times New Roman"/>
              </a:rPr>
              <a:t>w</a:t>
            </a:r>
            <a:r>
              <a:rPr lang="en-US" sz="2400" baseline="-25000" dirty="0" smtClean="0">
                <a:latin typeface="Times New Roman"/>
                <a:cs typeface="Times New Roman"/>
              </a:rPr>
              <a:t>0</a:t>
            </a:r>
          </a:p>
          <a:p>
            <a:r>
              <a:rPr lang="en-US" sz="2400" i="1" dirty="0" smtClean="0">
                <a:latin typeface="Times New Roman"/>
                <a:cs typeface="Times New Roman"/>
              </a:rPr>
              <a:t>Sketch </a:t>
            </a:r>
            <a:r>
              <a:rPr lang="en-US" sz="2400" dirty="0" smtClean="0">
                <a:latin typeface="Calibri"/>
                <a:cs typeface="Calibri"/>
              </a:rPr>
              <a:t>can’t tell </a:t>
            </a:r>
            <a:r>
              <a:rPr lang="en-US" sz="2400" i="1" dirty="0" smtClean="0">
                <a:latin typeface="Times New Roman"/>
                <a:cs typeface="Times New Roman"/>
              </a:rPr>
              <a:t>W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Calibri"/>
                <a:cs typeface="Calibri"/>
              </a:rPr>
              <a:t>from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i="1" dirty="0" smtClean="0">
                <a:latin typeface="Times New Roman"/>
                <a:cs typeface="Times New Roman"/>
              </a:rPr>
              <a:t>w</a:t>
            </a:r>
            <a:r>
              <a:rPr lang="en-US" sz="2400" baseline="-25000" dirty="0" smtClean="0">
                <a:latin typeface="Times New Roman"/>
                <a:cs typeface="Times New Roman"/>
              </a:rPr>
              <a:t>0</a:t>
            </a:r>
            <a:endParaRPr lang="en-US" sz="2400" baseline="-25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06556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>
          <a:xfrm>
            <a:off x="4229161" y="1338146"/>
            <a:ext cx="4901609" cy="5071204"/>
          </a:xfrm>
          <a:prstGeom prst="roundRect">
            <a:avLst>
              <a:gd name="adj" fmla="val 10817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310415" y="3420528"/>
            <a:ext cx="588739" cy="523220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endParaRPr lang="en-US" sz="2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041813" y="744426"/>
            <a:ext cx="542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/>
                <a:cs typeface="Times New Roman"/>
              </a:rPr>
              <a:t>W</a:t>
            </a:r>
            <a:endParaRPr lang="en-US" sz="2400" i="1" dirty="0">
              <a:latin typeface="Times New Roman"/>
              <a:cs typeface="Times New Roman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4341969" y="1865446"/>
            <a:ext cx="3802546" cy="4298808"/>
            <a:chOff x="5036506" y="2050665"/>
            <a:chExt cx="3802546" cy="4298808"/>
          </a:xfrm>
          <a:solidFill>
            <a:srgbClr val="FF0000"/>
          </a:solidFill>
        </p:grpSpPr>
        <p:sp>
          <p:nvSpPr>
            <p:cNvPr id="74" name="Oval 73"/>
            <p:cNvSpPr/>
            <p:nvPr/>
          </p:nvSpPr>
          <p:spPr bwMode="auto">
            <a:xfrm>
              <a:off x="6872412" y="4952185"/>
              <a:ext cx="129889" cy="9840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Oval 74"/>
            <p:cNvSpPr/>
            <p:nvPr/>
          </p:nvSpPr>
          <p:spPr bwMode="auto">
            <a:xfrm>
              <a:off x="6918184" y="4124894"/>
              <a:ext cx="129889" cy="9840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7654919" y="2963998"/>
              <a:ext cx="129889" cy="9840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7" name="Oval 76"/>
            <p:cNvSpPr/>
            <p:nvPr/>
          </p:nvSpPr>
          <p:spPr bwMode="auto">
            <a:xfrm>
              <a:off x="7914408" y="3850479"/>
              <a:ext cx="129889" cy="9840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8596450" y="4444378"/>
              <a:ext cx="129889" cy="9840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8044297" y="4345972"/>
              <a:ext cx="129889" cy="9840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8517074" y="3872071"/>
              <a:ext cx="129889" cy="9840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5621107" y="2349346"/>
              <a:ext cx="129889" cy="9840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5036506" y="3499522"/>
              <a:ext cx="129889" cy="9840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8576686" y="3676795"/>
              <a:ext cx="129889" cy="9840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5472329" y="6251067"/>
              <a:ext cx="129889" cy="9840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5145018" y="5793867"/>
              <a:ext cx="129889" cy="9840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5963333" y="3004029"/>
              <a:ext cx="129889" cy="9840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6645375" y="3597928"/>
              <a:ext cx="129889" cy="9840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5782331" y="5917154"/>
              <a:ext cx="129889" cy="9840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6334484" y="5636676"/>
              <a:ext cx="129889" cy="9840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6093222" y="3499522"/>
              <a:ext cx="129889" cy="9840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5326020" y="4558703"/>
              <a:ext cx="129889" cy="9840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2" name="Oval 91"/>
            <p:cNvSpPr/>
            <p:nvPr/>
          </p:nvSpPr>
          <p:spPr bwMode="auto">
            <a:xfrm>
              <a:off x="6129844" y="5966357"/>
              <a:ext cx="129889" cy="9840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5326020" y="3102435"/>
              <a:ext cx="129889" cy="9840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7654919" y="3578389"/>
              <a:ext cx="129889" cy="9840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8092065" y="4820652"/>
              <a:ext cx="129889" cy="9840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7589974" y="4542784"/>
              <a:ext cx="129889" cy="9840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8517074" y="2963998"/>
              <a:ext cx="129889" cy="9840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7197719" y="3367763"/>
              <a:ext cx="129889" cy="9840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9" name="Oval 98"/>
            <p:cNvSpPr/>
            <p:nvPr/>
          </p:nvSpPr>
          <p:spPr bwMode="auto">
            <a:xfrm>
              <a:off x="8312434" y="3293679"/>
              <a:ext cx="129889" cy="9840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0" name="Oval 99"/>
            <p:cNvSpPr/>
            <p:nvPr/>
          </p:nvSpPr>
          <p:spPr bwMode="auto">
            <a:xfrm>
              <a:off x="7100294" y="2447752"/>
              <a:ext cx="129889" cy="9840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8446797" y="2050665"/>
              <a:ext cx="129889" cy="9840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2" name="Oval 101"/>
            <p:cNvSpPr/>
            <p:nvPr/>
          </p:nvSpPr>
          <p:spPr bwMode="auto">
            <a:xfrm>
              <a:off x="8065665" y="3102435"/>
              <a:ext cx="129889" cy="9840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8709163" y="2546158"/>
              <a:ext cx="129889" cy="9840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6447953" y="2722072"/>
              <a:ext cx="129889" cy="9840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7389808" y="2050665"/>
              <a:ext cx="129889" cy="9840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6" name="Content Placeholder 2"/>
          <p:cNvSpPr>
            <a:spLocks noGrp="1"/>
          </p:cNvSpPr>
          <p:nvPr>
            <p:ph idx="1"/>
          </p:nvPr>
        </p:nvSpPr>
        <p:spPr>
          <a:xfrm>
            <a:off x="124735" y="419588"/>
            <a:ext cx="4104425" cy="614970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Adversary specifies </a:t>
            </a:r>
            <a:r>
              <a:rPr lang="en-US" sz="2400" i="1" dirty="0" smtClean="0">
                <a:latin typeface="Times New Roman"/>
                <a:cs typeface="Times New Roman"/>
              </a:rPr>
              <a:t>V</a:t>
            </a:r>
          </a:p>
          <a:p>
            <a:r>
              <a:rPr lang="en-US" sz="2400" dirty="0" smtClean="0"/>
              <a:t>Goal: build </a:t>
            </a:r>
            <a:r>
              <a:rPr lang="en-US" sz="2400" i="1" dirty="0" smtClean="0">
                <a:latin typeface="Times New Roman"/>
                <a:cs typeface="Times New Roman"/>
              </a:rPr>
              <a:t>Sketch</a:t>
            </a:r>
            <a:r>
              <a:rPr lang="en-US" sz="2400" dirty="0" smtClean="0">
                <a:latin typeface="Times New Roman"/>
                <a:cs typeface="Times New Roman"/>
              </a:rPr>
              <a:t>,</a:t>
            </a:r>
            <a:r>
              <a:rPr lang="en-US" sz="2400" i="1" dirty="0" smtClean="0">
                <a:latin typeface="Times New Roman"/>
                <a:cs typeface="Times New Roman"/>
              </a:rPr>
              <a:t> Rec</a:t>
            </a:r>
            <a:r>
              <a:rPr lang="en-US" sz="2400" dirty="0" smtClean="0"/>
              <a:t> maximizing </a:t>
            </a:r>
            <a:r>
              <a:rPr lang="en-US" sz="2400" i="1" dirty="0" smtClean="0">
                <a:latin typeface="Times New Roman"/>
                <a:cs typeface="Times New Roman"/>
              </a:rPr>
              <a:t>H</a:t>
            </a:r>
            <a:r>
              <a:rPr lang="en-US" sz="2400" dirty="0" smtClean="0">
                <a:latin typeface="Times New Roman"/>
                <a:cs typeface="Times New Roman"/>
              </a:rPr>
              <a:t>(</a:t>
            </a:r>
            <a:r>
              <a:rPr lang="en-US" sz="2400" i="1" dirty="0" smtClean="0">
                <a:latin typeface="Times New Roman"/>
                <a:cs typeface="Times New Roman"/>
              </a:rPr>
              <a:t>W</a:t>
            </a:r>
            <a:r>
              <a:rPr lang="en-US" sz="2400" dirty="0" smtClean="0">
                <a:latin typeface="Times New Roman"/>
                <a:cs typeface="Times New Roman"/>
              </a:rPr>
              <a:t> | </a:t>
            </a:r>
            <a:r>
              <a:rPr lang="en-US" sz="2400" i="1" dirty="0" smtClean="0">
                <a:latin typeface="Times New Roman"/>
                <a:cs typeface="Times New Roman"/>
              </a:rPr>
              <a:t>p)</a:t>
            </a:r>
            <a:r>
              <a:rPr lang="en-US" sz="2400" dirty="0" smtClean="0">
                <a:latin typeface="Times New Roman"/>
                <a:cs typeface="Times New Roman"/>
              </a:rPr>
              <a:t>,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for all </a:t>
            </a:r>
            <a:r>
              <a:rPr lang="en-US" sz="2400" i="1" dirty="0" smtClean="0">
                <a:latin typeface="Times New Roman"/>
                <a:cs typeface="Times New Roman"/>
              </a:rPr>
              <a:t>W</a:t>
            </a:r>
            <a:r>
              <a:rPr lang="en-US" sz="2400" dirty="0" smtClean="0"/>
              <a:t> in </a:t>
            </a:r>
            <a:r>
              <a:rPr lang="en-US" sz="2400" i="1" dirty="0" smtClean="0">
                <a:latin typeface="Times New Roman"/>
                <a:cs typeface="Times New Roman"/>
              </a:rPr>
              <a:t>V</a:t>
            </a:r>
          </a:p>
          <a:p>
            <a:r>
              <a:rPr lang="en-US" sz="2400" i="1" dirty="0" smtClean="0">
                <a:latin typeface="Times New Roman"/>
                <a:cs typeface="Times New Roman"/>
              </a:rPr>
              <a:t>Sketch</a:t>
            </a:r>
            <a:r>
              <a:rPr lang="en-US" sz="2400" dirty="0" smtClean="0">
                <a:latin typeface="Calibri"/>
                <a:cs typeface="Calibri"/>
              </a:rPr>
              <a:t> must create augmented fixed points based only on </a:t>
            </a:r>
            <a:r>
              <a:rPr lang="en-US" sz="2400" i="1" dirty="0" smtClean="0">
                <a:latin typeface="Times New Roman"/>
                <a:cs typeface="Times New Roman"/>
              </a:rPr>
              <a:t>w</a:t>
            </a:r>
            <a:r>
              <a:rPr lang="en-US" sz="2400" baseline="-25000" dirty="0" smtClean="0">
                <a:latin typeface="Times New Roman"/>
                <a:cs typeface="Times New Roman"/>
              </a:rPr>
              <a:t>0</a:t>
            </a:r>
          </a:p>
          <a:p>
            <a:r>
              <a:rPr lang="en-US" sz="2400" dirty="0" smtClean="0">
                <a:latin typeface="Calibri"/>
                <a:cs typeface="Calibri"/>
              </a:rPr>
              <a:t>Build family with many possible distributions for each </a:t>
            </a:r>
            <a:r>
              <a:rPr lang="en-US" sz="2400" i="1" dirty="0" smtClean="0">
                <a:latin typeface="Times New Roman"/>
                <a:cs typeface="Times New Roman"/>
              </a:rPr>
              <a:t>w</a:t>
            </a:r>
            <a:r>
              <a:rPr lang="en-US" sz="2400" baseline="-25000" dirty="0" smtClean="0">
                <a:latin typeface="Times New Roman"/>
                <a:cs typeface="Times New Roman"/>
              </a:rPr>
              <a:t>0</a:t>
            </a:r>
          </a:p>
          <a:p>
            <a:r>
              <a:rPr lang="en-US" sz="2400" i="1" dirty="0" smtClean="0">
                <a:latin typeface="Times New Roman"/>
                <a:cs typeface="Times New Roman"/>
              </a:rPr>
              <a:t>Sketch </a:t>
            </a:r>
            <a:r>
              <a:rPr lang="en-US" sz="2400" dirty="0" smtClean="0">
                <a:latin typeface="Calibri"/>
                <a:cs typeface="Calibri"/>
              </a:rPr>
              <a:t>can’t tell </a:t>
            </a:r>
            <a:r>
              <a:rPr lang="en-US" sz="2400" i="1" dirty="0" smtClean="0">
                <a:latin typeface="Times New Roman"/>
                <a:cs typeface="Times New Roman"/>
              </a:rPr>
              <a:t>W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Calibri"/>
                <a:cs typeface="Calibri"/>
              </a:rPr>
              <a:t>from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i="1" dirty="0" smtClean="0">
                <a:latin typeface="Times New Roman"/>
                <a:cs typeface="Times New Roman"/>
              </a:rPr>
              <a:t>w</a:t>
            </a:r>
            <a:r>
              <a:rPr lang="en-US" sz="2400" baseline="-25000" dirty="0" smtClean="0">
                <a:latin typeface="Times New Roman"/>
                <a:cs typeface="Times New Roman"/>
              </a:rPr>
              <a:t>0</a:t>
            </a:r>
            <a:endParaRPr lang="en-US" sz="2400" baseline="-25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17802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147"/>
          <p:cNvSpPr/>
          <p:nvPr/>
        </p:nvSpPr>
        <p:spPr bwMode="auto">
          <a:xfrm>
            <a:off x="6118626" y="1338758"/>
            <a:ext cx="285092" cy="5071203"/>
          </a:xfrm>
          <a:prstGeom prst="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pSp>
        <p:nvGrpSpPr>
          <p:cNvPr id="112" name="Group 111"/>
          <p:cNvGrpSpPr/>
          <p:nvPr/>
        </p:nvGrpSpPr>
        <p:grpSpPr>
          <a:xfrm>
            <a:off x="4272572" y="1951488"/>
            <a:ext cx="4645332" cy="4046402"/>
            <a:chOff x="4272572" y="1951488"/>
            <a:chExt cx="4645332" cy="4046402"/>
          </a:xfrm>
        </p:grpSpPr>
        <p:sp>
          <p:nvSpPr>
            <p:cNvPr id="5" name="Oval 4"/>
            <p:cNvSpPr/>
            <p:nvPr/>
          </p:nvSpPr>
          <p:spPr bwMode="auto">
            <a:xfrm>
              <a:off x="6223647" y="3939675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6338816" y="3333462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7265643" y="2837969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7947685" y="3431868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7395532" y="3333462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4272572" y="3093225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4387741" y="2487012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5734244" y="2089925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4823564" y="5238557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4496253" y="4781357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5314568" y="1991519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5996610" y="2585418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5133566" y="4904644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5685719" y="4624166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5444457" y="2487012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4677255" y="3546193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5481079" y="4953847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4677255" y="2089925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7006154" y="2565879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6678843" y="2108679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7316156" y="2231966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7868309" y="1951488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6548954" y="2355253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7663669" y="2281169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7179146" y="5801078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8525649" y="5403991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8105973" y="5305585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8788015" y="5899484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8235862" y="5801078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7468660" y="5403991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4768937" y="1799859"/>
            <a:ext cx="3917715" cy="4397214"/>
            <a:chOff x="4768937" y="1799859"/>
            <a:chExt cx="3917715" cy="4397214"/>
          </a:xfrm>
        </p:grpSpPr>
        <p:sp>
          <p:nvSpPr>
            <p:cNvPr id="44" name="Oval 43"/>
            <p:cNvSpPr/>
            <p:nvPr/>
          </p:nvSpPr>
          <p:spPr bwMode="auto">
            <a:xfrm>
              <a:off x="6720012" y="4799785"/>
              <a:ext cx="129889" cy="98406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6835181" y="4193572"/>
              <a:ext cx="129889" cy="98406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8181684" y="3796485"/>
              <a:ext cx="129889" cy="98406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7762008" y="3698079"/>
              <a:ext cx="129889" cy="98406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8444050" y="4291978"/>
              <a:ext cx="129889" cy="98406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7891897" y="4193572"/>
              <a:ext cx="129889" cy="98406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7124695" y="3796485"/>
              <a:ext cx="129889" cy="98406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4768937" y="3953335"/>
              <a:ext cx="129889" cy="98406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4884106" y="3347122"/>
              <a:ext cx="129889" cy="98406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6230609" y="2950035"/>
              <a:ext cx="129889" cy="98406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5319929" y="6098667"/>
              <a:ext cx="129889" cy="98406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4992618" y="5641467"/>
              <a:ext cx="129889" cy="98406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5810933" y="2851629"/>
              <a:ext cx="129889" cy="98406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6492975" y="3445528"/>
              <a:ext cx="129889" cy="98406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5629931" y="5764754"/>
              <a:ext cx="129889" cy="98406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6182084" y="5484276"/>
              <a:ext cx="129889" cy="98406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5940822" y="3347122"/>
              <a:ext cx="129889" cy="98406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5173620" y="4406303"/>
              <a:ext cx="129889" cy="98406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Oval 61"/>
            <p:cNvSpPr/>
            <p:nvPr/>
          </p:nvSpPr>
          <p:spPr bwMode="auto">
            <a:xfrm>
              <a:off x="5977444" y="5813957"/>
              <a:ext cx="129889" cy="98406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5173620" y="2950035"/>
              <a:ext cx="129889" cy="98406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Oval 63"/>
            <p:cNvSpPr/>
            <p:nvPr/>
          </p:nvSpPr>
          <p:spPr bwMode="auto">
            <a:xfrm>
              <a:off x="7502519" y="3425989"/>
              <a:ext cx="129889" cy="98406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7175208" y="2968789"/>
              <a:ext cx="129889" cy="98406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Oval 65"/>
            <p:cNvSpPr/>
            <p:nvPr/>
          </p:nvSpPr>
          <p:spPr bwMode="auto">
            <a:xfrm>
              <a:off x="7812521" y="3092076"/>
              <a:ext cx="129889" cy="98406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8364674" y="2811598"/>
              <a:ext cx="129889" cy="98406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7045319" y="3215363"/>
              <a:ext cx="129889" cy="98406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Oval 68"/>
            <p:cNvSpPr/>
            <p:nvPr/>
          </p:nvSpPr>
          <p:spPr bwMode="auto">
            <a:xfrm>
              <a:off x="8160034" y="3141279"/>
              <a:ext cx="129889" cy="98406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0" name="Oval 69"/>
            <p:cNvSpPr/>
            <p:nvPr/>
          </p:nvSpPr>
          <p:spPr bwMode="auto">
            <a:xfrm>
              <a:off x="6947894" y="2295352"/>
              <a:ext cx="129889" cy="98406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1" name="Oval 70"/>
            <p:cNvSpPr/>
            <p:nvPr/>
          </p:nvSpPr>
          <p:spPr bwMode="auto">
            <a:xfrm>
              <a:off x="8294397" y="1898265"/>
              <a:ext cx="129889" cy="98406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Oval 71"/>
            <p:cNvSpPr/>
            <p:nvPr/>
          </p:nvSpPr>
          <p:spPr bwMode="auto">
            <a:xfrm>
              <a:off x="7874721" y="1799859"/>
              <a:ext cx="129889" cy="98406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3" name="Oval 72"/>
            <p:cNvSpPr/>
            <p:nvPr/>
          </p:nvSpPr>
          <p:spPr bwMode="auto">
            <a:xfrm>
              <a:off x="8556763" y="2393758"/>
              <a:ext cx="129889" cy="98406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Oval 73"/>
            <p:cNvSpPr/>
            <p:nvPr/>
          </p:nvSpPr>
          <p:spPr bwMode="auto">
            <a:xfrm>
              <a:off x="8004610" y="2295352"/>
              <a:ext cx="129889" cy="98406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Oval 74"/>
            <p:cNvSpPr/>
            <p:nvPr/>
          </p:nvSpPr>
          <p:spPr bwMode="auto">
            <a:xfrm>
              <a:off x="7237408" y="1898265"/>
              <a:ext cx="129889" cy="98406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5126130" y="2302335"/>
            <a:ext cx="3805002" cy="3637096"/>
            <a:chOff x="5126130" y="2302335"/>
            <a:chExt cx="3805002" cy="3637096"/>
          </a:xfrm>
        </p:grpSpPr>
        <p:sp>
          <p:nvSpPr>
            <p:cNvPr id="76" name="Oval 75"/>
            <p:cNvSpPr/>
            <p:nvPr/>
          </p:nvSpPr>
          <p:spPr bwMode="auto">
            <a:xfrm>
              <a:off x="7077205" y="4290522"/>
              <a:ext cx="129889" cy="9840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8538877" y="3287222"/>
              <a:ext cx="129889" cy="9840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7927374" y="3235120"/>
              <a:ext cx="129889" cy="9840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8801243" y="3782715"/>
              <a:ext cx="129889" cy="9840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8249090" y="3684309"/>
              <a:ext cx="129889" cy="9840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7448814" y="3075545"/>
              <a:ext cx="129889" cy="9840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5126130" y="3444072"/>
              <a:ext cx="129889" cy="9840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5241299" y="2837859"/>
              <a:ext cx="129889" cy="9840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6594417" y="2579685"/>
              <a:ext cx="129889" cy="9840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5677122" y="5589404"/>
              <a:ext cx="129889" cy="9840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5349811" y="5132204"/>
              <a:ext cx="129889" cy="9840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6168126" y="2342366"/>
              <a:ext cx="129889" cy="9840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6850168" y="2936265"/>
              <a:ext cx="129889" cy="9840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5987124" y="5255491"/>
              <a:ext cx="129889" cy="9840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6539277" y="4975013"/>
              <a:ext cx="129889" cy="9840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2" name="Oval 91"/>
            <p:cNvSpPr/>
            <p:nvPr/>
          </p:nvSpPr>
          <p:spPr bwMode="auto">
            <a:xfrm>
              <a:off x="6476612" y="2831244"/>
              <a:ext cx="129889" cy="9840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5530813" y="3897040"/>
              <a:ext cx="129889" cy="9840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6334637" y="5304694"/>
              <a:ext cx="129889" cy="9840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5550657" y="2334934"/>
              <a:ext cx="129889" cy="9840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7859712" y="2916726"/>
              <a:ext cx="129889" cy="9840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7532401" y="2459526"/>
              <a:ext cx="129889" cy="9840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8169714" y="2582813"/>
              <a:ext cx="129889" cy="9840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9" name="Oval 98"/>
            <p:cNvSpPr/>
            <p:nvPr/>
          </p:nvSpPr>
          <p:spPr bwMode="auto">
            <a:xfrm>
              <a:off x="8721867" y="2302335"/>
              <a:ext cx="129889" cy="9840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0" name="Oval 99"/>
            <p:cNvSpPr/>
            <p:nvPr/>
          </p:nvSpPr>
          <p:spPr bwMode="auto">
            <a:xfrm>
              <a:off x="7402512" y="2706100"/>
              <a:ext cx="129889" cy="9840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8517227" y="2632016"/>
              <a:ext cx="129889" cy="9840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2" name="Oval 101"/>
            <p:cNvSpPr/>
            <p:nvPr/>
          </p:nvSpPr>
          <p:spPr bwMode="auto">
            <a:xfrm>
              <a:off x="7576289" y="5841025"/>
              <a:ext cx="129889" cy="9840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7963661" y="4782448"/>
              <a:ext cx="129889" cy="9840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7543985" y="4684042"/>
              <a:ext cx="129889" cy="9840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8318632" y="4867816"/>
              <a:ext cx="129889" cy="9840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7673874" y="5179535"/>
              <a:ext cx="129889" cy="9840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8249456" y="5589465"/>
              <a:ext cx="129889" cy="9840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4226800" y="1767040"/>
            <a:ext cx="3917715" cy="4397214"/>
            <a:chOff x="4921337" y="1952259"/>
            <a:chExt cx="3917715" cy="4397214"/>
          </a:xfrm>
          <a:solidFill>
            <a:srgbClr val="FF0000"/>
          </a:solidFill>
        </p:grpSpPr>
        <p:sp>
          <p:nvSpPr>
            <p:cNvPr id="114" name="Oval 113"/>
            <p:cNvSpPr/>
            <p:nvPr/>
          </p:nvSpPr>
          <p:spPr bwMode="auto">
            <a:xfrm>
              <a:off x="6872412" y="4952185"/>
              <a:ext cx="129889" cy="9840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5" name="Oval 114"/>
            <p:cNvSpPr/>
            <p:nvPr/>
          </p:nvSpPr>
          <p:spPr bwMode="auto">
            <a:xfrm>
              <a:off x="6987581" y="4345972"/>
              <a:ext cx="129889" cy="9840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6" name="Oval 115"/>
            <p:cNvSpPr/>
            <p:nvPr/>
          </p:nvSpPr>
          <p:spPr bwMode="auto">
            <a:xfrm>
              <a:off x="8334084" y="3948885"/>
              <a:ext cx="129889" cy="9840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7" name="Oval 116"/>
            <p:cNvSpPr/>
            <p:nvPr/>
          </p:nvSpPr>
          <p:spPr bwMode="auto">
            <a:xfrm>
              <a:off x="7914408" y="3850479"/>
              <a:ext cx="129889" cy="9840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8" name="Oval 117"/>
            <p:cNvSpPr/>
            <p:nvPr/>
          </p:nvSpPr>
          <p:spPr bwMode="auto">
            <a:xfrm>
              <a:off x="8596450" y="4444378"/>
              <a:ext cx="129889" cy="9840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9" name="Oval 118"/>
            <p:cNvSpPr/>
            <p:nvPr/>
          </p:nvSpPr>
          <p:spPr bwMode="auto">
            <a:xfrm>
              <a:off x="8044297" y="4345972"/>
              <a:ext cx="129889" cy="9840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1" name="Oval 120"/>
            <p:cNvSpPr/>
            <p:nvPr/>
          </p:nvSpPr>
          <p:spPr bwMode="auto">
            <a:xfrm>
              <a:off x="4921337" y="4105735"/>
              <a:ext cx="129889" cy="9840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2" name="Oval 121"/>
            <p:cNvSpPr/>
            <p:nvPr/>
          </p:nvSpPr>
          <p:spPr bwMode="auto">
            <a:xfrm>
              <a:off x="5036506" y="3499522"/>
              <a:ext cx="129889" cy="9840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3" name="Oval 122"/>
            <p:cNvSpPr/>
            <p:nvPr/>
          </p:nvSpPr>
          <p:spPr bwMode="auto">
            <a:xfrm>
              <a:off x="6383009" y="3102435"/>
              <a:ext cx="129889" cy="9840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4" name="Oval 123"/>
            <p:cNvSpPr/>
            <p:nvPr/>
          </p:nvSpPr>
          <p:spPr bwMode="auto">
            <a:xfrm>
              <a:off x="5472329" y="6251067"/>
              <a:ext cx="129889" cy="9840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5" name="Oval 124"/>
            <p:cNvSpPr/>
            <p:nvPr/>
          </p:nvSpPr>
          <p:spPr bwMode="auto">
            <a:xfrm>
              <a:off x="5145018" y="5793867"/>
              <a:ext cx="129889" cy="9840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6" name="Oval 125"/>
            <p:cNvSpPr/>
            <p:nvPr/>
          </p:nvSpPr>
          <p:spPr bwMode="auto">
            <a:xfrm>
              <a:off x="5963333" y="3004029"/>
              <a:ext cx="129889" cy="9840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7" name="Oval 126"/>
            <p:cNvSpPr/>
            <p:nvPr/>
          </p:nvSpPr>
          <p:spPr bwMode="auto">
            <a:xfrm>
              <a:off x="6645375" y="3597928"/>
              <a:ext cx="129889" cy="9840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8" name="Oval 127"/>
            <p:cNvSpPr/>
            <p:nvPr/>
          </p:nvSpPr>
          <p:spPr bwMode="auto">
            <a:xfrm>
              <a:off x="5782331" y="5917154"/>
              <a:ext cx="129889" cy="9840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9" name="Oval 128"/>
            <p:cNvSpPr/>
            <p:nvPr/>
          </p:nvSpPr>
          <p:spPr bwMode="auto">
            <a:xfrm>
              <a:off x="6334484" y="5636676"/>
              <a:ext cx="129889" cy="9840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0" name="Oval 129"/>
            <p:cNvSpPr/>
            <p:nvPr/>
          </p:nvSpPr>
          <p:spPr bwMode="auto">
            <a:xfrm>
              <a:off x="6093222" y="3499522"/>
              <a:ext cx="129889" cy="9840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1" name="Oval 130"/>
            <p:cNvSpPr/>
            <p:nvPr/>
          </p:nvSpPr>
          <p:spPr bwMode="auto">
            <a:xfrm>
              <a:off x="5326020" y="4558703"/>
              <a:ext cx="129889" cy="9840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2" name="Oval 131"/>
            <p:cNvSpPr/>
            <p:nvPr/>
          </p:nvSpPr>
          <p:spPr bwMode="auto">
            <a:xfrm>
              <a:off x="6129844" y="5966357"/>
              <a:ext cx="129889" cy="9840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3" name="Oval 132"/>
            <p:cNvSpPr/>
            <p:nvPr/>
          </p:nvSpPr>
          <p:spPr bwMode="auto">
            <a:xfrm>
              <a:off x="5326020" y="3102435"/>
              <a:ext cx="129889" cy="9840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4" name="Oval 133"/>
            <p:cNvSpPr/>
            <p:nvPr/>
          </p:nvSpPr>
          <p:spPr bwMode="auto">
            <a:xfrm>
              <a:off x="7654919" y="3578389"/>
              <a:ext cx="129889" cy="9840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5" name="Oval 134"/>
            <p:cNvSpPr/>
            <p:nvPr/>
          </p:nvSpPr>
          <p:spPr bwMode="auto">
            <a:xfrm>
              <a:off x="7149011" y="3220412"/>
              <a:ext cx="129889" cy="9840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6" name="Oval 135"/>
            <p:cNvSpPr/>
            <p:nvPr/>
          </p:nvSpPr>
          <p:spPr bwMode="auto">
            <a:xfrm>
              <a:off x="7964921" y="3244476"/>
              <a:ext cx="129889" cy="9840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7" name="Oval 136"/>
            <p:cNvSpPr/>
            <p:nvPr/>
          </p:nvSpPr>
          <p:spPr bwMode="auto">
            <a:xfrm>
              <a:off x="8517074" y="2963998"/>
              <a:ext cx="129889" cy="9840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8" name="Oval 137"/>
            <p:cNvSpPr/>
            <p:nvPr/>
          </p:nvSpPr>
          <p:spPr bwMode="auto">
            <a:xfrm>
              <a:off x="7197719" y="3367763"/>
              <a:ext cx="129889" cy="9840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9" name="Oval 138"/>
            <p:cNvSpPr/>
            <p:nvPr/>
          </p:nvSpPr>
          <p:spPr bwMode="auto">
            <a:xfrm>
              <a:off x="8312434" y="3293679"/>
              <a:ext cx="129889" cy="9840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0" name="Oval 139"/>
            <p:cNvSpPr/>
            <p:nvPr/>
          </p:nvSpPr>
          <p:spPr bwMode="auto">
            <a:xfrm>
              <a:off x="7100294" y="2447752"/>
              <a:ext cx="129889" cy="9840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1" name="Oval 140"/>
            <p:cNvSpPr/>
            <p:nvPr/>
          </p:nvSpPr>
          <p:spPr bwMode="auto">
            <a:xfrm>
              <a:off x="8446797" y="2050665"/>
              <a:ext cx="129889" cy="9840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2" name="Oval 141"/>
            <p:cNvSpPr/>
            <p:nvPr/>
          </p:nvSpPr>
          <p:spPr bwMode="auto">
            <a:xfrm>
              <a:off x="8027121" y="1952259"/>
              <a:ext cx="129889" cy="9840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3" name="Oval 142"/>
            <p:cNvSpPr/>
            <p:nvPr/>
          </p:nvSpPr>
          <p:spPr bwMode="auto">
            <a:xfrm>
              <a:off x="8709163" y="2546158"/>
              <a:ext cx="129889" cy="9840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4" name="Oval 143"/>
            <p:cNvSpPr/>
            <p:nvPr/>
          </p:nvSpPr>
          <p:spPr bwMode="auto">
            <a:xfrm>
              <a:off x="8157010" y="2447752"/>
              <a:ext cx="129889" cy="9840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5" name="Oval 144"/>
            <p:cNvSpPr/>
            <p:nvPr/>
          </p:nvSpPr>
          <p:spPr bwMode="auto">
            <a:xfrm>
              <a:off x="7389808" y="2050665"/>
              <a:ext cx="129889" cy="9840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51" name="Straight Arrow Connector 150"/>
          <p:cNvCxnSpPr/>
          <p:nvPr/>
        </p:nvCxnSpPr>
        <p:spPr>
          <a:xfrm>
            <a:off x="5263455" y="1348063"/>
            <a:ext cx="863044" cy="3076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2" name="Rounded Rectangle 151"/>
          <p:cNvSpPr/>
          <p:nvPr/>
        </p:nvSpPr>
        <p:spPr>
          <a:xfrm>
            <a:off x="4229161" y="1338146"/>
            <a:ext cx="4901609" cy="5071204"/>
          </a:xfrm>
          <a:prstGeom prst="roundRect">
            <a:avLst>
              <a:gd name="adj" fmla="val 10817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36"/>
          <p:cNvSpPr>
            <a:spLocks noChangeArrowheads="1"/>
          </p:cNvSpPr>
          <p:nvPr/>
        </p:nvSpPr>
        <p:spPr bwMode="auto">
          <a:xfrm>
            <a:off x="3397350" y="606315"/>
            <a:ext cx="1906159" cy="86691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 anchorCtr="1"/>
          <a:lstStyle/>
          <a:p>
            <a:pPr>
              <a:defRPr/>
            </a:pPr>
            <a:r>
              <a:rPr lang="en-US" sz="1800" b="1" dirty="0" smtClean="0">
                <a:latin typeface="Arial"/>
                <a:cs typeface="Arial"/>
              </a:rPr>
              <a:t>Viable points set by </a:t>
            </a:r>
            <a:r>
              <a:rPr lang="en-US" sz="1800" i="1" dirty="0" smtClean="0">
                <a:latin typeface="Times New Roman"/>
                <a:cs typeface="Times New Roman"/>
              </a:rPr>
              <a:t>Gen</a:t>
            </a:r>
          </a:p>
        </p:txBody>
      </p:sp>
      <p:sp>
        <p:nvSpPr>
          <p:cNvPr id="108" name="Rectangle 36"/>
          <p:cNvSpPr>
            <a:spLocks noChangeArrowheads="1"/>
          </p:cNvSpPr>
          <p:nvPr/>
        </p:nvSpPr>
        <p:spPr bwMode="auto">
          <a:xfrm>
            <a:off x="6947894" y="475659"/>
            <a:ext cx="2182875" cy="8624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 anchorCtr="1"/>
          <a:lstStyle/>
          <a:p>
            <a:pPr>
              <a:defRPr/>
            </a:pPr>
            <a:r>
              <a:rPr lang="en-US" sz="1800" b="1" dirty="0" smtClean="0">
                <a:latin typeface="Arial"/>
                <a:cs typeface="Arial"/>
              </a:rPr>
              <a:t>Adversary knows </a:t>
            </a:r>
            <a:br>
              <a:rPr lang="en-US" sz="1800" b="1" dirty="0" smtClean="0">
                <a:latin typeface="Arial"/>
                <a:cs typeface="Arial"/>
              </a:rPr>
            </a:br>
            <a:r>
              <a:rPr lang="en-US" sz="1800" b="1" dirty="0" smtClean="0">
                <a:latin typeface="Arial"/>
                <a:cs typeface="Arial"/>
              </a:rPr>
              <a:t>color of </a:t>
            </a:r>
            <a:r>
              <a:rPr lang="en-US" sz="1800" b="1" i="1" dirty="0" smtClean="0">
                <a:latin typeface="Times New Roman"/>
                <a:cs typeface="Times New Roman"/>
              </a:rPr>
              <a:t>w</a:t>
            </a:r>
            <a:r>
              <a:rPr lang="en-US" sz="1800" b="1" baseline="-25000" dirty="0" smtClean="0">
                <a:latin typeface="Times New Roman"/>
                <a:cs typeface="Times New Roman"/>
              </a:rPr>
              <a:t>0</a:t>
            </a:r>
            <a:endParaRPr lang="en-US" sz="1800" b="1" i="1" baseline="-25000" dirty="0" smtClean="0">
              <a:latin typeface="Times New Roman"/>
              <a:cs typeface="Times New Roman"/>
            </a:endParaRPr>
          </a:p>
        </p:txBody>
      </p:sp>
      <p:sp>
        <p:nvSpPr>
          <p:cNvPr id="150" name="Content Placeholder 2"/>
          <p:cNvSpPr>
            <a:spLocks noGrp="1"/>
          </p:cNvSpPr>
          <p:nvPr>
            <p:ph idx="1"/>
          </p:nvPr>
        </p:nvSpPr>
        <p:spPr>
          <a:xfrm>
            <a:off x="124735" y="419588"/>
            <a:ext cx="4104425" cy="614970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Adversary specifies </a:t>
            </a:r>
            <a:r>
              <a:rPr lang="en-US" sz="2400" i="1" dirty="0" smtClean="0">
                <a:latin typeface="Times New Roman"/>
                <a:cs typeface="Times New Roman"/>
              </a:rPr>
              <a:t>V</a:t>
            </a:r>
          </a:p>
          <a:p>
            <a:r>
              <a:rPr lang="en-US" sz="2400" dirty="0" smtClean="0"/>
              <a:t>Goal: build </a:t>
            </a:r>
            <a:r>
              <a:rPr lang="en-US" sz="2400" i="1" dirty="0" smtClean="0">
                <a:latin typeface="Times New Roman"/>
                <a:cs typeface="Times New Roman"/>
              </a:rPr>
              <a:t>Sketch</a:t>
            </a:r>
            <a:r>
              <a:rPr lang="en-US" sz="2400" dirty="0" smtClean="0">
                <a:latin typeface="Times New Roman"/>
                <a:cs typeface="Times New Roman"/>
              </a:rPr>
              <a:t>,</a:t>
            </a:r>
            <a:r>
              <a:rPr lang="en-US" sz="2400" i="1" dirty="0" smtClean="0">
                <a:latin typeface="Times New Roman"/>
                <a:cs typeface="Times New Roman"/>
              </a:rPr>
              <a:t> Rec</a:t>
            </a:r>
            <a:r>
              <a:rPr lang="en-US" sz="2400" dirty="0" smtClean="0"/>
              <a:t> maximizing </a:t>
            </a:r>
            <a:r>
              <a:rPr lang="en-US" sz="2400" i="1" dirty="0" smtClean="0">
                <a:latin typeface="Times New Roman"/>
                <a:cs typeface="Times New Roman"/>
              </a:rPr>
              <a:t>H</a:t>
            </a:r>
            <a:r>
              <a:rPr lang="en-US" sz="2400" dirty="0" smtClean="0">
                <a:latin typeface="Times New Roman"/>
                <a:cs typeface="Times New Roman"/>
              </a:rPr>
              <a:t>(</a:t>
            </a:r>
            <a:r>
              <a:rPr lang="en-US" sz="2400" i="1" dirty="0" smtClean="0">
                <a:latin typeface="Times New Roman"/>
                <a:cs typeface="Times New Roman"/>
              </a:rPr>
              <a:t>W</a:t>
            </a:r>
            <a:r>
              <a:rPr lang="en-US" sz="2400" dirty="0" smtClean="0">
                <a:latin typeface="Times New Roman"/>
                <a:cs typeface="Times New Roman"/>
              </a:rPr>
              <a:t> | </a:t>
            </a:r>
            <a:r>
              <a:rPr lang="en-US" sz="2400" i="1" dirty="0" smtClean="0">
                <a:latin typeface="Times New Roman"/>
                <a:cs typeface="Times New Roman"/>
              </a:rPr>
              <a:t>p)</a:t>
            </a:r>
            <a:r>
              <a:rPr lang="en-US" sz="2400" dirty="0" smtClean="0">
                <a:latin typeface="Times New Roman"/>
                <a:cs typeface="Times New Roman"/>
              </a:rPr>
              <a:t>,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for all </a:t>
            </a:r>
            <a:r>
              <a:rPr lang="en-US" sz="2400" i="1" dirty="0" smtClean="0">
                <a:latin typeface="Times New Roman"/>
                <a:cs typeface="Times New Roman"/>
              </a:rPr>
              <a:t>W</a:t>
            </a:r>
            <a:r>
              <a:rPr lang="en-US" sz="2400" dirty="0" smtClean="0"/>
              <a:t> in </a:t>
            </a:r>
            <a:r>
              <a:rPr lang="en-US" sz="2400" i="1" dirty="0" smtClean="0">
                <a:latin typeface="Times New Roman"/>
                <a:cs typeface="Times New Roman"/>
              </a:rPr>
              <a:t>V</a:t>
            </a:r>
          </a:p>
          <a:p>
            <a:r>
              <a:rPr lang="en-US" sz="2400" i="1" dirty="0" smtClean="0">
                <a:latin typeface="Times New Roman"/>
                <a:cs typeface="Times New Roman"/>
              </a:rPr>
              <a:t>Sketch</a:t>
            </a:r>
            <a:r>
              <a:rPr lang="en-US" sz="2400" dirty="0" smtClean="0">
                <a:latin typeface="Calibri"/>
                <a:cs typeface="Calibri"/>
              </a:rPr>
              <a:t> must create augmented fixed points based only on </a:t>
            </a:r>
            <a:r>
              <a:rPr lang="en-US" sz="2400" i="1" dirty="0" smtClean="0">
                <a:latin typeface="Times New Roman"/>
                <a:cs typeface="Times New Roman"/>
              </a:rPr>
              <a:t>w</a:t>
            </a:r>
            <a:r>
              <a:rPr lang="en-US" sz="2400" baseline="-25000" dirty="0" smtClean="0">
                <a:latin typeface="Times New Roman"/>
                <a:cs typeface="Times New Roman"/>
              </a:rPr>
              <a:t>0</a:t>
            </a:r>
          </a:p>
          <a:p>
            <a:r>
              <a:rPr lang="en-US" sz="2400" dirty="0" smtClean="0">
                <a:latin typeface="Calibri"/>
                <a:cs typeface="Calibri"/>
              </a:rPr>
              <a:t>Build family with many possible distributions for each </a:t>
            </a:r>
            <a:r>
              <a:rPr lang="en-US" sz="2400" i="1" dirty="0" smtClean="0">
                <a:latin typeface="Times New Roman"/>
                <a:cs typeface="Times New Roman"/>
              </a:rPr>
              <a:t>w</a:t>
            </a:r>
            <a:r>
              <a:rPr lang="en-US" sz="2400" baseline="-25000" dirty="0" smtClean="0">
                <a:latin typeface="Times New Roman"/>
                <a:cs typeface="Times New Roman"/>
              </a:rPr>
              <a:t>0</a:t>
            </a:r>
          </a:p>
          <a:p>
            <a:r>
              <a:rPr lang="en-US" sz="2400" i="1" dirty="0" smtClean="0">
                <a:latin typeface="Times New Roman"/>
                <a:cs typeface="Times New Roman"/>
              </a:rPr>
              <a:t>Sketch </a:t>
            </a:r>
            <a:r>
              <a:rPr lang="en-US" sz="2400" dirty="0" smtClean="0">
                <a:latin typeface="Calibri"/>
                <a:cs typeface="Calibri"/>
              </a:rPr>
              <a:t>can’t tell </a:t>
            </a:r>
            <a:r>
              <a:rPr lang="en-US" sz="2400" i="1" dirty="0" smtClean="0">
                <a:latin typeface="Times New Roman"/>
                <a:cs typeface="Times New Roman"/>
              </a:rPr>
              <a:t>W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Calibri"/>
                <a:cs typeface="Calibri"/>
              </a:rPr>
              <a:t>from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i="1" dirty="0" smtClean="0">
                <a:latin typeface="Times New Roman"/>
                <a:cs typeface="Times New Roman"/>
              </a:rPr>
              <a:t>w</a:t>
            </a:r>
            <a:r>
              <a:rPr lang="en-US" sz="2400" baseline="-25000" dirty="0" smtClean="0">
                <a:latin typeface="Times New Roman"/>
                <a:cs typeface="Times New Roman"/>
              </a:rPr>
              <a:t>0</a:t>
            </a:r>
          </a:p>
          <a:p>
            <a:pPr marL="342900" lvl="1" indent="-342900">
              <a:buFont typeface="Arial"/>
              <a:buChar char="•"/>
            </a:pPr>
            <a:r>
              <a:rPr lang="en-US" sz="2400" dirty="0">
                <a:cs typeface="Calibri"/>
              </a:rPr>
              <a:t>Distributions only </a:t>
            </a:r>
            <a:r>
              <a:rPr lang="en-US" sz="2400" dirty="0" smtClean="0">
                <a:cs typeface="Calibri"/>
              </a:rPr>
              <a:t>share </a:t>
            </a:r>
            <a:r>
              <a:rPr lang="en-US" sz="2400" i="1" dirty="0" smtClean="0">
                <a:latin typeface="Times New Roman"/>
                <a:cs typeface="Times New Roman"/>
              </a:rPr>
              <a:t>w</a:t>
            </a:r>
            <a:r>
              <a:rPr lang="en-US" sz="2400" baseline="-25000" dirty="0" smtClean="0">
                <a:latin typeface="Times New Roman"/>
                <a:cs typeface="Times New Roman"/>
              </a:rPr>
              <a:t>0</a:t>
            </a:r>
            <a:endParaRPr lang="en-US" sz="2400" dirty="0" smtClean="0">
              <a:latin typeface="Calibri"/>
              <a:cs typeface="Calibri"/>
            </a:endParaRPr>
          </a:p>
          <a:p>
            <a:pPr lvl="1"/>
            <a:r>
              <a:rPr lang="en-US" sz="2000" i="1" dirty="0" smtClean="0">
                <a:latin typeface="Times New Roman"/>
                <a:cs typeface="Times New Roman"/>
              </a:rPr>
              <a:t>Sketch</a:t>
            </a:r>
            <a:r>
              <a:rPr lang="en-US" sz="2000" dirty="0" smtClean="0">
                <a:latin typeface="Calibri"/>
                <a:cs typeface="Calibri"/>
              </a:rPr>
              <a:t> must include augmented fixed points from all distributions with </a:t>
            </a:r>
            <a:r>
              <a:rPr lang="en-US" sz="2000" i="1" dirty="0" smtClean="0">
                <a:latin typeface="Times New Roman"/>
                <a:cs typeface="Times New Roman"/>
              </a:rPr>
              <a:t>w</a:t>
            </a:r>
            <a:r>
              <a:rPr lang="en-US" sz="2000" baseline="-25000" dirty="0" smtClean="0"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6310415" y="3420528"/>
            <a:ext cx="58873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endParaRPr lang="en-US" sz="2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56" name="Oval 155"/>
          <p:cNvSpPr/>
          <p:nvPr/>
        </p:nvSpPr>
        <p:spPr bwMode="auto">
          <a:xfrm>
            <a:off x="6223647" y="3939788"/>
            <a:ext cx="129889" cy="98406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3366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253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 animBg="1"/>
      <p:bldP spid="149" grpId="0" animBg="1"/>
      <p:bldP spid="10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"/>
          <p:cNvSpPr>
            <a:spLocks noGrp="1"/>
          </p:cNvSpPr>
          <p:nvPr>
            <p:ph type="title"/>
          </p:nvPr>
        </p:nvSpPr>
        <p:spPr>
          <a:xfrm>
            <a:off x="457200" y="-1294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charset="0"/>
              </a:rPr>
              <a:t>Key Derivation from Noisy Sources</a:t>
            </a:r>
            <a:endParaRPr lang="en-US" dirty="0"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36468" y="957497"/>
            <a:ext cx="1813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/>
              <a:t>Biometric Data</a:t>
            </a:r>
            <a:endParaRPr lang="en-US" sz="18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0967" y="957497"/>
            <a:ext cx="6279326" cy="49741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Arial" charset="0"/>
              </a:rPr>
              <a:t>High-entropy sources are often noisy </a:t>
            </a:r>
          </a:p>
          <a:p>
            <a:pPr lvl="1"/>
            <a:r>
              <a:rPr lang="en-US" sz="2400" dirty="0" smtClean="0">
                <a:latin typeface="Arial" charset="0"/>
              </a:rPr>
              <a:t>Initial reading </a:t>
            </a:r>
            <a:r>
              <a:rPr lang="en-US" sz="2400" i="1" dirty="0" smtClean="0">
                <a:latin typeface="Times New Roman"/>
                <a:cs typeface="Times New Roman"/>
              </a:rPr>
              <a:t>w</a:t>
            </a:r>
            <a:r>
              <a:rPr lang="en-US" sz="2400" baseline="-25000" dirty="0" smtClean="0">
                <a:latin typeface="Times New Roman"/>
                <a:cs typeface="Times New Roman"/>
              </a:rPr>
              <a:t>0  </a:t>
            </a:r>
            <a:r>
              <a:rPr lang="en-US" sz="2400" dirty="0" smtClean="0">
                <a:latin typeface="Times New Roman"/>
                <a:cs typeface="Times New Roman"/>
              </a:rPr>
              <a:t>≠ </a:t>
            </a:r>
            <a:r>
              <a:rPr lang="en-US" sz="2400" dirty="0" smtClean="0">
                <a:latin typeface="Arial" charset="0"/>
              </a:rPr>
              <a:t> </a:t>
            </a:r>
            <a:br>
              <a:rPr lang="en-US" sz="2400" dirty="0" smtClean="0">
                <a:latin typeface="Arial" charset="0"/>
              </a:rPr>
            </a:br>
            <a:r>
              <a:rPr lang="en-US" sz="2400" dirty="0" smtClean="0">
                <a:latin typeface="Arial" charset="0"/>
              </a:rPr>
              <a:t>later reading reading </a:t>
            </a:r>
            <a:r>
              <a:rPr lang="en-US" sz="2400" i="1" dirty="0" smtClean="0">
                <a:latin typeface="Times New Roman"/>
                <a:cs typeface="Times New Roman"/>
              </a:rPr>
              <a:t>w</a:t>
            </a:r>
            <a:r>
              <a:rPr lang="en-US" sz="2400" baseline="-25000" dirty="0" smtClean="0">
                <a:latin typeface="Times New Roman"/>
                <a:cs typeface="Times New Roman"/>
              </a:rPr>
              <a:t>1</a:t>
            </a:r>
            <a:r>
              <a:rPr lang="en-US" sz="2400" dirty="0" smtClean="0">
                <a:latin typeface="Arial" charset="0"/>
              </a:rPr>
              <a:t> </a:t>
            </a:r>
          </a:p>
          <a:p>
            <a:pPr lvl="1"/>
            <a:r>
              <a:rPr lang="en-US" sz="2400" dirty="0" smtClean="0">
                <a:cs typeface="Calibri"/>
              </a:rPr>
              <a:t>Consider sources </a:t>
            </a:r>
            <a:r>
              <a:rPr lang="en-US" sz="2400" i="1" dirty="0">
                <a:latin typeface="Times New Roman"/>
                <a:cs typeface="Times New Roman"/>
              </a:rPr>
              <a:t>w</a:t>
            </a:r>
            <a:r>
              <a:rPr lang="en-US" sz="2400" baseline="-25000" dirty="0">
                <a:latin typeface="Times New Roman"/>
                <a:cs typeface="Times New Roman"/>
              </a:rPr>
              <a:t>0</a:t>
            </a:r>
            <a:r>
              <a:rPr lang="en-US" sz="2400" dirty="0">
                <a:latin typeface="Times New Roman"/>
                <a:cs typeface="Times New Roman"/>
              </a:rPr>
              <a:t> = </a:t>
            </a:r>
            <a:r>
              <a:rPr lang="en-US" sz="2400" i="1" dirty="0">
                <a:latin typeface="Times New Roman"/>
                <a:cs typeface="Times New Roman"/>
              </a:rPr>
              <a:t>a</a:t>
            </a:r>
            <a:r>
              <a:rPr lang="en-US" sz="2400" baseline="-25000" dirty="0">
                <a:latin typeface="Times New Roman"/>
                <a:cs typeface="Times New Roman"/>
              </a:rPr>
              <a:t>1</a:t>
            </a:r>
            <a:r>
              <a:rPr lang="en-US" sz="2400" dirty="0">
                <a:latin typeface="Times New Roman"/>
                <a:cs typeface="Times New Roman"/>
              </a:rPr>
              <a:t>,…, </a:t>
            </a:r>
            <a:r>
              <a:rPr lang="en-US" sz="2400" i="1" dirty="0" err="1" smtClean="0">
                <a:latin typeface="Times New Roman"/>
                <a:cs typeface="Times New Roman"/>
              </a:rPr>
              <a:t>a</a:t>
            </a:r>
            <a:r>
              <a:rPr lang="en-US" sz="2400" i="1" baseline="-25000" dirty="0" err="1" smtClean="0">
                <a:latin typeface="Times New Roman"/>
                <a:cs typeface="Times New Roman"/>
              </a:rPr>
              <a:t>k</a:t>
            </a:r>
            <a:r>
              <a:rPr lang="en-US" sz="2400" i="1" dirty="0" smtClean="0">
                <a:latin typeface="Times New Roman"/>
                <a:cs typeface="Times New Roman"/>
              </a:rPr>
              <a:t>,</a:t>
            </a:r>
            <a:r>
              <a:rPr lang="en-US" sz="2400" dirty="0" smtClean="0">
                <a:latin typeface="Calibri"/>
                <a:cs typeface="Calibri"/>
              </a:rPr>
              <a:t> each </a:t>
            </a:r>
            <a:r>
              <a:rPr lang="en-US" sz="2400" dirty="0" smtClean="0"/>
              <a:t>symbol </a:t>
            </a:r>
            <a:r>
              <a:rPr lang="en-US" sz="2400" i="1" dirty="0" err="1">
                <a:latin typeface="Times New Roman"/>
                <a:cs typeface="Times New Roman"/>
              </a:rPr>
              <a:t>a</a:t>
            </a:r>
            <a:r>
              <a:rPr lang="en-US" sz="2400" i="1" baseline="-25000" dirty="0" err="1">
                <a:latin typeface="Times New Roman"/>
                <a:cs typeface="Times New Roman"/>
              </a:rPr>
              <a:t>i</a:t>
            </a:r>
            <a:r>
              <a:rPr lang="en-US" sz="2400" dirty="0"/>
              <a:t> over alphabet </a:t>
            </a:r>
            <a:r>
              <a:rPr lang="en-US" sz="2400" i="1" dirty="0">
                <a:latin typeface="Times New Roman"/>
                <a:cs typeface="Times New Roman"/>
              </a:rPr>
              <a:t>Z </a:t>
            </a:r>
            <a:endParaRPr lang="en-US" sz="2400" dirty="0" smtClean="0">
              <a:latin typeface="Arial" charset="0"/>
            </a:endParaRPr>
          </a:p>
          <a:p>
            <a:pPr lvl="1"/>
            <a:r>
              <a:rPr lang="en-US" altLang="ja-JP" sz="2400" dirty="0" smtClean="0">
                <a:latin typeface="Arial"/>
                <a:cs typeface="Arial"/>
              </a:rPr>
              <a:t>Assume a bound distance: </a:t>
            </a:r>
            <a:r>
              <a:rPr lang="en-US" altLang="ja-JP" sz="2400" i="1" dirty="0" smtClean="0">
                <a:latin typeface="Times New Roman"/>
                <a:cs typeface="Times New Roman"/>
              </a:rPr>
              <a:t>d</a:t>
            </a:r>
            <a:r>
              <a:rPr lang="en-US" altLang="ja-JP" sz="2400" dirty="0" smtClean="0">
                <a:latin typeface="Times New Roman"/>
                <a:cs typeface="Times New Roman"/>
              </a:rPr>
              <a:t>(</a:t>
            </a:r>
            <a:r>
              <a:rPr lang="en-US" altLang="ja-JP" sz="2400" i="1" dirty="0" smtClean="0">
                <a:latin typeface="Times New Roman"/>
                <a:cs typeface="Times New Roman"/>
              </a:rPr>
              <a:t>w</a:t>
            </a:r>
            <a:r>
              <a:rPr lang="en-US" altLang="ja-JP" sz="2400" baseline="-25000" dirty="0" smtClean="0">
                <a:latin typeface="Times New Roman"/>
                <a:cs typeface="Times New Roman"/>
              </a:rPr>
              <a:t>0</a:t>
            </a:r>
            <a:r>
              <a:rPr lang="en-US" altLang="ja-JP" sz="2400" dirty="0" smtClean="0">
                <a:latin typeface="Times New Roman"/>
                <a:cs typeface="Times New Roman"/>
              </a:rPr>
              <a:t>, </a:t>
            </a:r>
            <a:r>
              <a:rPr lang="en-US" altLang="ja-JP" sz="2400" i="1" dirty="0" smtClean="0">
                <a:latin typeface="Times New Roman"/>
                <a:cs typeface="Times New Roman"/>
              </a:rPr>
              <a:t>w</a:t>
            </a:r>
            <a:r>
              <a:rPr lang="en-US" altLang="ja-JP" sz="2400" baseline="-25000" dirty="0" smtClean="0">
                <a:latin typeface="Times New Roman"/>
                <a:cs typeface="Times New Roman"/>
              </a:rPr>
              <a:t>1</a:t>
            </a:r>
            <a:r>
              <a:rPr lang="en-US" altLang="ja-JP" sz="2400" dirty="0" smtClean="0">
                <a:latin typeface="Times New Roman"/>
                <a:cs typeface="Times New Roman"/>
              </a:rPr>
              <a:t>) ≤ </a:t>
            </a:r>
            <a:r>
              <a:rPr lang="en-US" altLang="ja-JP" sz="2400" i="1" dirty="0" smtClean="0">
                <a:latin typeface="Times New Roman"/>
                <a:cs typeface="Times New Roman"/>
              </a:rPr>
              <a:t>t</a:t>
            </a:r>
          </a:p>
          <a:p>
            <a:pPr marL="0" indent="0">
              <a:buNone/>
            </a:pPr>
            <a:r>
              <a:rPr lang="en-US" sz="2800" dirty="0">
                <a:latin typeface="Arial" charset="0"/>
              </a:rPr>
              <a:t>Goal: derive a stable </a:t>
            </a:r>
            <a:r>
              <a:rPr lang="en-US" sz="2800" dirty="0" smtClean="0">
                <a:latin typeface="Arial" charset="0"/>
              </a:rPr>
              <a:t/>
            </a:r>
            <a:br>
              <a:rPr lang="en-US" sz="2800" dirty="0" smtClean="0">
                <a:latin typeface="Arial" charset="0"/>
              </a:rPr>
            </a:br>
            <a:r>
              <a:rPr lang="en-US" sz="2800" dirty="0" smtClean="0">
                <a:latin typeface="Arial" charset="0"/>
              </a:rPr>
              <a:t>cryptographically </a:t>
            </a:r>
            <a:r>
              <a:rPr lang="en-US" sz="2800" dirty="0">
                <a:latin typeface="Arial" charset="0"/>
              </a:rPr>
              <a:t>strong output</a:t>
            </a:r>
          </a:p>
          <a:p>
            <a:pPr lvl="1"/>
            <a:r>
              <a:rPr lang="en-US" sz="2400" dirty="0">
                <a:latin typeface="Arial" charset="0"/>
                <a:cs typeface="Arial" charset="0"/>
              </a:rPr>
              <a:t>Want </a:t>
            </a:r>
            <a:r>
              <a:rPr lang="en-US" sz="2400" i="1" dirty="0">
                <a:latin typeface="Times New Roman"/>
                <a:cs typeface="Times New Roman"/>
              </a:rPr>
              <a:t>w</a:t>
            </a:r>
            <a:r>
              <a:rPr lang="en-US" sz="2400" baseline="-25000" dirty="0">
                <a:latin typeface="Times New Roman"/>
                <a:cs typeface="Times New Roman"/>
              </a:rPr>
              <a:t>0</a:t>
            </a:r>
            <a:r>
              <a:rPr lang="en-US" sz="2400" dirty="0">
                <a:latin typeface="Times New Roman"/>
                <a:cs typeface="Times New Roman"/>
              </a:rPr>
              <a:t>, </a:t>
            </a:r>
            <a:r>
              <a:rPr lang="en-US" sz="2400" i="1" dirty="0">
                <a:latin typeface="Times New Roman"/>
                <a:cs typeface="Times New Roman"/>
              </a:rPr>
              <a:t>w</a:t>
            </a:r>
            <a:r>
              <a:rPr lang="en-US" sz="2400" baseline="-25000" dirty="0">
                <a:latin typeface="Times New Roman"/>
                <a:cs typeface="Times New Roman"/>
              </a:rPr>
              <a:t>1</a:t>
            </a:r>
            <a:r>
              <a:rPr lang="en-US" sz="2400" dirty="0">
                <a:latin typeface="Arial" charset="0"/>
                <a:cs typeface="Arial" charset="0"/>
              </a:rPr>
              <a:t> to map to same output</a:t>
            </a:r>
          </a:p>
          <a:p>
            <a:pPr lvl="1"/>
            <a:r>
              <a:rPr lang="en-US" sz="2400" dirty="0">
                <a:latin typeface="Arial" charset="0"/>
                <a:cs typeface="Arial" charset="0"/>
              </a:rPr>
              <a:t>The output should look uniform to the </a:t>
            </a:r>
            <a:r>
              <a:rPr lang="en-US" sz="2400" dirty="0" smtClean="0">
                <a:latin typeface="Arial" charset="0"/>
                <a:cs typeface="Arial" charset="0"/>
              </a:rPr>
              <a:t>adversary</a:t>
            </a:r>
            <a:r>
              <a:rPr lang="en-US" sz="1800" dirty="0" smtClean="0">
                <a:latin typeface="Arial" charset="0"/>
              </a:rPr>
              <a:t/>
            </a:r>
            <a:br>
              <a:rPr lang="en-US" sz="1800" dirty="0" smtClean="0">
                <a:latin typeface="Arial" charset="0"/>
              </a:rPr>
            </a:br>
            <a:r>
              <a:rPr lang="en-US" sz="2400" dirty="0" smtClean="0">
                <a:latin typeface="Arial" charset="0"/>
              </a:rPr>
              <a:t>	</a:t>
            </a:r>
            <a:endParaRPr lang="en-US" sz="1800" dirty="0" smtClean="0">
              <a:latin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0810" t="11493" r="15055" b="2758"/>
          <a:stretch/>
        </p:blipFill>
        <p:spPr>
          <a:xfrm>
            <a:off x="6480292" y="1326829"/>
            <a:ext cx="1781840" cy="1582105"/>
          </a:xfrm>
          <a:prstGeom prst="rect">
            <a:avLst/>
          </a:prstGeom>
        </p:spPr>
      </p:pic>
      <p:sp>
        <p:nvSpPr>
          <p:cNvPr id="14" name="Rectangle 36"/>
          <p:cNvSpPr>
            <a:spLocks noChangeArrowheads="1"/>
          </p:cNvSpPr>
          <p:nvPr/>
        </p:nvSpPr>
        <p:spPr bwMode="auto">
          <a:xfrm>
            <a:off x="247929" y="5955854"/>
            <a:ext cx="8783531" cy="77354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 anchorCtr="1"/>
          <a:lstStyle/>
          <a:p>
            <a:pPr algn="ctr">
              <a:defRPr/>
            </a:pPr>
            <a:r>
              <a:rPr lang="en-US" sz="2800" b="1" dirty="0" smtClean="0"/>
              <a:t>Goal of this talk: produce good outputs</a:t>
            </a:r>
            <a:br>
              <a:rPr lang="en-US" sz="2800" b="1" dirty="0" smtClean="0"/>
            </a:br>
            <a:r>
              <a:rPr lang="en-US" sz="2800" b="1" dirty="0" smtClean="0"/>
              <a:t>for sources we couldn’t handle before</a:t>
            </a:r>
            <a:endParaRPr lang="en-US" sz="28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04589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147"/>
          <p:cNvSpPr/>
          <p:nvPr/>
        </p:nvSpPr>
        <p:spPr bwMode="auto">
          <a:xfrm>
            <a:off x="6118626" y="1338758"/>
            <a:ext cx="285092" cy="5071203"/>
          </a:xfrm>
          <a:prstGeom prst="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6230609" y="2950035"/>
            <a:ext cx="129889" cy="98406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3366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6182084" y="5484276"/>
            <a:ext cx="129889" cy="98406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3366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1" name="Straight Arrow Connector 150"/>
          <p:cNvCxnSpPr/>
          <p:nvPr/>
        </p:nvCxnSpPr>
        <p:spPr>
          <a:xfrm>
            <a:off x="5263455" y="1348063"/>
            <a:ext cx="863044" cy="3076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2" name="Rounded Rectangle 151"/>
          <p:cNvSpPr/>
          <p:nvPr/>
        </p:nvSpPr>
        <p:spPr>
          <a:xfrm>
            <a:off x="4229161" y="1338146"/>
            <a:ext cx="4901609" cy="5071204"/>
          </a:xfrm>
          <a:prstGeom prst="roundRect">
            <a:avLst>
              <a:gd name="adj" fmla="val 10817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36"/>
          <p:cNvSpPr>
            <a:spLocks noChangeArrowheads="1"/>
          </p:cNvSpPr>
          <p:nvPr/>
        </p:nvSpPr>
        <p:spPr bwMode="auto">
          <a:xfrm>
            <a:off x="3397350" y="606315"/>
            <a:ext cx="1906159" cy="86691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 anchorCtr="1"/>
          <a:lstStyle/>
          <a:p>
            <a:pPr>
              <a:defRPr/>
            </a:pPr>
            <a:r>
              <a:rPr lang="en-US" sz="1800" b="1" dirty="0" smtClean="0">
                <a:latin typeface="Arial"/>
                <a:cs typeface="Arial"/>
              </a:rPr>
              <a:t>Viable points set by </a:t>
            </a:r>
            <a:r>
              <a:rPr lang="en-US" sz="1800" i="1" dirty="0" smtClean="0">
                <a:latin typeface="Times New Roman"/>
                <a:cs typeface="Times New Roman"/>
              </a:rPr>
              <a:t>Gen</a:t>
            </a:r>
          </a:p>
        </p:txBody>
      </p:sp>
      <p:sp>
        <p:nvSpPr>
          <p:cNvPr id="108" name="Rectangle 36"/>
          <p:cNvSpPr>
            <a:spLocks noChangeArrowheads="1"/>
          </p:cNvSpPr>
          <p:nvPr/>
        </p:nvSpPr>
        <p:spPr bwMode="auto">
          <a:xfrm>
            <a:off x="6947894" y="475659"/>
            <a:ext cx="2182875" cy="8624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 anchorCtr="1"/>
          <a:lstStyle/>
          <a:p>
            <a:pPr>
              <a:defRPr/>
            </a:pPr>
            <a:r>
              <a:rPr lang="en-US" sz="1800" b="1" dirty="0" smtClean="0">
                <a:latin typeface="Arial"/>
                <a:cs typeface="Arial"/>
              </a:rPr>
              <a:t>Adversary knows </a:t>
            </a:r>
            <a:br>
              <a:rPr lang="en-US" sz="1800" b="1" dirty="0" smtClean="0">
                <a:latin typeface="Arial"/>
                <a:cs typeface="Arial"/>
              </a:rPr>
            </a:br>
            <a:r>
              <a:rPr lang="en-US" sz="1800" b="1" dirty="0" smtClean="0">
                <a:latin typeface="Arial"/>
                <a:cs typeface="Arial"/>
              </a:rPr>
              <a:t>color of </a:t>
            </a:r>
            <a:r>
              <a:rPr lang="en-US" sz="1800" b="1" i="1" dirty="0" smtClean="0">
                <a:latin typeface="Times New Roman"/>
                <a:cs typeface="Times New Roman"/>
              </a:rPr>
              <a:t>w</a:t>
            </a:r>
            <a:r>
              <a:rPr lang="en-US" sz="1800" b="1" baseline="-25000" dirty="0" smtClean="0">
                <a:latin typeface="Times New Roman"/>
                <a:cs typeface="Times New Roman"/>
              </a:rPr>
              <a:t>0</a:t>
            </a:r>
            <a:endParaRPr lang="en-US" sz="1800" b="1" i="1" baseline="-25000" dirty="0" smtClean="0">
              <a:latin typeface="Times New Roman"/>
              <a:cs typeface="Times New Roman"/>
            </a:endParaRPr>
          </a:p>
        </p:txBody>
      </p:sp>
      <p:sp>
        <p:nvSpPr>
          <p:cNvPr id="150" name="Content Placeholder 2"/>
          <p:cNvSpPr>
            <a:spLocks noGrp="1"/>
          </p:cNvSpPr>
          <p:nvPr>
            <p:ph idx="1"/>
          </p:nvPr>
        </p:nvSpPr>
        <p:spPr>
          <a:xfrm>
            <a:off x="124735" y="419588"/>
            <a:ext cx="4104425" cy="614970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Adversary specifies </a:t>
            </a:r>
            <a:r>
              <a:rPr lang="en-US" sz="2400" i="1" dirty="0" smtClean="0">
                <a:latin typeface="Times New Roman"/>
                <a:cs typeface="Times New Roman"/>
              </a:rPr>
              <a:t>V</a:t>
            </a:r>
          </a:p>
          <a:p>
            <a:r>
              <a:rPr lang="en-US" sz="2400" dirty="0" smtClean="0"/>
              <a:t>Goal: build </a:t>
            </a:r>
            <a:r>
              <a:rPr lang="en-US" sz="2400" i="1" dirty="0" smtClean="0">
                <a:latin typeface="Times New Roman"/>
                <a:cs typeface="Times New Roman"/>
              </a:rPr>
              <a:t>Sketch</a:t>
            </a:r>
            <a:r>
              <a:rPr lang="en-US" sz="2400" dirty="0" smtClean="0">
                <a:latin typeface="Times New Roman"/>
                <a:cs typeface="Times New Roman"/>
              </a:rPr>
              <a:t>,</a:t>
            </a:r>
            <a:r>
              <a:rPr lang="en-US" sz="2400" i="1" dirty="0" smtClean="0">
                <a:latin typeface="Times New Roman"/>
                <a:cs typeface="Times New Roman"/>
              </a:rPr>
              <a:t> Rec</a:t>
            </a:r>
            <a:r>
              <a:rPr lang="en-US" sz="2400" dirty="0" smtClean="0"/>
              <a:t> maximizing </a:t>
            </a:r>
            <a:r>
              <a:rPr lang="en-US" sz="2400" i="1" dirty="0" smtClean="0">
                <a:latin typeface="Times New Roman"/>
                <a:cs typeface="Times New Roman"/>
              </a:rPr>
              <a:t>H</a:t>
            </a:r>
            <a:r>
              <a:rPr lang="en-US" sz="2400" dirty="0" smtClean="0">
                <a:latin typeface="Times New Roman"/>
                <a:cs typeface="Times New Roman"/>
              </a:rPr>
              <a:t>(</a:t>
            </a:r>
            <a:r>
              <a:rPr lang="en-US" sz="2400" i="1" dirty="0" smtClean="0">
                <a:latin typeface="Times New Roman"/>
                <a:cs typeface="Times New Roman"/>
              </a:rPr>
              <a:t>W</a:t>
            </a:r>
            <a:r>
              <a:rPr lang="en-US" sz="2400" dirty="0" smtClean="0">
                <a:latin typeface="Times New Roman"/>
                <a:cs typeface="Times New Roman"/>
              </a:rPr>
              <a:t> | </a:t>
            </a:r>
            <a:r>
              <a:rPr lang="en-US" sz="2400" i="1" dirty="0" smtClean="0">
                <a:latin typeface="Times New Roman"/>
                <a:cs typeface="Times New Roman"/>
              </a:rPr>
              <a:t>p)</a:t>
            </a:r>
            <a:r>
              <a:rPr lang="en-US" sz="2400" dirty="0" smtClean="0">
                <a:latin typeface="Times New Roman"/>
                <a:cs typeface="Times New Roman"/>
              </a:rPr>
              <a:t>,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for all </a:t>
            </a:r>
            <a:r>
              <a:rPr lang="en-US" sz="2400" i="1" dirty="0" smtClean="0">
                <a:latin typeface="Times New Roman"/>
                <a:cs typeface="Times New Roman"/>
              </a:rPr>
              <a:t>W</a:t>
            </a:r>
            <a:r>
              <a:rPr lang="en-US" sz="2400" dirty="0" smtClean="0"/>
              <a:t> in </a:t>
            </a:r>
            <a:r>
              <a:rPr lang="en-US" sz="2400" i="1" dirty="0" smtClean="0">
                <a:latin typeface="Times New Roman"/>
                <a:cs typeface="Times New Roman"/>
              </a:rPr>
              <a:t>V</a:t>
            </a:r>
          </a:p>
          <a:p>
            <a:r>
              <a:rPr lang="en-US" sz="2400" i="1" dirty="0" smtClean="0">
                <a:latin typeface="Times New Roman"/>
                <a:cs typeface="Times New Roman"/>
              </a:rPr>
              <a:t>Sketch</a:t>
            </a:r>
            <a:r>
              <a:rPr lang="en-US" sz="2400" dirty="0" smtClean="0">
                <a:latin typeface="Calibri"/>
                <a:cs typeface="Calibri"/>
              </a:rPr>
              <a:t> must create augmented fixed points based only on </a:t>
            </a:r>
            <a:r>
              <a:rPr lang="en-US" sz="2400" i="1" dirty="0" smtClean="0">
                <a:latin typeface="Times New Roman"/>
                <a:cs typeface="Times New Roman"/>
              </a:rPr>
              <a:t>w</a:t>
            </a:r>
            <a:r>
              <a:rPr lang="en-US" sz="2400" baseline="-25000" dirty="0" smtClean="0">
                <a:latin typeface="Times New Roman"/>
                <a:cs typeface="Times New Roman"/>
              </a:rPr>
              <a:t>0</a:t>
            </a:r>
          </a:p>
          <a:p>
            <a:r>
              <a:rPr lang="en-US" sz="2400" dirty="0" smtClean="0">
                <a:latin typeface="Calibri"/>
                <a:cs typeface="Calibri"/>
              </a:rPr>
              <a:t>Build family with many possible distributions for each </a:t>
            </a:r>
            <a:r>
              <a:rPr lang="en-US" sz="2400" i="1" dirty="0" smtClean="0">
                <a:latin typeface="Times New Roman"/>
                <a:cs typeface="Times New Roman"/>
              </a:rPr>
              <a:t>w</a:t>
            </a:r>
            <a:r>
              <a:rPr lang="en-US" sz="2400" baseline="-25000" dirty="0" smtClean="0">
                <a:latin typeface="Times New Roman"/>
                <a:cs typeface="Times New Roman"/>
              </a:rPr>
              <a:t>0</a:t>
            </a:r>
          </a:p>
          <a:p>
            <a:r>
              <a:rPr lang="en-US" sz="2400" i="1" dirty="0" smtClean="0">
                <a:latin typeface="Times New Roman"/>
                <a:cs typeface="Times New Roman"/>
              </a:rPr>
              <a:t>Sketch </a:t>
            </a:r>
            <a:r>
              <a:rPr lang="en-US" sz="2400" dirty="0" smtClean="0">
                <a:latin typeface="Calibri"/>
                <a:cs typeface="Calibri"/>
              </a:rPr>
              <a:t>can’t tell </a:t>
            </a:r>
            <a:r>
              <a:rPr lang="en-US" sz="2400" i="1" dirty="0" smtClean="0">
                <a:latin typeface="Times New Roman"/>
                <a:cs typeface="Times New Roman"/>
              </a:rPr>
              <a:t>W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Calibri"/>
                <a:cs typeface="Calibri"/>
              </a:rPr>
              <a:t>from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i="1" dirty="0" smtClean="0">
                <a:latin typeface="Times New Roman"/>
                <a:cs typeface="Times New Roman"/>
              </a:rPr>
              <a:t>w</a:t>
            </a:r>
            <a:r>
              <a:rPr lang="en-US" sz="2400" baseline="-25000" dirty="0" smtClean="0">
                <a:latin typeface="Times New Roman"/>
                <a:cs typeface="Times New Roman"/>
              </a:rPr>
              <a:t>0</a:t>
            </a:r>
          </a:p>
          <a:p>
            <a:pPr marL="342900" lvl="1" indent="-342900">
              <a:buFont typeface="Arial"/>
              <a:buChar char="•"/>
            </a:pPr>
            <a:r>
              <a:rPr lang="en-US" sz="2400" dirty="0">
                <a:cs typeface="Calibri"/>
              </a:rPr>
              <a:t>Distributions only share </a:t>
            </a:r>
            <a:r>
              <a:rPr lang="en-US" sz="2400" i="1" dirty="0">
                <a:latin typeface="Times New Roman"/>
                <a:cs typeface="Times New Roman"/>
              </a:rPr>
              <a:t>w</a:t>
            </a:r>
            <a:r>
              <a:rPr lang="en-US" sz="2400" baseline="-25000" dirty="0">
                <a:latin typeface="Times New Roman"/>
                <a:cs typeface="Times New Roman"/>
              </a:rPr>
              <a:t>0</a:t>
            </a:r>
            <a:endParaRPr lang="en-US" sz="2400" dirty="0">
              <a:cs typeface="Calibri"/>
            </a:endParaRPr>
          </a:p>
          <a:p>
            <a:pPr lvl="1"/>
            <a:r>
              <a:rPr lang="en-US" sz="2000" i="1" dirty="0">
                <a:latin typeface="Times New Roman"/>
                <a:cs typeface="Times New Roman"/>
              </a:rPr>
              <a:t>Sketch</a:t>
            </a:r>
            <a:r>
              <a:rPr lang="en-US" sz="2000" dirty="0">
                <a:cs typeface="Calibri"/>
              </a:rPr>
              <a:t> must include augmented fixed points from all distributions with </a:t>
            </a:r>
            <a:r>
              <a:rPr lang="en-US" sz="2000" i="1" dirty="0">
                <a:latin typeface="Times New Roman"/>
                <a:cs typeface="Times New Roman"/>
              </a:rPr>
              <a:t>w</a:t>
            </a:r>
            <a:r>
              <a:rPr lang="en-US" sz="2000" baseline="-25000" dirty="0">
                <a:latin typeface="Times New Roman"/>
                <a:cs typeface="Times New Roman"/>
              </a:rPr>
              <a:t>0</a:t>
            </a:r>
          </a:p>
        </p:txBody>
      </p:sp>
      <p:cxnSp>
        <p:nvCxnSpPr>
          <p:cNvPr id="153" name="Straight Arrow Connector 152"/>
          <p:cNvCxnSpPr>
            <a:stCxn id="159" idx="3"/>
            <a:endCxn id="59" idx="1"/>
          </p:cNvCxnSpPr>
          <p:nvPr/>
        </p:nvCxnSpPr>
        <p:spPr>
          <a:xfrm>
            <a:off x="5775222" y="4038194"/>
            <a:ext cx="425884" cy="146049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>
            <a:stCxn id="159" idx="3"/>
            <a:endCxn id="156" idx="3"/>
          </p:cNvCxnSpPr>
          <p:nvPr/>
        </p:nvCxnSpPr>
        <p:spPr>
          <a:xfrm flipV="1">
            <a:off x="5775222" y="4023783"/>
            <a:ext cx="467447" cy="144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stCxn id="159" idx="3"/>
            <a:endCxn id="53" idx="3"/>
          </p:cNvCxnSpPr>
          <p:nvPr/>
        </p:nvCxnSpPr>
        <p:spPr>
          <a:xfrm flipV="1">
            <a:off x="5775222" y="3034030"/>
            <a:ext cx="474409" cy="10041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Rectangle 36"/>
          <p:cNvSpPr>
            <a:spLocks noChangeArrowheads="1"/>
          </p:cNvSpPr>
          <p:nvPr/>
        </p:nvSpPr>
        <p:spPr bwMode="auto">
          <a:xfrm>
            <a:off x="6622864" y="2009800"/>
            <a:ext cx="2349082" cy="103864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 anchorCtr="1"/>
          <a:lstStyle/>
          <a:p>
            <a:pPr>
              <a:defRPr/>
            </a:pPr>
            <a:r>
              <a:rPr lang="en-US" sz="1800" b="1" dirty="0" smtClean="0">
                <a:latin typeface="Arial"/>
                <a:cs typeface="Arial"/>
              </a:rPr>
              <a:t>Maybe this was a bad choice of </a:t>
            </a:r>
            <a:r>
              <a:rPr lang="en-US" b="1" dirty="0" smtClean="0">
                <a:latin typeface="Arial"/>
                <a:cs typeface="Arial"/>
              </a:rPr>
              <a:t>viable points?</a:t>
            </a:r>
            <a:endParaRPr lang="en-US" sz="1800" b="1" i="1" dirty="0" smtClean="0">
              <a:latin typeface="Times New Roman"/>
              <a:cs typeface="Times New Roman"/>
            </a:endParaRPr>
          </a:p>
        </p:txBody>
      </p:sp>
      <p:sp>
        <p:nvSpPr>
          <p:cNvPr id="159" name="Rectangle 36"/>
          <p:cNvSpPr>
            <a:spLocks noChangeArrowheads="1"/>
          </p:cNvSpPr>
          <p:nvPr/>
        </p:nvSpPr>
        <p:spPr bwMode="auto">
          <a:xfrm>
            <a:off x="3743382" y="3611354"/>
            <a:ext cx="2031840" cy="85367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 anchorCtr="1"/>
          <a:lstStyle/>
          <a:p>
            <a:pPr>
              <a:defRPr/>
            </a:pPr>
            <a:r>
              <a:rPr lang="en-US" sz="1800" b="1" dirty="0" smtClean="0">
                <a:latin typeface="Arial"/>
                <a:cs typeface="Arial"/>
              </a:rPr>
              <a:t>Adversary’s search space</a:t>
            </a:r>
            <a:endParaRPr lang="en-US" sz="1800" b="1" i="1" dirty="0" smtClean="0">
              <a:latin typeface="Times New Roman"/>
              <a:cs typeface="Times New Roman"/>
            </a:endParaRPr>
          </a:p>
        </p:txBody>
      </p:sp>
      <p:sp>
        <p:nvSpPr>
          <p:cNvPr id="156" name="Oval 155"/>
          <p:cNvSpPr/>
          <p:nvPr/>
        </p:nvSpPr>
        <p:spPr bwMode="auto">
          <a:xfrm>
            <a:off x="6223647" y="3939788"/>
            <a:ext cx="129889" cy="98406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3366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6310415" y="3420528"/>
            <a:ext cx="58873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endParaRPr lang="en-US" sz="2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7781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/>
      <p:bldP spid="15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ctangle 152"/>
          <p:cNvSpPr/>
          <p:nvPr/>
        </p:nvSpPr>
        <p:spPr bwMode="auto">
          <a:xfrm rot="5400000">
            <a:off x="6524686" y="1629636"/>
            <a:ext cx="304275" cy="4881721"/>
          </a:xfrm>
          <a:prstGeom prst="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cxnSp>
        <p:nvCxnSpPr>
          <p:cNvPr id="154" name="Straight Arrow Connector 153"/>
          <p:cNvCxnSpPr/>
          <p:nvPr/>
        </p:nvCxnSpPr>
        <p:spPr>
          <a:xfrm flipH="1">
            <a:off x="5080092" y="3349470"/>
            <a:ext cx="52356" cy="5821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2" name="Group 111"/>
          <p:cNvGrpSpPr/>
          <p:nvPr/>
        </p:nvGrpSpPr>
        <p:grpSpPr>
          <a:xfrm>
            <a:off x="4272572" y="1951488"/>
            <a:ext cx="4645332" cy="4046402"/>
            <a:chOff x="4272572" y="1951488"/>
            <a:chExt cx="4645332" cy="4046402"/>
          </a:xfrm>
        </p:grpSpPr>
        <p:sp>
          <p:nvSpPr>
            <p:cNvPr id="5" name="Oval 4"/>
            <p:cNvSpPr/>
            <p:nvPr/>
          </p:nvSpPr>
          <p:spPr bwMode="auto">
            <a:xfrm>
              <a:off x="6223647" y="3939675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6338816" y="3333462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7265643" y="2837969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7947685" y="3431868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7395532" y="3333462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4272572" y="3093225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4387741" y="2487012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5734244" y="2089925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4823564" y="5238557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4496253" y="4781357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5314568" y="1991519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5996610" y="2585418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5133566" y="4904644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5685719" y="4624166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5444457" y="2487012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4677255" y="3546193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5481079" y="4953847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4677255" y="2089925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7006154" y="2565879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6678843" y="2108679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7316156" y="2231966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7868309" y="1951488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6548954" y="2355253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7663669" y="2281169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7179146" y="5801078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8525649" y="5403991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8105973" y="5305585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8788015" y="5899484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8235862" y="5801078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7468660" y="5403991"/>
              <a:ext cx="129889" cy="9840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4768937" y="1799859"/>
            <a:ext cx="3917715" cy="4397214"/>
            <a:chOff x="4768937" y="1799859"/>
            <a:chExt cx="3917715" cy="4397214"/>
          </a:xfrm>
        </p:grpSpPr>
        <p:sp>
          <p:nvSpPr>
            <p:cNvPr id="44" name="Oval 43"/>
            <p:cNvSpPr/>
            <p:nvPr/>
          </p:nvSpPr>
          <p:spPr bwMode="auto">
            <a:xfrm>
              <a:off x="6720012" y="4799785"/>
              <a:ext cx="129889" cy="98406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6835181" y="4193572"/>
              <a:ext cx="129889" cy="98406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8181684" y="3796485"/>
              <a:ext cx="129889" cy="98406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7762008" y="3698079"/>
              <a:ext cx="129889" cy="98406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8444050" y="4291978"/>
              <a:ext cx="129889" cy="98406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7891897" y="4193572"/>
              <a:ext cx="129889" cy="98406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7124695" y="3796485"/>
              <a:ext cx="129889" cy="98406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4768937" y="3953335"/>
              <a:ext cx="129889" cy="98406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4884106" y="3347122"/>
              <a:ext cx="129889" cy="98406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6230609" y="2950035"/>
              <a:ext cx="129889" cy="98406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5319929" y="6098667"/>
              <a:ext cx="129889" cy="98406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4992618" y="5641467"/>
              <a:ext cx="129889" cy="98406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5810933" y="2851629"/>
              <a:ext cx="129889" cy="98406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6492975" y="3445528"/>
              <a:ext cx="129889" cy="98406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5629931" y="5764754"/>
              <a:ext cx="129889" cy="98406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6182084" y="5484276"/>
              <a:ext cx="129889" cy="98406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5940822" y="3347122"/>
              <a:ext cx="129889" cy="98406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5173620" y="4406303"/>
              <a:ext cx="129889" cy="98406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Oval 61"/>
            <p:cNvSpPr/>
            <p:nvPr/>
          </p:nvSpPr>
          <p:spPr bwMode="auto">
            <a:xfrm>
              <a:off x="5977444" y="5813957"/>
              <a:ext cx="129889" cy="98406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5173620" y="2950035"/>
              <a:ext cx="129889" cy="98406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Oval 63"/>
            <p:cNvSpPr/>
            <p:nvPr/>
          </p:nvSpPr>
          <p:spPr bwMode="auto">
            <a:xfrm>
              <a:off x="7502519" y="3425989"/>
              <a:ext cx="129889" cy="98406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7175208" y="2968789"/>
              <a:ext cx="129889" cy="98406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Oval 65"/>
            <p:cNvSpPr/>
            <p:nvPr/>
          </p:nvSpPr>
          <p:spPr bwMode="auto">
            <a:xfrm>
              <a:off x="7812521" y="3092076"/>
              <a:ext cx="129889" cy="98406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8364674" y="2811598"/>
              <a:ext cx="129889" cy="98406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7045319" y="3215363"/>
              <a:ext cx="129889" cy="98406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Oval 68"/>
            <p:cNvSpPr/>
            <p:nvPr/>
          </p:nvSpPr>
          <p:spPr bwMode="auto">
            <a:xfrm>
              <a:off x="8160034" y="3141279"/>
              <a:ext cx="129889" cy="98406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0" name="Oval 69"/>
            <p:cNvSpPr/>
            <p:nvPr/>
          </p:nvSpPr>
          <p:spPr bwMode="auto">
            <a:xfrm>
              <a:off x="6947894" y="2295352"/>
              <a:ext cx="129889" cy="98406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1" name="Oval 70"/>
            <p:cNvSpPr/>
            <p:nvPr/>
          </p:nvSpPr>
          <p:spPr bwMode="auto">
            <a:xfrm>
              <a:off x="8294397" y="1898265"/>
              <a:ext cx="129889" cy="98406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Oval 71"/>
            <p:cNvSpPr/>
            <p:nvPr/>
          </p:nvSpPr>
          <p:spPr bwMode="auto">
            <a:xfrm>
              <a:off x="7874721" y="1799859"/>
              <a:ext cx="129889" cy="98406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3" name="Oval 72"/>
            <p:cNvSpPr/>
            <p:nvPr/>
          </p:nvSpPr>
          <p:spPr bwMode="auto">
            <a:xfrm>
              <a:off x="8556763" y="2393758"/>
              <a:ext cx="129889" cy="98406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Oval 73"/>
            <p:cNvSpPr/>
            <p:nvPr/>
          </p:nvSpPr>
          <p:spPr bwMode="auto">
            <a:xfrm>
              <a:off x="8004610" y="2295352"/>
              <a:ext cx="129889" cy="98406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Oval 74"/>
            <p:cNvSpPr/>
            <p:nvPr/>
          </p:nvSpPr>
          <p:spPr bwMode="auto">
            <a:xfrm>
              <a:off x="7237408" y="1898265"/>
              <a:ext cx="129889" cy="98406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5126130" y="2302335"/>
            <a:ext cx="3805002" cy="3637096"/>
            <a:chOff x="5126130" y="2302335"/>
            <a:chExt cx="3805002" cy="3637096"/>
          </a:xfrm>
        </p:grpSpPr>
        <p:sp>
          <p:nvSpPr>
            <p:cNvPr id="76" name="Oval 75"/>
            <p:cNvSpPr/>
            <p:nvPr/>
          </p:nvSpPr>
          <p:spPr bwMode="auto">
            <a:xfrm>
              <a:off x="7077205" y="4290522"/>
              <a:ext cx="129889" cy="9840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8538877" y="3287222"/>
              <a:ext cx="129889" cy="9840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7927374" y="3235120"/>
              <a:ext cx="129889" cy="9840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8801243" y="3782715"/>
              <a:ext cx="129889" cy="9840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8249090" y="3684309"/>
              <a:ext cx="129889" cy="9840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7448814" y="3075545"/>
              <a:ext cx="129889" cy="9840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5126130" y="3444072"/>
              <a:ext cx="129889" cy="9840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5241299" y="2837859"/>
              <a:ext cx="129889" cy="9840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6594417" y="2579685"/>
              <a:ext cx="129889" cy="9840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5677122" y="5589404"/>
              <a:ext cx="129889" cy="9840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5349811" y="5132204"/>
              <a:ext cx="129889" cy="9840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6168126" y="2342366"/>
              <a:ext cx="129889" cy="9840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6850168" y="2936265"/>
              <a:ext cx="129889" cy="9840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5987124" y="5255491"/>
              <a:ext cx="129889" cy="9840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6539277" y="4975013"/>
              <a:ext cx="129889" cy="9840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2" name="Oval 91"/>
            <p:cNvSpPr/>
            <p:nvPr/>
          </p:nvSpPr>
          <p:spPr bwMode="auto">
            <a:xfrm>
              <a:off x="6476612" y="2831244"/>
              <a:ext cx="129889" cy="9840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5530813" y="3897040"/>
              <a:ext cx="129889" cy="9840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6334637" y="5304694"/>
              <a:ext cx="129889" cy="9840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5550657" y="2334934"/>
              <a:ext cx="129889" cy="9840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7859712" y="2916726"/>
              <a:ext cx="129889" cy="9840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7532401" y="2459526"/>
              <a:ext cx="129889" cy="9840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8169714" y="2582813"/>
              <a:ext cx="129889" cy="9840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9" name="Oval 98"/>
            <p:cNvSpPr/>
            <p:nvPr/>
          </p:nvSpPr>
          <p:spPr bwMode="auto">
            <a:xfrm>
              <a:off x="8721867" y="2302335"/>
              <a:ext cx="129889" cy="9840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0" name="Oval 99"/>
            <p:cNvSpPr/>
            <p:nvPr/>
          </p:nvSpPr>
          <p:spPr bwMode="auto">
            <a:xfrm>
              <a:off x="7402512" y="2706100"/>
              <a:ext cx="129889" cy="9840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8517227" y="2632016"/>
              <a:ext cx="129889" cy="9840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2" name="Oval 101"/>
            <p:cNvSpPr/>
            <p:nvPr/>
          </p:nvSpPr>
          <p:spPr bwMode="auto">
            <a:xfrm>
              <a:off x="7576289" y="5841025"/>
              <a:ext cx="129889" cy="9840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7963661" y="4782448"/>
              <a:ext cx="129889" cy="9840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7543985" y="4684042"/>
              <a:ext cx="129889" cy="9840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8318632" y="4867816"/>
              <a:ext cx="129889" cy="9840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7673874" y="5179535"/>
              <a:ext cx="129889" cy="9840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8249456" y="5589465"/>
              <a:ext cx="129889" cy="9840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4226800" y="1767040"/>
            <a:ext cx="3917715" cy="4397214"/>
            <a:chOff x="4921337" y="1952259"/>
            <a:chExt cx="3917715" cy="4397214"/>
          </a:xfrm>
          <a:solidFill>
            <a:srgbClr val="FF0000"/>
          </a:solidFill>
        </p:grpSpPr>
        <p:sp>
          <p:nvSpPr>
            <p:cNvPr id="114" name="Oval 113"/>
            <p:cNvSpPr/>
            <p:nvPr/>
          </p:nvSpPr>
          <p:spPr bwMode="auto">
            <a:xfrm>
              <a:off x="6872412" y="4952185"/>
              <a:ext cx="129889" cy="9840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5" name="Oval 114"/>
            <p:cNvSpPr/>
            <p:nvPr/>
          </p:nvSpPr>
          <p:spPr bwMode="auto">
            <a:xfrm>
              <a:off x="6987581" y="4345972"/>
              <a:ext cx="129889" cy="9840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6" name="Oval 115"/>
            <p:cNvSpPr/>
            <p:nvPr/>
          </p:nvSpPr>
          <p:spPr bwMode="auto">
            <a:xfrm>
              <a:off x="8334084" y="3948885"/>
              <a:ext cx="129889" cy="9840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7" name="Oval 116"/>
            <p:cNvSpPr/>
            <p:nvPr/>
          </p:nvSpPr>
          <p:spPr bwMode="auto">
            <a:xfrm>
              <a:off x="7914408" y="3850479"/>
              <a:ext cx="129889" cy="9840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8" name="Oval 117"/>
            <p:cNvSpPr/>
            <p:nvPr/>
          </p:nvSpPr>
          <p:spPr bwMode="auto">
            <a:xfrm>
              <a:off x="8596450" y="4444378"/>
              <a:ext cx="129889" cy="9840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9" name="Oval 118"/>
            <p:cNvSpPr/>
            <p:nvPr/>
          </p:nvSpPr>
          <p:spPr bwMode="auto">
            <a:xfrm>
              <a:off x="8044297" y="4345972"/>
              <a:ext cx="129889" cy="9840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1" name="Oval 120"/>
            <p:cNvSpPr/>
            <p:nvPr/>
          </p:nvSpPr>
          <p:spPr bwMode="auto">
            <a:xfrm>
              <a:off x="4921337" y="4105735"/>
              <a:ext cx="129889" cy="9840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2" name="Oval 121"/>
            <p:cNvSpPr/>
            <p:nvPr/>
          </p:nvSpPr>
          <p:spPr bwMode="auto">
            <a:xfrm>
              <a:off x="5036506" y="3499522"/>
              <a:ext cx="129889" cy="9840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3" name="Oval 122"/>
            <p:cNvSpPr/>
            <p:nvPr/>
          </p:nvSpPr>
          <p:spPr bwMode="auto">
            <a:xfrm>
              <a:off x="6383009" y="3102435"/>
              <a:ext cx="129889" cy="9840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4" name="Oval 123"/>
            <p:cNvSpPr/>
            <p:nvPr/>
          </p:nvSpPr>
          <p:spPr bwMode="auto">
            <a:xfrm>
              <a:off x="5472329" y="6251067"/>
              <a:ext cx="129889" cy="9840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5" name="Oval 124"/>
            <p:cNvSpPr/>
            <p:nvPr/>
          </p:nvSpPr>
          <p:spPr bwMode="auto">
            <a:xfrm>
              <a:off x="5145018" y="5793867"/>
              <a:ext cx="129889" cy="9840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6" name="Oval 125"/>
            <p:cNvSpPr/>
            <p:nvPr/>
          </p:nvSpPr>
          <p:spPr bwMode="auto">
            <a:xfrm>
              <a:off x="5963333" y="3004029"/>
              <a:ext cx="129889" cy="9840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7" name="Oval 126"/>
            <p:cNvSpPr/>
            <p:nvPr/>
          </p:nvSpPr>
          <p:spPr bwMode="auto">
            <a:xfrm>
              <a:off x="6645375" y="3597928"/>
              <a:ext cx="129889" cy="9840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8" name="Oval 127"/>
            <p:cNvSpPr/>
            <p:nvPr/>
          </p:nvSpPr>
          <p:spPr bwMode="auto">
            <a:xfrm>
              <a:off x="5782331" y="5917154"/>
              <a:ext cx="129889" cy="9840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9" name="Oval 128"/>
            <p:cNvSpPr/>
            <p:nvPr/>
          </p:nvSpPr>
          <p:spPr bwMode="auto">
            <a:xfrm>
              <a:off x="6334484" y="5636676"/>
              <a:ext cx="129889" cy="9840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0" name="Oval 129"/>
            <p:cNvSpPr/>
            <p:nvPr/>
          </p:nvSpPr>
          <p:spPr bwMode="auto">
            <a:xfrm>
              <a:off x="6093222" y="3499522"/>
              <a:ext cx="129889" cy="9840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1" name="Oval 130"/>
            <p:cNvSpPr/>
            <p:nvPr/>
          </p:nvSpPr>
          <p:spPr bwMode="auto">
            <a:xfrm>
              <a:off x="5326020" y="4558703"/>
              <a:ext cx="129889" cy="9840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2" name="Oval 131"/>
            <p:cNvSpPr/>
            <p:nvPr/>
          </p:nvSpPr>
          <p:spPr bwMode="auto">
            <a:xfrm>
              <a:off x="6129844" y="5966357"/>
              <a:ext cx="129889" cy="9840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3" name="Oval 132"/>
            <p:cNvSpPr/>
            <p:nvPr/>
          </p:nvSpPr>
          <p:spPr bwMode="auto">
            <a:xfrm>
              <a:off x="5326020" y="3102435"/>
              <a:ext cx="129889" cy="9840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4" name="Oval 133"/>
            <p:cNvSpPr/>
            <p:nvPr/>
          </p:nvSpPr>
          <p:spPr bwMode="auto">
            <a:xfrm>
              <a:off x="7654919" y="3578389"/>
              <a:ext cx="129889" cy="9840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5" name="Oval 134"/>
            <p:cNvSpPr/>
            <p:nvPr/>
          </p:nvSpPr>
          <p:spPr bwMode="auto">
            <a:xfrm>
              <a:off x="7149011" y="3220412"/>
              <a:ext cx="129889" cy="9840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6" name="Oval 135"/>
            <p:cNvSpPr/>
            <p:nvPr/>
          </p:nvSpPr>
          <p:spPr bwMode="auto">
            <a:xfrm>
              <a:off x="7964921" y="3244476"/>
              <a:ext cx="129889" cy="9840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7" name="Oval 136"/>
            <p:cNvSpPr/>
            <p:nvPr/>
          </p:nvSpPr>
          <p:spPr bwMode="auto">
            <a:xfrm>
              <a:off x="8517074" y="2963998"/>
              <a:ext cx="129889" cy="9840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8" name="Oval 137"/>
            <p:cNvSpPr/>
            <p:nvPr/>
          </p:nvSpPr>
          <p:spPr bwMode="auto">
            <a:xfrm>
              <a:off x="7197719" y="3367763"/>
              <a:ext cx="129889" cy="9840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9" name="Oval 138"/>
            <p:cNvSpPr/>
            <p:nvPr/>
          </p:nvSpPr>
          <p:spPr bwMode="auto">
            <a:xfrm>
              <a:off x="8312434" y="3293679"/>
              <a:ext cx="129889" cy="9840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0" name="Oval 139"/>
            <p:cNvSpPr/>
            <p:nvPr/>
          </p:nvSpPr>
          <p:spPr bwMode="auto">
            <a:xfrm>
              <a:off x="7100294" y="2447752"/>
              <a:ext cx="129889" cy="9840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1" name="Oval 140"/>
            <p:cNvSpPr/>
            <p:nvPr/>
          </p:nvSpPr>
          <p:spPr bwMode="auto">
            <a:xfrm>
              <a:off x="8446797" y="2050665"/>
              <a:ext cx="129889" cy="9840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2" name="Oval 141"/>
            <p:cNvSpPr/>
            <p:nvPr/>
          </p:nvSpPr>
          <p:spPr bwMode="auto">
            <a:xfrm>
              <a:off x="8027121" y="1952259"/>
              <a:ext cx="129889" cy="9840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3" name="Oval 142"/>
            <p:cNvSpPr/>
            <p:nvPr/>
          </p:nvSpPr>
          <p:spPr bwMode="auto">
            <a:xfrm>
              <a:off x="8709163" y="2546158"/>
              <a:ext cx="129889" cy="9840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4" name="Oval 143"/>
            <p:cNvSpPr/>
            <p:nvPr/>
          </p:nvSpPr>
          <p:spPr bwMode="auto">
            <a:xfrm>
              <a:off x="8157010" y="2447752"/>
              <a:ext cx="129889" cy="9840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5" name="Oval 144"/>
            <p:cNvSpPr/>
            <p:nvPr/>
          </p:nvSpPr>
          <p:spPr bwMode="auto">
            <a:xfrm>
              <a:off x="7389808" y="2050665"/>
              <a:ext cx="129889" cy="9840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52" name="Rounded Rectangle 151"/>
          <p:cNvSpPr/>
          <p:nvPr/>
        </p:nvSpPr>
        <p:spPr>
          <a:xfrm>
            <a:off x="4229161" y="1338146"/>
            <a:ext cx="4901609" cy="5071204"/>
          </a:xfrm>
          <a:prstGeom prst="roundRect">
            <a:avLst>
              <a:gd name="adj" fmla="val 10817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36"/>
          <p:cNvSpPr>
            <a:spLocks noChangeArrowheads="1"/>
          </p:cNvSpPr>
          <p:nvPr/>
        </p:nvSpPr>
        <p:spPr bwMode="auto">
          <a:xfrm>
            <a:off x="6947894" y="475659"/>
            <a:ext cx="2182875" cy="8624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 anchorCtr="1"/>
          <a:lstStyle/>
          <a:p>
            <a:pPr>
              <a:defRPr/>
            </a:pPr>
            <a:r>
              <a:rPr lang="en-US" sz="1800" b="1" dirty="0" smtClean="0">
                <a:latin typeface="Arial"/>
                <a:cs typeface="Arial"/>
              </a:rPr>
              <a:t>Adversary knows </a:t>
            </a:r>
            <a:br>
              <a:rPr lang="en-US" sz="1800" b="1" dirty="0" smtClean="0">
                <a:latin typeface="Arial"/>
                <a:cs typeface="Arial"/>
              </a:rPr>
            </a:br>
            <a:r>
              <a:rPr lang="en-US" sz="1800" b="1" dirty="0" smtClean="0">
                <a:latin typeface="Arial"/>
                <a:cs typeface="Arial"/>
              </a:rPr>
              <a:t>color of </a:t>
            </a:r>
            <a:r>
              <a:rPr lang="en-US" sz="1800" b="1" i="1" dirty="0" smtClean="0">
                <a:latin typeface="Times New Roman"/>
                <a:cs typeface="Times New Roman"/>
              </a:rPr>
              <a:t>w</a:t>
            </a:r>
            <a:r>
              <a:rPr lang="en-US" sz="1800" b="1" baseline="-25000" dirty="0" smtClean="0">
                <a:latin typeface="Times New Roman"/>
                <a:cs typeface="Times New Roman"/>
              </a:rPr>
              <a:t>0</a:t>
            </a:r>
            <a:endParaRPr lang="en-US" sz="1800" b="1" i="1" baseline="-25000" dirty="0" smtClean="0">
              <a:latin typeface="Times New Roman"/>
              <a:cs typeface="Times New Roman"/>
            </a:endParaRPr>
          </a:p>
        </p:txBody>
      </p:sp>
      <p:sp>
        <p:nvSpPr>
          <p:cNvPr id="150" name="Content Placeholder 2"/>
          <p:cNvSpPr>
            <a:spLocks noGrp="1"/>
          </p:cNvSpPr>
          <p:nvPr>
            <p:ph idx="1"/>
          </p:nvPr>
        </p:nvSpPr>
        <p:spPr>
          <a:xfrm>
            <a:off x="124735" y="419588"/>
            <a:ext cx="4104425" cy="614970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Adversary specifies </a:t>
            </a:r>
            <a:r>
              <a:rPr lang="en-US" sz="2400" i="1" dirty="0" smtClean="0">
                <a:latin typeface="Times New Roman"/>
                <a:cs typeface="Times New Roman"/>
              </a:rPr>
              <a:t>V</a:t>
            </a:r>
          </a:p>
          <a:p>
            <a:r>
              <a:rPr lang="en-US" sz="2400" dirty="0" smtClean="0"/>
              <a:t>Goal: build </a:t>
            </a:r>
            <a:r>
              <a:rPr lang="en-US" sz="2400" i="1" dirty="0" smtClean="0">
                <a:latin typeface="Times New Roman"/>
                <a:cs typeface="Times New Roman"/>
              </a:rPr>
              <a:t>Sketch</a:t>
            </a:r>
            <a:r>
              <a:rPr lang="en-US" sz="2400" dirty="0" smtClean="0">
                <a:latin typeface="Times New Roman"/>
                <a:cs typeface="Times New Roman"/>
              </a:rPr>
              <a:t>,</a:t>
            </a:r>
            <a:r>
              <a:rPr lang="en-US" sz="2400" i="1" dirty="0" smtClean="0">
                <a:latin typeface="Times New Roman"/>
                <a:cs typeface="Times New Roman"/>
              </a:rPr>
              <a:t> Rec</a:t>
            </a:r>
            <a:r>
              <a:rPr lang="en-US" sz="2400" dirty="0" smtClean="0"/>
              <a:t> maximizing </a:t>
            </a:r>
            <a:r>
              <a:rPr lang="en-US" sz="2400" i="1" dirty="0" smtClean="0">
                <a:latin typeface="Times New Roman"/>
                <a:cs typeface="Times New Roman"/>
              </a:rPr>
              <a:t>H</a:t>
            </a:r>
            <a:r>
              <a:rPr lang="en-US" sz="2400" dirty="0" smtClean="0">
                <a:latin typeface="Times New Roman"/>
                <a:cs typeface="Times New Roman"/>
              </a:rPr>
              <a:t>(</a:t>
            </a:r>
            <a:r>
              <a:rPr lang="en-US" sz="2400" i="1" dirty="0" smtClean="0">
                <a:latin typeface="Times New Roman"/>
                <a:cs typeface="Times New Roman"/>
              </a:rPr>
              <a:t>W</a:t>
            </a:r>
            <a:r>
              <a:rPr lang="en-US" sz="2400" dirty="0" smtClean="0">
                <a:latin typeface="Times New Roman"/>
                <a:cs typeface="Times New Roman"/>
              </a:rPr>
              <a:t> | </a:t>
            </a:r>
            <a:r>
              <a:rPr lang="en-US" sz="2400" i="1" dirty="0" smtClean="0">
                <a:latin typeface="Times New Roman"/>
                <a:cs typeface="Times New Roman"/>
              </a:rPr>
              <a:t>p)</a:t>
            </a:r>
            <a:r>
              <a:rPr lang="en-US" sz="2400" dirty="0" smtClean="0">
                <a:latin typeface="Times New Roman"/>
                <a:cs typeface="Times New Roman"/>
              </a:rPr>
              <a:t>,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for all </a:t>
            </a:r>
            <a:r>
              <a:rPr lang="en-US" sz="2400" i="1" dirty="0" smtClean="0">
                <a:latin typeface="Times New Roman"/>
                <a:cs typeface="Times New Roman"/>
              </a:rPr>
              <a:t>W</a:t>
            </a:r>
            <a:r>
              <a:rPr lang="en-US" sz="2400" dirty="0" smtClean="0"/>
              <a:t> in </a:t>
            </a:r>
            <a:r>
              <a:rPr lang="en-US" sz="2400" i="1" dirty="0" smtClean="0">
                <a:latin typeface="Times New Roman"/>
                <a:cs typeface="Times New Roman"/>
              </a:rPr>
              <a:t>V</a:t>
            </a:r>
          </a:p>
          <a:p>
            <a:r>
              <a:rPr lang="en-US" sz="2400" i="1" dirty="0" smtClean="0">
                <a:latin typeface="Times New Roman"/>
                <a:cs typeface="Times New Roman"/>
              </a:rPr>
              <a:t>Sketch</a:t>
            </a:r>
            <a:r>
              <a:rPr lang="en-US" sz="2400" dirty="0" smtClean="0">
                <a:latin typeface="Calibri"/>
                <a:cs typeface="Calibri"/>
              </a:rPr>
              <a:t> must create augmented fixed points based only on </a:t>
            </a:r>
            <a:r>
              <a:rPr lang="en-US" sz="2400" i="1" dirty="0" smtClean="0">
                <a:latin typeface="Times New Roman"/>
                <a:cs typeface="Times New Roman"/>
              </a:rPr>
              <a:t>w</a:t>
            </a:r>
            <a:r>
              <a:rPr lang="en-US" sz="2400" baseline="-25000" dirty="0" smtClean="0">
                <a:latin typeface="Times New Roman"/>
                <a:cs typeface="Times New Roman"/>
              </a:rPr>
              <a:t>0</a:t>
            </a:r>
          </a:p>
          <a:p>
            <a:r>
              <a:rPr lang="en-US" sz="2400" dirty="0" smtClean="0">
                <a:latin typeface="Calibri"/>
                <a:cs typeface="Calibri"/>
              </a:rPr>
              <a:t>Build family with many possible distributions for each </a:t>
            </a:r>
            <a:r>
              <a:rPr lang="en-US" sz="2400" i="1" dirty="0" smtClean="0">
                <a:latin typeface="Times New Roman"/>
                <a:cs typeface="Times New Roman"/>
              </a:rPr>
              <a:t>w</a:t>
            </a:r>
            <a:r>
              <a:rPr lang="en-US" sz="2400" baseline="-25000" dirty="0" smtClean="0">
                <a:latin typeface="Times New Roman"/>
                <a:cs typeface="Times New Roman"/>
              </a:rPr>
              <a:t>0</a:t>
            </a:r>
          </a:p>
          <a:p>
            <a:r>
              <a:rPr lang="en-US" sz="2400" i="1" dirty="0" smtClean="0">
                <a:latin typeface="Times New Roman"/>
                <a:cs typeface="Times New Roman"/>
              </a:rPr>
              <a:t>Sketch </a:t>
            </a:r>
            <a:r>
              <a:rPr lang="en-US" sz="2400" dirty="0" smtClean="0">
                <a:latin typeface="Calibri"/>
                <a:cs typeface="Calibri"/>
              </a:rPr>
              <a:t>can’t tell </a:t>
            </a:r>
            <a:r>
              <a:rPr lang="en-US" sz="2400" i="1" dirty="0" smtClean="0">
                <a:latin typeface="Times New Roman"/>
                <a:cs typeface="Times New Roman"/>
              </a:rPr>
              <a:t>W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Calibri"/>
                <a:cs typeface="Calibri"/>
              </a:rPr>
              <a:t>from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i="1" dirty="0" smtClean="0">
                <a:latin typeface="Times New Roman"/>
                <a:cs typeface="Times New Roman"/>
              </a:rPr>
              <a:t>w</a:t>
            </a:r>
            <a:r>
              <a:rPr lang="en-US" sz="2400" baseline="-25000" dirty="0" smtClean="0">
                <a:latin typeface="Times New Roman"/>
                <a:cs typeface="Times New Roman"/>
              </a:rPr>
              <a:t>0</a:t>
            </a:r>
          </a:p>
          <a:p>
            <a:pPr marL="342900" lvl="1" indent="-342900">
              <a:buFont typeface="Arial"/>
              <a:buChar char="•"/>
            </a:pPr>
            <a:r>
              <a:rPr lang="en-US" sz="2400" dirty="0">
                <a:cs typeface="Calibri"/>
              </a:rPr>
              <a:t>Distributions only share </a:t>
            </a:r>
            <a:r>
              <a:rPr lang="en-US" sz="2400" i="1" dirty="0">
                <a:latin typeface="Times New Roman"/>
                <a:cs typeface="Times New Roman"/>
              </a:rPr>
              <a:t>w</a:t>
            </a:r>
            <a:r>
              <a:rPr lang="en-US" sz="2400" baseline="-25000" dirty="0">
                <a:latin typeface="Times New Roman"/>
                <a:cs typeface="Times New Roman"/>
              </a:rPr>
              <a:t>0</a:t>
            </a:r>
            <a:endParaRPr lang="en-US" sz="2400" dirty="0">
              <a:cs typeface="Calibri"/>
            </a:endParaRPr>
          </a:p>
          <a:p>
            <a:pPr lvl="1"/>
            <a:r>
              <a:rPr lang="en-US" sz="2000" i="1" dirty="0">
                <a:latin typeface="Times New Roman"/>
                <a:cs typeface="Times New Roman"/>
              </a:rPr>
              <a:t>Sketch</a:t>
            </a:r>
            <a:r>
              <a:rPr lang="en-US" sz="2000" dirty="0">
                <a:cs typeface="Calibri"/>
              </a:rPr>
              <a:t> must include augmented fixed points from all distributions with </a:t>
            </a:r>
            <a:r>
              <a:rPr lang="en-US" sz="2000" i="1" dirty="0">
                <a:latin typeface="Times New Roman"/>
                <a:cs typeface="Times New Roman"/>
              </a:rPr>
              <a:t>w</a:t>
            </a:r>
            <a:r>
              <a:rPr lang="en-US" sz="2000" baseline="-25000" dirty="0"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6310415" y="3420528"/>
            <a:ext cx="58873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endParaRPr lang="en-US" sz="2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56" name="Oval 155"/>
          <p:cNvSpPr/>
          <p:nvPr/>
        </p:nvSpPr>
        <p:spPr bwMode="auto">
          <a:xfrm>
            <a:off x="6223647" y="3939788"/>
            <a:ext cx="129889" cy="98406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3366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7" name="Rectangle 36"/>
          <p:cNvSpPr>
            <a:spLocks noChangeArrowheads="1"/>
          </p:cNvSpPr>
          <p:nvPr/>
        </p:nvSpPr>
        <p:spPr bwMode="auto">
          <a:xfrm>
            <a:off x="4179368" y="2482560"/>
            <a:ext cx="1906159" cy="86691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 anchorCtr="1"/>
          <a:lstStyle/>
          <a:p>
            <a:pPr>
              <a:defRPr/>
            </a:pPr>
            <a:r>
              <a:rPr lang="en-US" sz="1800" b="1" dirty="0" smtClean="0">
                <a:latin typeface="Arial"/>
                <a:cs typeface="Arial"/>
              </a:rPr>
              <a:t>Alternative Points</a:t>
            </a:r>
            <a:endParaRPr lang="en-US" sz="1800" b="1" i="1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02357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animBg="1"/>
      <p:bldP spid="15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ctangle 152"/>
          <p:cNvSpPr/>
          <p:nvPr/>
        </p:nvSpPr>
        <p:spPr bwMode="auto">
          <a:xfrm rot="5400000">
            <a:off x="6524686" y="1629636"/>
            <a:ext cx="304275" cy="4881721"/>
          </a:xfrm>
          <a:prstGeom prst="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cxnSp>
        <p:nvCxnSpPr>
          <p:cNvPr id="154" name="Straight Arrow Connector 153"/>
          <p:cNvCxnSpPr/>
          <p:nvPr/>
        </p:nvCxnSpPr>
        <p:spPr>
          <a:xfrm flipH="1">
            <a:off x="5080092" y="3349470"/>
            <a:ext cx="52356" cy="5821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 bwMode="auto">
          <a:xfrm>
            <a:off x="6835181" y="4193572"/>
            <a:ext cx="129889" cy="98406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3366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7891897" y="4193572"/>
            <a:ext cx="129889" cy="98406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3366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4768937" y="3953335"/>
            <a:ext cx="129889" cy="98406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3366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5810933" y="2851629"/>
            <a:ext cx="129889" cy="98406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3366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5173620" y="2950035"/>
            <a:ext cx="129889" cy="98406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3366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2" name="Rounded Rectangle 151"/>
          <p:cNvSpPr/>
          <p:nvPr/>
        </p:nvSpPr>
        <p:spPr>
          <a:xfrm>
            <a:off x="4229161" y="1338146"/>
            <a:ext cx="4901609" cy="5071204"/>
          </a:xfrm>
          <a:prstGeom prst="roundRect">
            <a:avLst>
              <a:gd name="adj" fmla="val 10817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36"/>
          <p:cNvSpPr>
            <a:spLocks noChangeArrowheads="1"/>
          </p:cNvSpPr>
          <p:nvPr/>
        </p:nvSpPr>
        <p:spPr bwMode="auto">
          <a:xfrm>
            <a:off x="6947894" y="475659"/>
            <a:ext cx="2182875" cy="8624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 anchorCtr="1"/>
          <a:lstStyle/>
          <a:p>
            <a:pPr>
              <a:defRPr/>
            </a:pPr>
            <a:r>
              <a:rPr lang="en-US" sz="1800" b="1" dirty="0" smtClean="0">
                <a:latin typeface="Arial"/>
                <a:cs typeface="Arial"/>
              </a:rPr>
              <a:t>Adversary knows </a:t>
            </a:r>
            <a:br>
              <a:rPr lang="en-US" sz="1800" b="1" dirty="0" smtClean="0">
                <a:latin typeface="Arial"/>
                <a:cs typeface="Arial"/>
              </a:rPr>
            </a:br>
            <a:r>
              <a:rPr lang="en-US" sz="1800" b="1" dirty="0" smtClean="0">
                <a:latin typeface="Arial"/>
                <a:cs typeface="Arial"/>
              </a:rPr>
              <a:t>color of </a:t>
            </a:r>
            <a:r>
              <a:rPr lang="en-US" sz="1800" b="1" i="1" dirty="0" smtClean="0">
                <a:latin typeface="Times New Roman"/>
                <a:cs typeface="Times New Roman"/>
              </a:rPr>
              <a:t>w</a:t>
            </a:r>
            <a:r>
              <a:rPr lang="en-US" sz="1800" b="1" baseline="-25000" dirty="0" smtClean="0">
                <a:latin typeface="Times New Roman"/>
                <a:cs typeface="Times New Roman"/>
              </a:rPr>
              <a:t>0</a:t>
            </a:r>
            <a:endParaRPr lang="en-US" sz="1800" b="1" i="1" baseline="-25000" dirty="0" smtClean="0">
              <a:latin typeface="Times New Roman"/>
              <a:cs typeface="Times New Roman"/>
            </a:endParaRPr>
          </a:p>
        </p:txBody>
      </p:sp>
      <p:sp>
        <p:nvSpPr>
          <p:cNvPr id="150" name="Content Placeholder 2"/>
          <p:cNvSpPr>
            <a:spLocks noGrp="1"/>
          </p:cNvSpPr>
          <p:nvPr>
            <p:ph idx="1"/>
          </p:nvPr>
        </p:nvSpPr>
        <p:spPr>
          <a:xfrm>
            <a:off x="124735" y="419588"/>
            <a:ext cx="4104425" cy="614970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Adversary specifies </a:t>
            </a:r>
            <a:r>
              <a:rPr lang="en-US" sz="2400" i="1" dirty="0" smtClean="0">
                <a:latin typeface="Times New Roman"/>
                <a:cs typeface="Times New Roman"/>
              </a:rPr>
              <a:t>V</a:t>
            </a:r>
          </a:p>
          <a:p>
            <a:r>
              <a:rPr lang="en-US" sz="2400" dirty="0" smtClean="0"/>
              <a:t>Goal: build </a:t>
            </a:r>
            <a:r>
              <a:rPr lang="en-US" sz="2400" i="1" dirty="0" smtClean="0">
                <a:latin typeface="Times New Roman"/>
                <a:cs typeface="Times New Roman"/>
              </a:rPr>
              <a:t>Sketch</a:t>
            </a:r>
            <a:r>
              <a:rPr lang="en-US" sz="2400" dirty="0" smtClean="0">
                <a:latin typeface="Times New Roman"/>
                <a:cs typeface="Times New Roman"/>
              </a:rPr>
              <a:t>,</a:t>
            </a:r>
            <a:r>
              <a:rPr lang="en-US" sz="2400" i="1" dirty="0" smtClean="0">
                <a:latin typeface="Times New Roman"/>
                <a:cs typeface="Times New Roman"/>
              </a:rPr>
              <a:t> Rec</a:t>
            </a:r>
            <a:r>
              <a:rPr lang="en-US" sz="2400" dirty="0" smtClean="0"/>
              <a:t> maximizing </a:t>
            </a:r>
            <a:r>
              <a:rPr lang="en-US" sz="2400" i="1" dirty="0" smtClean="0">
                <a:latin typeface="Times New Roman"/>
                <a:cs typeface="Times New Roman"/>
              </a:rPr>
              <a:t>H</a:t>
            </a:r>
            <a:r>
              <a:rPr lang="en-US" sz="2400" dirty="0" smtClean="0">
                <a:latin typeface="Times New Roman"/>
                <a:cs typeface="Times New Roman"/>
              </a:rPr>
              <a:t>(</a:t>
            </a:r>
            <a:r>
              <a:rPr lang="en-US" sz="2400" i="1" dirty="0" smtClean="0">
                <a:latin typeface="Times New Roman"/>
                <a:cs typeface="Times New Roman"/>
              </a:rPr>
              <a:t>W</a:t>
            </a:r>
            <a:r>
              <a:rPr lang="en-US" sz="2400" dirty="0" smtClean="0">
                <a:latin typeface="Times New Roman"/>
                <a:cs typeface="Times New Roman"/>
              </a:rPr>
              <a:t> | </a:t>
            </a:r>
            <a:r>
              <a:rPr lang="en-US" sz="2400" i="1" dirty="0" smtClean="0">
                <a:latin typeface="Times New Roman"/>
                <a:cs typeface="Times New Roman"/>
              </a:rPr>
              <a:t>p)</a:t>
            </a:r>
            <a:r>
              <a:rPr lang="en-US" sz="2400" dirty="0" smtClean="0">
                <a:latin typeface="Times New Roman"/>
                <a:cs typeface="Times New Roman"/>
              </a:rPr>
              <a:t>,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for all </a:t>
            </a:r>
            <a:r>
              <a:rPr lang="en-US" sz="2400" i="1" dirty="0" smtClean="0">
                <a:latin typeface="Times New Roman"/>
                <a:cs typeface="Times New Roman"/>
              </a:rPr>
              <a:t>W</a:t>
            </a:r>
            <a:r>
              <a:rPr lang="en-US" sz="2400" dirty="0" smtClean="0"/>
              <a:t> in </a:t>
            </a:r>
            <a:r>
              <a:rPr lang="en-US" sz="2400" i="1" dirty="0" smtClean="0">
                <a:latin typeface="Times New Roman"/>
                <a:cs typeface="Times New Roman"/>
              </a:rPr>
              <a:t>V</a:t>
            </a:r>
          </a:p>
          <a:p>
            <a:r>
              <a:rPr lang="en-US" sz="2400" i="1" dirty="0" smtClean="0">
                <a:latin typeface="Times New Roman"/>
                <a:cs typeface="Times New Roman"/>
              </a:rPr>
              <a:t>Sketch</a:t>
            </a:r>
            <a:r>
              <a:rPr lang="en-US" sz="2400" dirty="0" smtClean="0">
                <a:latin typeface="Calibri"/>
                <a:cs typeface="Calibri"/>
              </a:rPr>
              <a:t> must create augmented fixed points based only on </a:t>
            </a:r>
            <a:r>
              <a:rPr lang="en-US" sz="2400" i="1" dirty="0" smtClean="0">
                <a:latin typeface="Times New Roman"/>
                <a:cs typeface="Times New Roman"/>
              </a:rPr>
              <a:t>w</a:t>
            </a:r>
            <a:r>
              <a:rPr lang="en-US" sz="2400" baseline="-25000" dirty="0" smtClean="0">
                <a:latin typeface="Times New Roman"/>
                <a:cs typeface="Times New Roman"/>
              </a:rPr>
              <a:t>0</a:t>
            </a:r>
          </a:p>
          <a:p>
            <a:r>
              <a:rPr lang="en-US" sz="2400" dirty="0" smtClean="0">
                <a:latin typeface="Calibri"/>
                <a:cs typeface="Calibri"/>
              </a:rPr>
              <a:t>Build family with many possible distributions for each </a:t>
            </a:r>
            <a:r>
              <a:rPr lang="en-US" sz="2400" i="1" dirty="0" smtClean="0">
                <a:latin typeface="Times New Roman"/>
                <a:cs typeface="Times New Roman"/>
              </a:rPr>
              <a:t>w</a:t>
            </a:r>
            <a:r>
              <a:rPr lang="en-US" sz="2400" baseline="-25000" dirty="0" smtClean="0">
                <a:latin typeface="Times New Roman"/>
                <a:cs typeface="Times New Roman"/>
              </a:rPr>
              <a:t>0</a:t>
            </a:r>
          </a:p>
          <a:p>
            <a:r>
              <a:rPr lang="en-US" sz="2400" i="1" dirty="0" smtClean="0">
                <a:latin typeface="Times New Roman"/>
                <a:cs typeface="Times New Roman"/>
              </a:rPr>
              <a:t>Sketch </a:t>
            </a:r>
            <a:r>
              <a:rPr lang="en-US" sz="2400" dirty="0" smtClean="0">
                <a:latin typeface="Calibri"/>
                <a:cs typeface="Calibri"/>
              </a:rPr>
              <a:t>can’t tell </a:t>
            </a:r>
            <a:r>
              <a:rPr lang="en-US" sz="2400" i="1" dirty="0" smtClean="0">
                <a:latin typeface="Times New Roman"/>
                <a:cs typeface="Times New Roman"/>
              </a:rPr>
              <a:t>W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Calibri"/>
                <a:cs typeface="Calibri"/>
              </a:rPr>
              <a:t>from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i="1" dirty="0" smtClean="0">
                <a:latin typeface="Times New Roman"/>
                <a:cs typeface="Times New Roman"/>
              </a:rPr>
              <a:t>w</a:t>
            </a:r>
            <a:r>
              <a:rPr lang="en-US" sz="2400" baseline="-25000" dirty="0" smtClean="0">
                <a:latin typeface="Times New Roman"/>
                <a:cs typeface="Times New Roman"/>
              </a:rPr>
              <a:t>0</a:t>
            </a:r>
          </a:p>
          <a:p>
            <a:pPr marL="342900" lvl="1" indent="-342900">
              <a:buFont typeface="Arial"/>
              <a:buChar char="•"/>
            </a:pPr>
            <a:r>
              <a:rPr lang="en-US" sz="2400" dirty="0">
                <a:cs typeface="Calibri"/>
              </a:rPr>
              <a:t>Distributions only share </a:t>
            </a:r>
            <a:r>
              <a:rPr lang="en-US" sz="2400" i="1" dirty="0">
                <a:latin typeface="Times New Roman"/>
                <a:cs typeface="Times New Roman"/>
              </a:rPr>
              <a:t>w</a:t>
            </a:r>
            <a:r>
              <a:rPr lang="en-US" sz="2400" baseline="-25000" dirty="0">
                <a:latin typeface="Times New Roman"/>
                <a:cs typeface="Times New Roman"/>
              </a:rPr>
              <a:t>0</a:t>
            </a:r>
            <a:endParaRPr lang="en-US" sz="2400" dirty="0">
              <a:cs typeface="Calibri"/>
            </a:endParaRPr>
          </a:p>
          <a:p>
            <a:pPr lvl="1"/>
            <a:r>
              <a:rPr lang="en-US" sz="2000" i="1" dirty="0">
                <a:latin typeface="Times New Roman"/>
                <a:cs typeface="Times New Roman"/>
              </a:rPr>
              <a:t>Sketch</a:t>
            </a:r>
            <a:r>
              <a:rPr lang="en-US" sz="2000" dirty="0">
                <a:cs typeface="Calibri"/>
              </a:rPr>
              <a:t> must include augmented fixed points from all distributions with </a:t>
            </a:r>
            <a:r>
              <a:rPr lang="en-US" sz="2000" i="1" dirty="0">
                <a:latin typeface="Times New Roman"/>
                <a:cs typeface="Times New Roman"/>
              </a:rPr>
              <a:t>w</a:t>
            </a:r>
            <a:r>
              <a:rPr lang="en-US" sz="2000" baseline="-25000" dirty="0"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6310415" y="3420528"/>
            <a:ext cx="58873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endParaRPr lang="en-US" sz="2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56" name="Oval 155"/>
          <p:cNvSpPr/>
          <p:nvPr/>
        </p:nvSpPr>
        <p:spPr bwMode="auto">
          <a:xfrm>
            <a:off x="6223647" y="3939788"/>
            <a:ext cx="129889" cy="98406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3366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7" name="Rectangle 36"/>
          <p:cNvSpPr>
            <a:spLocks noChangeArrowheads="1"/>
          </p:cNvSpPr>
          <p:nvPr/>
        </p:nvSpPr>
        <p:spPr bwMode="auto">
          <a:xfrm>
            <a:off x="4179368" y="2482560"/>
            <a:ext cx="1906159" cy="86691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 anchorCtr="1"/>
          <a:lstStyle/>
          <a:p>
            <a:pPr>
              <a:defRPr/>
            </a:pPr>
            <a:r>
              <a:rPr lang="en-US" sz="1800" b="1" dirty="0" smtClean="0">
                <a:latin typeface="Arial"/>
                <a:cs typeface="Arial"/>
              </a:rPr>
              <a:t>Alternative Points</a:t>
            </a:r>
            <a:endParaRPr lang="en-US" sz="1800" b="1" i="1" dirty="0" smtClean="0">
              <a:latin typeface="Times New Roman"/>
              <a:cs typeface="Times New Roman"/>
            </a:endParaRPr>
          </a:p>
        </p:txBody>
      </p:sp>
      <p:sp>
        <p:nvSpPr>
          <p:cNvPr id="148" name="Rectangle 36"/>
          <p:cNvSpPr>
            <a:spLocks noChangeArrowheads="1"/>
          </p:cNvSpPr>
          <p:nvPr/>
        </p:nvSpPr>
        <p:spPr bwMode="auto">
          <a:xfrm>
            <a:off x="6207032" y="5167352"/>
            <a:ext cx="2031840" cy="85367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 anchorCtr="1"/>
          <a:lstStyle/>
          <a:p>
            <a:pPr>
              <a:defRPr/>
            </a:pPr>
            <a:r>
              <a:rPr lang="en-US" sz="1800" b="1" dirty="0" smtClean="0">
                <a:latin typeface="Arial"/>
                <a:cs typeface="Arial"/>
              </a:rPr>
              <a:t>Adversary’s search space</a:t>
            </a:r>
            <a:endParaRPr lang="en-US" sz="1800" b="1" i="1" dirty="0" smtClean="0">
              <a:latin typeface="Times New Roman"/>
              <a:cs typeface="Times New Roman"/>
            </a:endParaRPr>
          </a:p>
        </p:txBody>
      </p:sp>
      <p:cxnSp>
        <p:nvCxnSpPr>
          <p:cNvPr id="149" name="Straight Arrow Connector 148"/>
          <p:cNvCxnSpPr>
            <a:stCxn id="148" idx="0"/>
            <a:endCxn id="49" idx="4"/>
          </p:cNvCxnSpPr>
          <p:nvPr/>
        </p:nvCxnSpPr>
        <p:spPr>
          <a:xfrm flipV="1">
            <a:off x="7222952" y="4291978"/>
            <a:ext cx="733890" cy="8753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>
            <a:stCxn id="148" idx="0"/>
            <a:endCxn id="156" idx="5"/>
          </p:cNvCxnSpPr>
          <p:nvPr/>
        </p:nvCxnSpPr>
        <p:spPr>
          <a:xfrm flipH="1" flipV="1">
            <a:off x="6334514" y="4023783"/>
            <a:ext cx="888438" cy="11435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>
            <a:stCxn id="148" idx="0"/>
            <a:endCxn id="51" idx="5"/>
          </p:cNvCxnSpPr>
          <p:nvPr/>
        </p:nvCxnSpPr>
        <p:spPr>
          <a:xfrm flipH="1" flipV="1">
            <a:off x="4879804" y="4037330"/>
            <a:ext cx="2343148" cy="11300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9" name="Rectangle 36"/>
          <p:cNvSpPr>
            <a:spLocks noChangeArrowheads="1"/>
          </p:cNvSpPr>
          <p:nvPr/>
        </p:nvSpPr>
        <p:spPr bwMode="auto">
          <a:xfrm>
            <a:off x="3456152" y="188959"/>
            <a:ext cx="3367689" cy="106885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 anchorCtr="1"/>
          <a:lstStyle/>
          <a:p>
            <a:pPr>
              <a:defRPr/>
            </a:pPr>
            <a:r>
              <a:rPr lang="en-US" sz="1800" b="1" u="sng" dirty="0" err="1" smtClean="0">
                <a:latin typeface="Calibri"/>
                <a:cs typeface="Calibri"/>
              </a:rPr>
              <a:t>Thm</a:t>
            </a:r>
            <a:r>
              <a:rPr lang="en-US" sz="1800" b="1" dirty="0" smtClean="0">
                <a:latin typeface="Calibri"/>
                <a:cs typeface="Calibri"/>
              </a:rPr>
              <a:t>: </a:t>
            </a:r>
            <a:r>
              <a:rPr lang="en-US" sz="1800" i="1" dirty="0" smtClean="0">
                <a:latin typeface="Times New Roman"/>
                <a:cs typeface="Times New Roman"/>
              </a:rPr>
              <a:t>Sketch, Rec</a:t>
            </a:r>
            <a:r>
              <a:rPr lang="en-US" sz="1800" b="1" dirty="0" smtClean="0">
                <a:latin typeface="Calibri"/>
                <a:cs typeface="Calibri"/>
              </a:rPr>
              <a:t> can include at most </a:t>
            </a:r>
            <a:r>
              <a:rPr lang="en-US" sz="1800" dirty="0" smtClean="0">
                <a:latin typeface="Times New Roman"/>
                <a:cs typeface="Times New Roman"/>
              </a:rPr>
              <a:t>4</a:t>
            </a:r>
            <a:r>
              <a:rPr lang="en-US" sz="1800" b="1" dirty="0" smtClean="0">
                <a:latin typeface="Calibri"/>
                <a:cs typeface="Calibri"/>
              </a:rPr>
              <a:t> augmented fixed points from </a:t>
            </a:r>
            <a:r>
              <a:rPr lang="en-US" b="1" dirty="0" smtClean="0">
                <a:latin typeface="Calibri"/>
                <a:cs typeface="Calibri"/>
              </a:rPr>
              <a:t>members of </a:t>
            </a:r>
            <a:r>
              <a:rPr lang="en-US" sz="1800" i="1" dirty="0" smtClean="0">
                <a:latin typeface="Times New Roman"/>
                <a:cs typeface="Times New Roman"/>
              </a:rPr>
              <a:t>V</a:t>
            </a:r>
            <a:r>
              <a:rPr lang="en-US" sz="1800" b="1" dirty="0" smtClean="0">
                <a:latin typeface="Calibri"/>
                <a:cs typeface="Calibri"/>
              </a:rPr>
              <a:t> on average</a:t>
            </a:r>
          </a:p>
        </p:txBody>
      </p:sp>
      <p:cxnSp>
        <p:nvCxnSpPr>
          <p:cNvPr id="160" name="Straight Arrow Connector 159"/>
          <p:cNvCxnSpPr>
            <a:stCxn id="148" idx="0"/>
            <a:endCxn id="45" idx="4"/>
          </p:cNvCxnSpPr>
          <p:nvPr/>
        </p:nvCxnSpPr>
        <p:spPr>
          <a:xfrm flipH="1" flipV="1">
            <a:off x="6900126" y="4291978"/>
            <a:ext cx="322826" cy="8753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960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 animBg="1"/>
      <p:bldP spid="15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70095" y="1381720"/>
            <a:ext cx="8890275" cy="4525963"/>
          </a:xfrm>
        </p:spPr>
        <p:txBody>
          <a:bodyPr>
            <a:normAutofit fontScale="85000" lnSpcReduction="20000"/>
          </a:bodyPr>
          <a:lstStyle/>
          <a:p>
            <a:r>
              <a:rPr lang="en-US" u="sng" dirty="0" err="1" smtClean="0"/>
              <a:t>Thm</a:t>
            </a:r>
            <a:r>
              <a:rPr lang="en-US" u="sng" dirty="0" smtClean="0"/>
              <a:t> [FRS]</a:t>
            </a:r>
            <a:r>
              <a:rPr lang="en-US" dirty="0" smtClean="0"/>
              <a:t>: Yes, if algorithms know exact distribution of </a:t>
            </a:r>
            <a:r>
              <a:rPr lang="en-US" i="1" dirty="0" smtClean="0">
                <a:latin typeface="Times New Roman"/>
                <a:cs typeface="Times New Roman"/>
              </a:rPr>
              <a:t>W</a:t>
            </a:r>
            <a:r>
              <a:rPr lang="en-US" baseline="-25000" dirty="0" smtClean="0">
                <a:latin typeface="Times New Roman"/>
                <a:cs typeface="Times New Roman"/>
              </a:rPr>
              <a:t>0</a:t>
            </a:r>
          </a:p>
          <a:p>
            <a:r>
              <a:rPr lang="en-US" dirty="0" smtClean="0">
                <a:latin typeface="Calibri"/>
                <a:cs typeface="Calibri"/>
              </a:rPr>
              <a:t>Imprudent to assume construction and adversary have same view of </a:t>
            </a:r>
            <a:r>
              <a:rPr lang="en-US" i="1" dirty="0" smtClean="0">
                <a:latin typeface="Times New Roman"/>
                <a:cs typeface="Times New Roman"/>
              </a:rPr>
              <a:t>W</a:t>
            </a:r>
            <a:r>
              <a:rPr lang="en-US" baseline="-25000" dirty="0" smtClean="0">
                <a:latin typeface="Times New Roman"/>
                <a:cs typeface="Times New Roman"/>
              </a:rPr>
              <a:t>0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Deal with adversary knowledge by providing security for family </a:t>
            </a:r>
            <a:r>
              <a:rPr lang="en-US" i="1" dirty="0" smtClean="0">
                <a:latin typeface="Times New Roman"/>
                <a:cs typeface="Times New Roman"/>
              </a:rPr>
              <a:t>V</a:t>
            </a:r>
            <a:r>
              <a:rPr lang="en-US" dirty="0" smtClean="0">
                <a:latin typeface="Calibri"/>
                <a:cs typeface="Calibri"/>
              </a:rPr>
              <a:t> of </a:t>
            </a:r>
            <a:r>
              <a:rPr lang="en-US" i="1" dirty="0" smtClean="0">
                <a:latin typeface="Times New Roman"/>
                <a:cs typeface="Times New Roman"/>
              </a:rPr>
              <a:t>W</a:t>
            </a:r>
            <a:r>
              <a:rPr lang="en-US" baseline="-25000" dirty="0" smtClean="0">
                <a:latin typeface="Times New Roman"/>
                <a:cs typeface="Times New Roman"/>
              </a:rPr>
              <a:t>0</a:t>
            </a:r>
            <a:r>
              <a:rPr lang="en-US" dirty="0" smtClean="0">
                <a:latin typeface="Calibri"/>
                <a:cs typeface="Calibri"/>
              </a:rPr>
              <a:t>, security should hold for whole family</a:t>
            </a:r>
          </a:p>
          <a:p>
            <a:r>
              <a:rPr lang="en-US" u="sng" dirty="0" err="1" smtClean="0">
                <a:latin typeface="Calibri"/>
                <a:cs typeface="Calibri"/>
              </a:rPr>
              <a:t>Thm</a:t>
            </a:r>
            <a:r>
              <a:rPr lang="en-US" u="sng" dirty="0" smtClean="0">
                <a:latin typeface="Calibri"/>
                <a:cs typeface="Calibri"/>
              </a:rPr>
              <a:t> [FRS]</a:t>
            </a:r>
            <a:r>
              <a:rPr lang="en-US" dirty="0" smtClean="0">
                <a:latin typeface="Calibri"/>
                <a:cs typeface="Calibri"/>
              </a:rPr>
              <a:t>: No if adversary knows more about </a:t>
            </a:r>
            <a:r>
              <a:rPr lang="en-US" i="1" dirty="0" smtClean="0">
                <a:latin typeface="Times New Roman"/>
                <a:cs typeface="Times New Roman"/>
              </a:rPr>
              <a:t>W</a:t>
            </a:r>
            <a:r>
              <a:rPr lang="en-US" baseline="-25000" dirty="0" smtClean="0">
                <a:latin typeface="Times New Roman"/>
                <a:cs typeface="Times New Roman"/>
              </a:rPr>
              <a:t>0</a:t>
            </a:r>
            <a:r>
              <a:rPr lang="en-US" dirty="0" smtClean="0">
                <a:latin typeface="Calibri"/>
                <a:cs typeface="Calibri"/>
              </a:rPr>
              <a:t> than</a:t>
            </a:r>
            <a:br>
              <a:rPr lang="en-US" dirty="0" smtClean="0">
                <a:latin typeface="Calibri"/>
                <a:cs typeface="Calibri"/>
              </a:rPr>
            </a:br>
            <a:r>
              <a:rPr lang="en-US" dirty="0" smtClean="0">
                <a:latin typeface="Calibri"/>
                <a:cs typeface="Calibri"/>
              </a:rPr>
              <a:t>fuzzy extractor creator</a:t>
            </a:r>
            <a:endParaRPr lang="en-US" i="1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A3: Yes if security is computational (using obfuscation)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     [</a:t>
            </a:r>
            <a:r>
              <a:rPr lang="en-US" dirty="0" err="1" smtClean="0">
                <a:solidFill>
                  <a:schemeClr val="bg1"/>
                </a:solidFill>
              </a:rPr>
              <a:t>Bitansky</a:t>
            </a:r>
            <a:r>
              <a:rPr lang="en-US" dirty="0" smtClean="0">
                <a:solidFill>
                  <a:schemeClr val="bg1"/>
                </a:solidFill>
              </a:rPr>
              <a:t> Canetti </a:t>
            </a:r>
            <a:r>
              <a:rPr lang="en-US" dirty="0" err="1" smtClean="0">
                <a:solidFill>
                  <a:schemeClr val="bg1"/>
                </a:solidFill>
              </a:rPr>
              <a:t>Kalai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Paneth</a:t>
            </a:r>
            <a:r>
              <a:rPr lang="en-US" dirty="0" smtClean="0">
                <a:solidFill>
                  <a:schemeClr val="bg1"/>
                </a:solidFill>
              </a:rPr>
              <a:t> 14]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A4: No if security is information-theoretic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A5: No if you try to build (computational) secure sketch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Is big </a:t>
            </a:r>
            <a:r>
              <a:rPr lang="en-US" i="1" dirty="0" err="1">
                <a:latin typeface="Times New Roman"/>
                <a:cs typeface="Times New Roman"/>
              </a:rPr>
              <a:t>H</a:t>
            </a:r>
            <a:r>
              <a:rPr lang="en-US" baseline="-25000" dirty="0" err="1">
                <a:latin typeface="Times New Roman"/>
                <a:cs typeface="Times New Roman"/>
              </a:rPr>
              <a:t>fuzz</a:t>
            </a:r>
            <a:r>
              <a:rPr lang="en-US" dirty="0">
                <a:latin typeface="Times New Roman"/>
                <a:cs typeface="Times New Roman"/>
              </a:rPr>
              <a:t>(</a:t>
            </a:r>
            <a:r>
              <a:rPr lang="en-US" i="1" dirty="0" smtClean="0">
                <a:latin typeface="Times New Roman"/>
                <a:cs typeface="Times New Roman"/>
              </a:rPr>
              <a:t>W</a:t>
            </a:r>
            <a:r>
              <a:rPr lang="en-US" baseline="-25000" dirty="0" smtClean="0">
                <a:latin typeface="Times New Roman"/>
                <a:cs typeface="Times New Roman"/>
              </a:rPr>
              <a:t>0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  <a:r>
              <a:rPr lang="en-US" dirty="0" smtClean="0"/>
              <a:t> sufficient?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6"/>
          <p:cNvSpPr>
            <a:spLocks noChangeArrowheads="1"/>
          </p:cNvSpPr>
          <p:nvPr/>
        </p:nvSpPr>
        <p:spPr bwMode="auto">
          <a:xfrm>
            <a:off x="457200" y="4070984"/>
            <a:ext cx="7927218" cy="132298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 anchorCtr="1"/>
          <a:lstStyle/>
          <a:p>
            <a:pPr>
              <a:defRPr/>
            </a:pPr>
            <a:r>
              <a:rPr lang="en-US" sz="2400" b="1" dirty="0" smtClean="0">
                <a:latin typeface="Calibri"/>
                <a:cs typeface="Calibri"/>
              </a:rPr>
              <a:t>Fuzzy extractors defined information-theoretically </a:t>
            </a:r>
            <a:br>
              <a:rPr lang="en-US" sz="2400" b="1" dirty="0" smtClean="0">
                <a:latin typeface="Calibri"/>
                <a:cs typeface="Calibri"/>
              </a:rPr>
            </a:br>
            <a:r>
              <a:rPr lang="en-US" sz="2400" b="1" dirty="0" smtClean="0">
                <a:latin typeface="Calibri"/>
                <a:cs typeface="Calibri"/>
              </a:rPr>
              <a:t>(used info-theory tools), </a:t>
            </a:r>
          </a:p>
          <a:p>
            <a:pPr>
              <a:defRPr/>
            </a:pPr>
            <a:r>
              <a:rPr lang="en-US" sz="2400" b="1" dirty="0" smtClean="0">
                <a:latin typeface="Calibri"/>
                <a:cs typeface="Calibri"/>
              </a:rPr>
              <a:t>No compelling need for info-theory security</a:t>
            </a:r>
          </a:p>
        </p:txBody>
      </p:sp>
    </p:spTree>
    <p:extLst>
      <p:ext uri="{BB962C8B-B14F-4D97-AF65-F5344CB8AC3E}">
        <p14:creationId xmlns:p14="http://schemas.microsoft.com/office/powerpoint/2010/main" val="2621392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Stop using secure sketches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Define objects computationally</a:t>
            </a:r>
          </a:p>
          <a:p>
            <a:pPr marL="0" indent="0">
              <a:buNone/>
            </a:pPr>
            <a:r>
              <a:rPr lang="en-US" sz="2400" u="sng" dirty="0" err="1" smtClean="0">
                <a:cs typeface="Calibri"/>
              </a:rPr>
              <a:t>Thm</a:t>
            </a:r>
            <a:r>
              <a:rPr lang="en-US" sz="2400" u="sng" dirty="0" smtClean="0">
                <a:cs typeface="Calibri"/>
              </a:rPr>
              <a:t> </a:t>
            </a:r>
            <a:r>
              <a:rPr lang="en-US" sz="2400" u="sng" dirty="0">
                <a:cs typeface="Calibri"/>
              </a:rPr>
              <a:t>[FMR13]</a:t>
            </a:r>
            <a:r>
              <a:rPr lang="en-US" sz="2400" dirty="0" smtClean="0">
                <a:cs typeface="Calibri"/>
              </a:rPr>
              <a:t>: Natural definition of computational secure sketches (pseudo entropy) limited: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 smtClean="0">
              <a:cs typeface="Calibri"/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en-US" dirty="0" smtClean="0">
                <a:cs typeface="Calibri"/>
              </a:rPr>
              <a:t>Stop using secure sketches</a:t>
            </a:r>
            <a:endParaRPr lang="en-US" dirty="0">
              <a:cs typeface="Calibri"/>
            </a:endParaRPr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400050" lvl="1" indent="0">
              <a:buNone/>
            </a:pPr>
            <a:endParaRPr lang="en-US" dirty="0" smtClean="0"/>
          </a:p>
        </p:txBody>
      </p:sp>
      <p:sp>
        <p:nvSpPr>
          <p:cNvPr id="6" name="Rectangle 36"/>
          <p:cNvSpPr>
            <a:spLocks noChangeArrowheads="1"/>
          </p:cNvSpPr>
          <p:nvPr/>
        </p:nvSpPr>
        <p:spPr bwMode="auto">
          <a:xfrm>
            <a:off x="992418" y="4429685"/>
            <a:ext cx="7058725" cy="83033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 anchorCtr="1"/>
          <a:lstStyle/>
          <a:p>
            <a:pPr>
              <a:defRPr/>
            </a:pPr>
            <a:r>
              <a:rPr lang="en-US" sz="2400" b="1" dirty="0" smtClean="0"/>
              <a:t>Can build sketches with info-theoretic security from sketches that provide computational security</a:t>
            </a:r>
          </a:p>
        </p:txBody>
      </p:sp>
    </p:spTree>
    <p:extLst>
      <p:ext uri="{BB962C8B-B14F-4D97-AF65-F5344CB8AC3E}">
        <p14:creationId xmlns:p14="http://schemas.microsoft.com/office/powerpoint/2010/main" val="2922772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Key </a:t>
            </a:r>
            <a:r>
              <a:rPr lang="en-US" dirty="0">
                <a:solidFill>
                  <a:srgbClr val="7F7F7F"/>
                </a:solidFill>
              </a:rPr>
              <a:t>Derivation from Noisy </a:t>
            </a:r>
            <a:r>
              <a:rPr lang="en-US" dirty="0" smtClean="0">
                <a:solidFill>
                  <a:srgbClr val="7F7F7F"/>
                </a:solidFill>
              </a:rPr>
              <a:t>Sources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Traditional Fuzzy Extractors</a:t>
            </a:r>
            <a:endParaRPr lang="en-US" dirty="0">
              <a:solidFill>
                <a:srgbClr val="7F7F7F"/>
              </a:solidFill>
            </a:endParaRPr>
          </a:p>
          <a:p>
            <a:r>
              <a:rPr lang="en-US" dirty="0" smtClean="0">
                <a:solidFill>
                  <a:srgbClr val="7F7F7F"/>
                </a:solidFill>
              </a:rPr>
              <a:t>Lessons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7F7F7F"/>
                </a:solidFill>
              </a:rPr>
              <a:t>Exploit </a:t>
            </a:r>
            <a:r>
              <a:rPr lang="en-US" dirty="0">
                <a:solidFill>
                  <a:srgbClr val="7F7F7F"/>
                </a:solidFill>
              </a:rPr>
              <a:t>structure of source beyond entropy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7F7F7F"/>
                </a:solidFill>
              </a:rPr>
              <a:t>Define </a:t>
            </a:r>
            <a:r>
              <a:rPr lang="en-US" dirty="0">
                <a:solidFill>
                  <a:srgbClr val="7F7F7F"/>
                </a:solidFill>
              </a:rPr>
              <a:t>objects </a:t>
            </a:r>
            <a:r>
              <a:rPr lang="en-US" dirty="0" smtClean="0">
                <a:solidFill>
                  <a:srgbClr val="7F7F7F"/>
                </a:solidFill>
              </a:rPr>
              <a:t>computationally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>
                <a:solidFill>
                  <a:srgbClr val="7F7F7F"/>
                </a:solidFill>
              </a:rPr>
              <a:t>Stop using secure </a:t>
            </a:r>
            <a:r>
              <a:rPr lang="en-US" dirty="0" smtClean="0">
                <a:solidFill>
                  <a:srgbClr val="7F7F7F"/>
                </a:solidFill>
              </a:rPr>
              <a:t>sketches</a:t>
            </a:r>
            <a:endParaRPr lang="en-US" dirty="0">
              <a:solidFill>
                <a:srgbClr val="7F7F7F"/>
              </a:solidFill>
            </a:endParaRPr>
          </a:p>
          <a:p>
            <a:r>
              <a:rPr lang="en-US" dirty="0" smtClean="0"/>
              <a:t>New </a:t>
            </a:r>
            <a:r>
              <a:rPr lang="en-US" dirty="0"/>
              <a:t>Constructions</a:t>
            </a:r>
          </a:p>
        </p:txBody>
      </p:sp>
      <p:sp>
        <p:nvSpPr>
          <p:cNvPr id="4" name="Right Arrow 3"/>
          <p:cNvSpPr/>
          <p:nvPr/>
        </p:nvSpPr>
        <p:spPr>
          <a:xfrm>
            <a:off x="56661" y="4953533"/>
            <a:ext cx="801077" cy="47002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97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91" y="-271546"/>
            <a:ext cx="8890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Idea [CFPRS14]: “encrypt” </a:t>
            </a:r>
            <a:r>
              <a:rPr lang="en-US" sz="3600" i="1" dirty="0" smtClean="0">
                <a:latin typeface="Times New Roman"/>
                <a:cs typeface="Times New Roman"/>
              </a:rPr>
              <a:t>r</a:t>
            </a:r>
            <a:r>
              <a:rPr lang="en-US" sz="3600" dirty="0" smtClean="0"/>
              <a:t> using parts of </a:t>
            </a:r>
            <a:r>
              <a:rPr lang="en-US" sz="3600" i="1" dirty="0" smtClean="0">
                <a:latin typeface="Times New Roman"/>
                <a:cs typeface="Times New Roman"/>
              </a:rPr>
              <a:t>w</a:t>
            </a:r>
            <a:r>
              <a:rPr lang="en-US" sz="3600" baseline="-25000" dirty="0" smtClean="0">
                <a:latin typeface="Times New Roman"/>
                <a:cs typeface="Times New Roman"/>
              </a:rPr>
              <a:t>0</a:t>
            </a:r>
            <a:endParaRPr lang="en-US" sz="3600" baseline="-25000" dirty="0">
              <a:latin typeface="Times New Roman"/>
              <a:cs typeface="Times New Roman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47746" y="3463476"/>
            <a:ext cx="48695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 </a:t>
            </a:r>
            <a:r>
              <a:rPr lang="en-US" sz="2800" i="1" dirty="0" smtClean="0">
                <a:latin typeface="Times New Roman"/>
                <a:cs typeface="Times New Roman"/>
              </a:rPr>
              <a:t>= a</a:t>
            </a:r>
            <a:r>
              <a:rPr lang="en-US" sz="2800" baseline="-25000" dirty="0" smtClean="0">
                <a:latin typeface="Times New Roman"/>
                <a:cs typeface="Times New Roman"/>
              </a:rPr>
              <a:t>1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2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3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4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5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6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7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8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9</a:t>
            </a:r>
            <a:endParaRPr lang="en-US" sz="2800" dirty="0"/>
          </a:p>
        </p:txBody>
      </p:sp>
      <p:sp>
        <p:nvSpPr>
          <p:cNvPr id="54" name="Rectangle 53"/>
          <p:cNvSpPr/>
          <p:nvPr/>
        </p:nvSpPr>
        <p:spPr>
          <a:xfrm>
            <a:off x="333007" y="883707"/>
            <a:ext cx="87334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Gen</a:t>
            </a:r>
            <a:r>
              <a:rPr lang="en-US" sz="2800" dirty="0" smtClean="0">
                <a:cs typeface="Times New Roman"/>
              </a:rPr>
              <a:t>: - get random combinations of symbols in </a:t>
            </a:r>
            <a:r>
              <a:rPr lang="en-US" sz="2800" i="1" dirty="0">
                <a:latin typeface="Times New Roman"/>
                <a:cs typeface="Times New Roman"/>
              </a:rPr>
              <a:t>w</a:t>
            </a:r>
            <a:r>
              <a:rPr lang="en-US" sz="2800" baseline="-25000" dirty="0">
                <a:latin typeface="Times New Roman"/>
                <a:cs typeface="Times New Roman"/>
              </a:rPr>
              <a:t>0 </a:t>
            </a:r>
            <a:r>
              <a:rPr lang="en-US" sz="2800" dirty="0" smtClean="0">
                <a:cs typeface="Times New Roman"/>
              </a:rPr>
              <a:t>  </a:t>
            </a:r>
          </a:p>
        </p:txBody>
      </p:sp>
      <p:sp>
        <p:nvSpPr>
          <p:cNvPr id="50" name="Rectangle 49"/>
          <p:cNvSpPr/>
          <p:nvPr/>
        </p:nvSpPr>
        <p:spPr>
          <a:xfrm>
            <a:off x="8251358" y="3281922"/>
            <a:ext cx="365760" cy="457200"/>
          </a:xfrm>
          <a:prstGeom prst="rect">
            <a:avLst/>
          </a:prstGeom>
          <a:solidFill>
            <a:srgbClr val="0011B2"/>
          </a:solidFill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/>
          <p:nvPr/>
        </p:nvCxnSpPr>
        <p:spPr bwMode="auto">
          <a:xfrm flipV="1">
            <a:off x="1963132" y="4089416"/>
            <a:ext cx="4415084" cy="11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57" name="Straight Arrow Connector 56"/>
          <p:cNvCxnSpPr/>
          <p:nvPr/>
        </p:nvCxnSpPr>
        <p:spPr bwMode="auto">
          <a:xfrm>
            <a:off x="8023154" y="3789089"/>
            <a:ext cx="869787" cy="77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58" name="Straight Arrow Connector 57"/>
          <p:cNvCxnSpPr/>
          <p:nvPr/>
        </p:nvCxnSpPr>
        <p:spPr bwMode="auto">
          <a:xfrm>
            <a:off x="8017028" y="4461840"/>
            <a:ext cx="83017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60" name="TextBox 59"/>
          <p:cNvSpPr txBox="1"/>
          <p:nvPr/>
        </p:nvSpPr>
        <p:spPr>
          <a:xfrm>
            <a:off x="8229724" y="3237647"/>
            <a:ext cx="44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178023" y="3887125"/>
            <a:ext cx="496183" cy="523220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1855854" y="4035342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Trapezoid 64"/>
          <p:cNvSpPr/>
          <p:nvPr/>
        </p:nvSpPr>
        <p:spPr bwMode="auto">
          <a:xfrm rot="5400000">
            <a:off x="6699007" y="3227355"/>
            <a:ext cx="989246" cy="1630826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803914" y="3748872"/>
            <a:ext cx="722974" cy="2063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/>
                <a:cs typeface="Times New Roman"/>
              </a:rPr>
              <a:t>Gen</a:t>
            </a:r>
            <a:endParaRPr lang="en-US" sz="2400" i="1" dirty="0">
              <a:latin typeface="Times New Roman"/>
              <a:cs typeface="Times New Roman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1644808" y="4561927"/>
            <a:ext cx="1279508" cy="2177697"/>
            <a:chOff x="1643244" y="4564057"/>
            <a:chExt cx="1279508" cy="2177697"/>
          </a:xfrm>
        </p:grpSpPr>
        <p:grpSp>
          <p:nvGrpSpPr>
            <p:cNvPr id="78" name="Group 77"/>
            <p:cNvGrpSpPr/>
            <p:nvPr/>
          </p:nvGrpSpPr>
          <p:grpSpPr>
            <a:xfrm>
              <a:off x="1736123" y="4564057"/>
              <a:ext cx="959150" cy="1534588"/>
              <a:chOff x="373550" y="3283382"/>
              <a:chExt cx="959150" cy="1534588"/>
            </a:xfrm>
          </p:grpSpPr>
          <p:pic>
            <p:nvPicPr>
              <p:cNvPr id="100" name="Picture 9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3550" y="3283382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101" name="Rectangle 100"/>
              <p:cNvSpPr/>
              <p:nvPr/>
            </p:nvSpPr>
            <p:spPr>
              <a:xfrm rot="20538414">
                <a:off x="434562" y="3804512"/>
                <a:ext cx="880994" cy="101345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  <p:sp>
            <p:nvSpPr>
              <p:cNvPr id="102" name="Rectangle 101"/>
              <p:cNvSpPr/>
              <p:nvPr/>
            </p:nvSpPr>
            <p:spPr>
              <a:xfrm rot="20538414">
                <a:off x="828212" y="3589243"/>
                <a:ext cx="281848" cy="222323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1736123" y="4832469"/>
              <a:ext cx="1186629" cy="1909285"/>
              <a:chOff x="166800" y="4578964"/>
              <a:chExt cx="1186629" cy="1909285"/>
            </a:xfrm>
          </p:grpSpPr>
          <p:pic>
            <p:nvPicPr>
              <p:cNvPr id="97" name="Picture 9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6691" y="4578964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98" name="Rectangle 97"/>
              <p:cNvSpPr/>
              <p:nvPr/>
            </p:nvSpPr>
            <p:spPr>
              <a:xfrm>
                <a:off x="166800" y="5965029"/>
                <a:ext cx="118662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3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9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5</a:t>
                </a:r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393809" y="4658276"/>
                <a:ext cx="39151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r</a:t>
                </a:r>
                <a:endParaRPr lang="en-US" sz="28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80" name="Rectangle 79"/>
            <p:cNvSpPr/>
            <p:nvPr/>
          </p:nvSpPr>
          <p:spPr>
            <a:xfrm rot="20124597">
              <a:off x="2303459" y="5087462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 rot="20124597">
              <a:off x="2349375" y="496370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 rot="16690752">
              <a:off x="2084276" y="5017785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 rot="20124597">
              <a:off x="2579271" y="522728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 rot="20124597">
              <a:off x="2383239" y="508746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 rot="17758626">
              <a:off x="2419003" y="5225803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 rot="19563718">
              <a:off x="1643244" y="548822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 rot="19563718">
              <a:off x="1748465" y="5629440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 rot="19563718">
              <a:off x="1735255" y="5517917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 rot="19563718">
              <a:off x="1982970" y="5090423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 rot="19547400">
              <a:off x="2196087" y="4894757"/>
              <a:ext cx="119608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 rot="20165088">
              <a:off x="2208646" y="4900193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 rot="20165088">
              <a:off x="2024261" y="4805411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 rot="20165088">
              <a:off x="1920317" y="4828130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 rot="20165088">
              <a:off x="1920317" y="4904065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 rot="20606050">
              <a:off x="1924369" y="498414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983919" y="4840707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75701" y="4561927"/>
            <a:ext cx="1279508" cy="2177697"/>
            <a:chOff x="1643244" y="4564057"/>
            <a:chExt cx="1279508" cy="2177697"/>
          </a:xfrm>
        </p:grpSpPr>
        <p:grpSp>
          <p:nvGrpSpPr>
            <p:cNvPr id="104" name="Group 103"/>
            <p:cNvGrpSpPr/>
            <p:nvPr/>
          </p:nvGrpSpPr>
          <p:grpSpPr>
            <a:xfrm>
              <a:off x="1736123" y="4564057"/>
              <a:ext cx="959150" cy="1534588"/>
              <a:chOff x="373550" y="3283382"/>
              <a:chExt cx="959150" cy="1534588"/>
            </a:xfrm>
          </p:grpSpPr>
          <p:pic>
            <p:nvPicPr>
              <p:cNvPr id="126" name="Picture 12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3550" y="3283382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127" name="Rectangle 126"/>
              <p:cNvSpPr/>
              <p:nvPr/>
            </p:nvSpPr>
            <p:spPr>
              <a:xfrm rot="20538414">
                <a:off x="434562" y="3804512"/>
                <a:ext cx="880994" cy="101345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 rot="20538414">
                <a:off x="828212" y="3589243"/>
                <a:ext cx="281848" cy="222323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1736123" y="4832469"/>
              <a:ext cx="1186629" cy="1909285"/>
              <a:chOff x="166800" y="4578964"/>
              <a:chExt cx="1186629" cy="1909285"/>
            </a:xfrm>
          </p:grpSpPr>
          <p:pic>
            <p:nvPicPr>
              <p:cNvPr id="123" name="Picture 12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6691" y="4578964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124" name="Rectangle 123"/>
              <p:cNvSpPr/>
              <p:nvPr/>
            </p:nvSpPr>
            <p:spPr>
              <a:xfrm>
                <a:off x="166800" y="5965029"/>
                <a:ext cx="118662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1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9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2</a:t>
                </a:r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393809" y="4658276"/>
                <a:ext cx="39151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r</a:t>
                </a:r>
                <a:endParaRPr lang="en-US" sz="28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6" name="Rectangle 105"/>
            <p:cNvSpPr/>
            <p:nvPr/>
          </p:nvSpPr>
          <p:spPr>
            <a:xfrm rot="20124597">
              <a:off x="2303459" y="5087462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 rot="20124597">
              <a:off x="2349375" y="496370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 rot="16690752">
              <a:off x="2084276" y="5017785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 rot="20124597">
              <a:off x="2579271" y="522728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 rot="20124597">
              <a:off x="2383239" y="508746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 rot="17758626">
              <a:off x="2419003" y="5225803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 rot="19563718">
              <a:off x="1643244" y="548822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 rot="19563718">
              <a:off x="1748465" y="5629440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 rot="19563718">
              <a:off x="1735255" y="5517917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 rot="19563718">
              <a:off x="1982970" y="5090423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 rot="19547400">
              <a:off x="2196087" y="4894757"/>
              <a:ext cx="119608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 rot="20165088">
              <a:off x="2208646" y="4900193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 rot="20165088">
              <a:off x="2024261" y="4805411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 rot="20165088">
              <a:off x="1920317" y="4828130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 rot="20165088">
              <a:off x="1920317" y="4904065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 rot="20606050">
              <a:off x="1924369" y="498414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1983919" y="4840707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3213915" y="4561927"/>
            <a:ext cx="1279508" cy="2177697"/>
            <a:chOff x="1643244" y="4564057"/>
            <a:chExt cx="1279508" cy="2177697"/>
          </a:xfrm>
        </p:grpSpPr>
        <p:grpSp>
          <p:nvGrpSpPr>
            <p:cNvPr id="130" name="Group 129"/>
            <p:cNvGrpSpPr/>
            <p:nvPr/>
          </p:nvGrpSpPr>
          <p:grpSpPr>
            <a:xfrm>
              <a:off x="1736123" y="4564057"/>
              <a:ext cx="959150" cy="1534588"/>
              <a:chOff x="373550" y="3283382"/>
              <a:chExt cx="959150" cy="1534588"/>
            </a:xfrm>
          </p:grpSpPr>
          <p:pic>
            <p:nvPicPr>
              <p:cNvPr id="152" name="Picture 15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3550" y="3283382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153" name="Rectangle 152"/>
              <p:cNvSpPr/>
              <p:nvPr/>
            </p:nvSpPr>
            <p:spPr>
              <a:xfrm rot="20538414">
                <a:off x="434562" y="3804512"/>
                <a:ext cx="880994" cy="101345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  <p:sp>
            <p:nvSpPr>
              <p:cNvPr id="154" name="Rectangle 153"/>
              <p:cNvSpPr/>
              <p:nvPr/>
            </p:nvSpPr>
            <p:spPr>
              <a:xfrm rot="20538414">
                <a:off x="828212" y="3589243"/>
                <a:ext cx="281848" cy="222323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</p:txBody>
          </p:sp>
        </p:grpSp>
        <p:grpSp>
          <p:nvGrpSpPr>
            <p:cNvPr id="131" name="Group 130"/>
            <p:cNvGrpSpPr/>
            <p:nvPr/>
          </p:nvGrpSpPr>
          <p:grpSpPr>
            <a:xfrm>
              <a:off x="1736123" y="4832469"/>
              <a:ext cx="1186629" cy="1909285"/>
              <a:chOff x="166800" y="4578964"/>
              <a:chExt cx="1186629" cy="1909285"/>
            </a:xfrm>
          </p:grpSpPr>
          <p:pic>
            <p:nvPicPr>
              <p:cNvPr id="149" name="Picture 14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6691" y="4578964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150" name="Rectangle 149"/>
              <p:cNvSpPr/>
              <p:nvPr/>
            </p:nvSpPr>
            <p:spPr>
              <a:xfrm>
                <a:off x="166800" y="5965029"/>
                <a:ext cx="118662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3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4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5</a:t>
                </a:r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393809" y="4658276"/>
                <a:ext cx="39151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r</a:t>
                </a:r>
                <a:endParaRPr lang="en-US" sz="28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32" name="Rectangle 131"/>
            <p:cNvSpPr/>
            <p:nvPr/>
          </p:nvSpPr>
          <p:spPr>
            <a:xfrm rot="20124597">
              <a:off x="2303459" y="5087462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 rot="20124597">
              <a:off x="2349375" y="496370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 rot="16690752">
              <a:off x="2084276" y="5017785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 rot="20124597">
              <a:off x="2579271" y="522728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 rot="20124597">
              <a:off x="2383239" y="508746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 rot="17758626">
              <a:off x="2419003" y="5225803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 rot="19563718">
              <a:off x="1643244" y="548822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 rot="19563718">
              <a:off x="1748465" y="5629440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 rot="19563718">
              <a:off x="1735255" y="5517917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 rot="19563718">
              <a:off x="1982970" y="5090423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 rot="19547400">
              <a:off x="2196087" y="4894757"/>
              <a:ext cx="119608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 rot="20165088">
              <a:off x="2208646" y="4900193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 rot="20165088">
              <a:off x="2024261" y="4805411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 rot="20165088">
              <a:off x="1920317" y="4828130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 rot="20165088">
              <a:off x="1920317" y="4904065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 rot="20606050">
              <a:off x="1924369" y="498414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1983919" y="4840707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4783022" y="4561927"/>
            <a:ext cx="1279508" cy="2177697"/>
            <a:chOff x="1643244" y="4564057"/>
            <a:chExt cx="1279508" cy="2177697"/>
          </a:xfrm>
        </p:grpSpPr>
        <p:grpSp>
          <p:nvGrpSpPr>
            <p:cNvPr id="156" name="Group 155"/>
            <p:cNvGrpSpPr/>
            <p:nvPr/>
          </p:nvGrpSpPr>
          <p:grpSpPr>
            <a:xfrm>
              <a:off x="1736123" y="4564057"/>
              <a:ext cx="959150" cy="1534588"/>
              <a:chOff x="373550" y="3283382"/>
              <a:chExt cx="959150" cy="1534588"/>
            </a:xfrm>
          </p:grpSpPr>
          <p:pic>
            <p:nvPicPr>
              <p:cNvPr id="178" name="Picture 17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3550" y="3283382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179" name="Rectangle 178"/>
              <p:cNvSpPr/>
              <p:nvPr/>
            </p:nvSpPr>
            <p:spPr>
              <a:xfrm rot="20538414">
                <a:off x="434562" y="3804512"/>
                <a:ext cx="880994" cy="101345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  <p:sp>
            <p:nvSpPr>
              <p:cNvPr id="180" name="Rectangle 179"/>
              <p:cNvSpPr/>
              <p:nvPr/>
            </p:nvSpPr>
            <p:spPr>
              <a:xfrm rot="20538414">
                <a:off x="828212" y="3589243"/>
                <a:ext cx="281848" cy="222323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</p:txBody>
          </p:sp>
        </p:grpSp>
        <p:grpSp>
          <p:nvGrpSpPr>
            <p:cNvPr id="157" name="Group 156"/>
            <p:cNvGrpSpPr/>
            <p:nvPr/>
          </p:nvGrpSpPr>
          <p:grpSpPr>
            <a:xfrm>
              <a:off x="1736123" y="4832469"/>
              <a:ext cx="1186629" cy="1909285"/>
              <a:chOff x="166800" y="4578964"/>
              <a:chExt cx="1186629" cy="1909285"/>
            </a:xfrm>
          </p:grpSpPr>
          <p:pic>
            <p:nvPicPr>
              <p:cNvPr id="175" name="Picture 17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6691" y="4578964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176" name="Rectangle 175"/>
              <p:cNvSpPr/>
              <p:nvPr/>
            </p:nvSpPr>
            <p:spPr>
              <a:xfrm>
                <a:off x="166800" y="5965029"/>
                <a:ext cx="118662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7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5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6</a:t>
                </a:r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393809" y="4658276"/>
                <a:ext cx="39151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r</a:t>
                </a:r>
                <a:endParaRPr lang="en-US" sz="28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58" name="Rectangle 157"/>
            <p:cNvSpPr/>
            <p:nvPr/>
          </p:nvSpPr>
          <p:spPr>
            <a:xfrm rot="20124597">
              <a:off x="2303459" y="5087462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 rot="20124597">
              <a:off x="2349375" y="496370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 rot="16690752">
              <a:off x="2084276" y="5017785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 rot="20124597">
              <a:off x="2579271" y="522728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 rot="20124597">
              <a:off x="2383239" y="508746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 rot="17758626">
              <a:off x="2419003" y="5225803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 rot="19563718">
              <a:off x="1643244" y="548822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 rot="19563718">
              <a:off x="1748465" y="5629440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 rot="19563718">
              <a:off x="1735255" y="5517917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 rot="19563718">
              <a:off x="1982970" y="5090423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 rot="19547400">
              <a:off x="2196087" y="4894757"/>
              <a:ext cx="119608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 rot="20165088">
              <a:off x="2208646" y="4900193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 rot="20165088">
              <a:off x="2024261" y="4805411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 rot="20165088">
              <a:off x="1920317" y="4828130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 rot="20165088">
              <a:off x="1920317" y="4904065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 rot="20606050">
              <a:off x="1924369" y="498414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1983919" y="4840707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6352129" y="4561927"/>
            <a:ext cx="1279508" cy="2177697"/>
            <a:chOff x="1643244" y="4564057"/>
            <a:chExt cx="1279508" cy="2177697"/>
          </a:xfrm>
        </p:grpSpPr>
        <p:grpSp>
          <p:nvGrpSpPr>
            <p:cNvPr id="182" name="Group 181"/>
            <p:cNvGrpSpPr/>
            <p:nvPr/>
          </p:nvGrpSpPr>
          <p:grpSpPr>
            <a:xfrm>
              <a:off x="1736123" y="4564057"/>
              <a:ext cx="959150" cy="1534588"/>
              <a:chOff x="373550" y="3283382"/>
              <a:chExt cx="959150" cy="1534588"/>
            </a:xfrm>
          </p:grpSpPr>
          <p:pic>
            <p:nvPicPr>
              <p:cNvPr id="204" name="Picture 20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3550" y="3283382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205" name="Rectangle 204"/>
              <p:cNvSpPr/>
              <p:nvPr/>
            </p:nvSpPr>
            <p:spPr>
              <a:xfrm rot="20538414">
                <a:off x="434562" y="3804512"/>
                <a:ext cx="880994" cy="101345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  <p:sp>
            <p:nvSpPr>
              <p:cNvPr id="206" name="Rectangle 205"/>
              <p:cNvSpPr/>
              <p:nvPr/>
            </p:nvSpPr>
            <p:spPr>
              <a:xfrm rot="20538414">
                <a:off x="828212" y="3589243"/>
                <a:ext cx="281848" cy="222323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</p:txBody>
          </p:sp>
        </p:grpSp>
        <p:grpSp>
          <p:nvGrpSpPr>
            <p:cNvPr id="183" name="Group 182"/>
            <p:cNvGrpSpPr/>
            <p:nvPr/>
          </p:nvGrpSpPr>
          <p:grpSpPr>
            <a:xfrm>
              <a:off x="1736123" y="4832469"/>
              <a:ext cx="1186629" cy="1909285"/>
              <a:chOff x="166800" y="4578964"/>
              <a:chExt cx="1186629" cy="1909285"/>
            </a:xfrm>
          </p:grpSpPr>
          <p:pic>
            <p:nvPicPr>
              <p:cNvPr id="201" name="Picture 20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6691" y="4578964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202" name="Rectangle 201"/>
              <p:cNvSpPr/>
              <p:nvPr/>
            </p:nvSpPr>
            <p:spPr>
              <a:xfrm>
                <a:off x="166800" y="5965029"/>
                <a:ext cx="118662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2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8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7</a:t>
                </a:r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393809" y="4658276"/>
                <a:ext cx="39151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r</a:t>
                </a:r>
                <a:endParaRPr lang="en-US" sz="28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84" name="Rectangle 183"/>
            <p:cNvSpPr/>
            <p:nvPr/>
          </p:nvSpPr>
          <p:spPr>
            <a:xfrm rot="20124597">
              <a:off x="2303459" y="5087462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 rot="20124597">
              <a:off x="2349375" y="496370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 rot="16690752">
              <a:off x="2084276" y="5017785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 rot="20124597">
              <a:off x="2579271" y="522728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 rot="20124597">
              <a:off x="2383239" y="508746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 rot="17758626">
              <a:off x="2419003" y="5225803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 rot="19563718">
              <a:off x="1643244" y="548822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 rot="19563718">
              <a:off x="1748465" y="5629440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 rot="19563718">
              <a:off x="1735255" y="5517917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 rot="19563718">
              <a:off x="1982970" y="5090423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 rot="19547400">
              <a:off x="2196087" y="4894757"/>
              <a:ext cx="119608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 rot="20165088">
              <a:off x="2208646" y="4900193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 rot="20165088">
              <a:off x="2024261" y="4805411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 rot="20165088">
              <a:off x="1920317" y="4828130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 rot="20165088">
              <a:off x="1920317" y="4904065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 rot="20606050">
              <a:off x="1924369" y="498414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1983919" y="4840707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7921237" y="4561927"/>
            <a:ext cx="1279508" cy="2177697"/>
            <a:chOff x="1643244" y="4564057"/>
            <a:chExt cx="1279508" cy="2177697"/>
          </a:xfrm>
        </p:grpSpPr>
        <p:grpSp>
          <p:nvGrpSpPr>
            <p:cNvPr id="208" name="Group 207"/>
            <p:cNvGrpSpPr/>
            <p:nvPr/>
          </p:nvGrpSpPr>
          <p:grpSpPr>
            <a:xfrm>
              <a:off x="1736123" y="4564057"/>
              <a:ext cx="959150" cy="1534588"/>
              <a:chOff x="373550" y="3283382"/>
              <a:chExt cx="959150" cy="1534588"/>
            </a:xfrm>
          </p:grpSpPr>
          <p:pic>
            <p:nvPicPr>
              <p:cNvPr id="230" name="Picture 22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3550" y="3283382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231" name="Rectangle 230"/>
              <p:cNvSpPr/>
              <p:nvPr/>
            </p:nvSpPr>
            <p:spPr>
              <a:xfrm rot="20538414">
                <a:off x="434562" y="3804512"/>
                <a:ext cx="880994" cy="101345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  <p:sp>
            <p:nvSpPr>
              <p:cNvPr id="232" name="Rectangle 231"/>
              <p:cNvSpPr/>
              <p:nvPr/>
            </p:nvSpPr>
            <p:spPr>
              <a:xfrm rot="20538414">
                <a:off x="828212" y="3589243"/>
                <a:ext cx="281848" cy="222323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</p:txBody>
          </p:sp>
        </p:grpSp>
        <p:grpSp>
          <p:nvGrpSpPr>
            <p:cNvPr id="209" name="Group 208"/>
            <p:cNvGrpSpPr/>
            <p:nvPr/>
          </p:nvGrpSpPr>
          <p:grpSpPr>
            <a:xfrm>
              <a:off x="1736123" y="4832469"/>
              <a:ext cx="1186629" cy="1909285"/>
              <a:chOff x="166800" y="4578964"/>
              <a:chExt cx="1186629" cy="1909285"/>
            </a:xfrm>
          </p:grpSpPr>
          <p:pic>
            <p:nvPicPr>
              <p:cNvPr id="227" name="Picture 22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6691" y="4578964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228" name="Rectangle 227"/>
              <p:cNvSpPr/>
              <p:nvPr/>
            </p:nvSpPr>
            <p:spPr>
              <a:xfrm>
                <a:off x="166800" y="5965029"/>
                <a:ext cx="118662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3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5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2</a:t>
                </a:r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9" name="Rectangle 228"/>
              <p:cNvSpPr/>
              <p:nvPr/>
            </p:nvSpPr>
            <p:spPr>
              <a:xfrm>
                <a:off x="393809" y="4658276"/>
                <a:ext cx="39151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r</a:t>
                </a:r>
                <a:endParaRPr lang="en-US" sz="28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10" name="Rectangle 209"/>
            <p:cNvSpPr/>
            <p:nvPr/>
          </p:nvSpPr>
          <p:spPr>
            <a:xfrm rot="20124597">
              <a:off x="2303459" y="5087462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/>
            <p:cNvSpPr/>
            <p:nvPr/>
          </p:nvSpPr>
          <p:spPr>
            <a:xfrm rot="20124597">
              <a:off x="2349375" y="496370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 rot="16690752">
              <a:off x="2084276" y="5017785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/>
            <p:nvPr/>
          </p:nvSpPr>
          <p:spPr>
            <a:xfrm rot="20124597">
              <a:off x="2579271" y="522728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/>
            <p:cNvSpPr/>
            <p:nvPr/>
          </p:nvSpPr>
          <p:spPr>
            <a:xfrm rot="20124597">
              <a:off x="2383239" y="508746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 rot="17758626">
              <a:off x="2419003" y="5225803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 rot="19563718">
              <a:off x="1643244" y="548822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 rot="19563718">
              <a:off x="1748465" y="5629440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/>
            <p:cNvSpPr/>
            <p:nvPr/>
          </p:nvSpPr>
          <p:spPr>
            <a:xfrm rot="19563718">
              <a:off x="1735255" y="5517917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/>
            <p:cNvSpPr/>
            <p:nvPr/>
          </p:nvSpPr>
          <p:spPr>
            <a:xfrm rot="19563718">
              <a:off x="1982970" y="5090423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/>
            <p:cNvSpPr/>
            <p:nvPr/>
          </p:nvSpPr>
          <p:spPr>
            <a:xfrm rot="19547400">
              <a:off x="2196087" y="4894757"/>
              <a:ext cx="119608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/>
            <p:cNvSpPr/>
            <p:nvPr/>
          </p:nvSpPr>
          <p:spPr>
            <a:xfrm rot="20165088">
              <a:off x="2208646" y="4900193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/>
            <p:cNvSpPr/>
            <p:nvPr/>
          </p:nvSpPr>
          <p:spPr>
            <a:xfrm rot="20165088">
              <a:off x="2024261" y="4805411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/>
            <p:cNvSpPr/>
            <p:nvPr/>
          </p:nvSpPr>
          <p:spPr>
            <a:xfrm rot="20165088">
              <a:off x="1920317" y="4828130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/>
            <p:cNvSpPr/>
            <p:nvPr/>
          </p:nvSpPr>
          <p:spPr>
            <a:xfrm rot="20165088">
              <a:off x="1920317" y="4904065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/>
            <p:cNvSpPr/>
            <p:nvPr/>
          </p:nvSpPr>
          <p:spPr>
            <a:xfrm rot="20606050">
              <a:off x="1924369" y="498414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1983919" y="4840707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33" name="Rectangle 232"/>
          <p:cNvSpPr/>
          <p:nvPr/>
        </p:nvSpPr>
        <p:spPr>
          <a:xfrm>
            <a:off x="1113648" y="1358783"/>
            <a:ext cx="56919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cs typeface="Times New Roman"/>
              </a:rPr>
              <a:t>- “lock” </a:t>
            </a:r>
            <a:r>
              <a:rPr lang="en-US" sz="2800" i="1" dirty="0" smtClean="0">
                <a:latin typeface="Times New Roman"/>
                <a:cs typeface="Times New Roman"/>
              </a:rPr>
              <a:t>r</a:t>
            </a:r>
            <a:r>
              <a:rPr lang="en-US" sz="2800" dirty="0" smtClean="0">
                <a:cs typeface="Times New Roman"/>
              </a:rPr>
              <a:t>    using these combinations</a:t>
            </a:r>
          </a:p>
        </p:txBody>
      </p:sp>
      <p:sp>
        <p:nvSpPr>
          <p:cNvPr id="234" name="Rectangle 233"/>
          <p:cNvSpPr/>
          <p:nvPr/>
        </p:nvSpPr>
        <p:spPr>
          <a:xfrm>
            <a:off x="2346800" y="1399403"/>
            <a:ext cx="365760" cy="457200"/>
          </a:xfrm>
          <a:prstGeom prst="rect">
            <a:avLst/>
          </a:prstGeom>
          <a:solidFill>
            <a:srgbClr val="0011B2"/>
          </a:solidFill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TextBox 234"/>
          <p:cNvSpPr txBox="1"/>
          <p:nvPr/>
        </p:nvSpPr>
        <p:spPr>
          <a:xfrm>
            <a:off x="2350566" y="1355128"/>
            <a:ext cx="44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 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882646" y="4561927"/>
            <a:ext cx="10613283" cy="1721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3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233" grpId="0"/>
      <p:bldP spid="234" grpId="0" animBg="1"/>
      <p:bldP spid="23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947746" y="3463476"/>
            <a:ext cx="48695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 </a:t>
            </a:r>
            <a:r>
              <a:rPr lang="en-US" sz="2800" i="1" dirty="0" smtClean="0">
                <a:latin typeface="Times New Roman"/>
                <a:cs typeface="Times New Roman"/>
              </a:rPr>
              <a:t>= a</a:t>
            </a:r>
            <a:r>
              <a:rPr lang="en-US" sz="2800" baseline="-25000" dirty="0" smtClean="0">
                <a:latin typeface="Times New Roman"/>
                <a:cs typeface="Times New Roman"/>
              </a:rPr>
              <a:t>1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2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3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4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5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6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7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8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9</a:t>
            </a:r>
            <a:endParaRPr lang="en-US" sz="2800" dirty="0"/>
          </a:p>
        </p:txBody>
      </p:sp>
      <p:sp>
        <p:nvSpPr>
          <p:cNvPr id="50" name="Rectangle 49"/>
          <p:cNvSpPr/>
          <p:nvPr/>
        </p:nvSpPr>
        <p:spPr>
          <a:xfrm>
            <a:off x="8251358" y="3281922"/>
            <a:ext cx="365760" cy="457200"/>
          </a:xfrm>
          <a:prstGeom prst="rect">
            <a:avLst/>
          </a:prstGeom>
          <a:solidFill>
            <a:srgbClr val="0011B2"/>
          </a:solidFill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/>
          <p:nvPr/>
        </p:nvCxnSpPr>
        <p:spPr bwMode="auto">
          <a:xfrm flipV="1">
            <a:off x="1963132" y="4089416"/>
            <a:ext cx="4415084" cy="11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57" name="Straight Arrow Connector 56"/>
          <p:cNvCxnSpPr/>
          <p:nvPr/>
        </p:nvCxnSpPr>
        <p:spPr bwMode="auto">
          <a:xfrm>
            <a:off x="8023154" y="3789089"/>
            <a:ext cx="869787" cy="77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58" name="Straight Arrow Connector 57"/>
          <p:cNvCxnSpPr/>
          <p:nvPr/>
        </p:nvCxnSpPr>
        <p:spPr bwMode="auto">
          <a:xfrm>
            <a:off x="8017028" y="4461840"/>
            <a:ext cx="83017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60" name="TextBox 59"/>
          <p:cNvSpPr txBox="1"/>
          <p:nvPr/>
        </p:nvSpPr>
        <p:spPr>
          <a:xfrm>
            <a:off x="8229724" y="3237647"/>
            <a:ext cx="44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178023" y="3887125"/>
            <a:ext cx="496183" cy="523220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1855854" y="4035342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Trapezoid 64"/>
          <p:cNvSpPr/>
          <p:nvPr/>
        </p:nvSpPr>
        <p:spPr bwMode="auto">
          <a:xfrm rot="5400000">
            <a:off x="6699007" y="3227355"/>
            <a:ext cx="989246" cy="1630826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803914" y="3748872"/>
            <a:ext cx="722974" cy="2063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/>
                <a:cs typeface="Times New Roman"/>
              </a:rPr>
              <a:t>Gen</a:t>
            </a:r>
            <a:endParaRPr lang="en-US" sz="2400" i="1" dirty="0">
              <a:latin typeface="Times New Roman"/>
              <a:cs typeface="Times New Roman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1644808" y="4561927"/>
            <a:ext cx="1279508" cy="2177697"/>
            <a:chOff x="1643244" y="4564057"/>
            <a:chExt cx="1279508" cy="2177697"/>
          </a:xfrm>
        </p:grpSpPr>
        <p:grpSp>
          <p:nvGrpSpPr>
            <p:cNvPr id="78" name="Group 77"/>
            <p:cNvGrpSpPr/>
            <p:nvPr/>
          </p:nvGrpSpPr>
          <p:grpSpPr>
            <a:xfrm>
              <a:off x="1736123" y="4564057"/>
              <a:ext cx="959150" cy="1534588"/>
              <a:chOff x="373550" y="3283382"/>
              <a:chExt cx="959150" cy="1534588"/>
            </a:xfrm>
          </p:grpSpPr>
          <p:pic>
            <p:nvPicPr>
              <p:cNvPr id="100" name="Picture 9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3550" y="3283382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101" name="Rectangle 100"/>
              <p:cNvSpPr/>
              <p:nvPr/>
            </p:nvSpPr>
            <p:spPr>
              <a:xfrm rot="20538414">
                <a:off x="434562" y="3804512"/>
                <a:ext cx="880994" cy="101345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  <p:sp>
            <p:nvSpPr>
              <p:cNvPr id="102" name="Rectangle 101"/>
              <p:cNvSpPr/>
              <p:nvPr/>
            </p:nvSpPr>
            <p:spPr>
              <a:xfrm rot="20538414">
                <a:off x="828212" y="3589243"/>
                <a:ext cx="281848" cy="222323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1736123" y="4832469"/>
              <a:ext cx="1186629" cy="1909285"/>
              <a:chOff x="166800" y="4578964"/>
              <a:chExt cx="1186629" cy="1909285"/>
            </a:xfrm>
          </p:grpSpPr>
          <p:pic>
            <p:nvPicPr>
              <p:cNvPr id="97" name="Picture 9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6691" y="4578964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98" name="Rectangle 97"/>
              <p:cNvSpPr/>
              <p:nvPr/>
            </p:nvSpPr>
            <p:spPr>
              <a:xfrm>
                <a:off x="166800" y="5965029"/>
                <a:ext cx="118662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3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9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5</a:t>
                </a:r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393809" y="4658276"/>
                <a:ext cx="39151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r</a:t>
                </a:r>
                <a:endParaRPr lang="en-US" sz="28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80" name="Rectangle 79"/>
            <p:cNvSpPr/>
            <p:nvPr/>
          </p:nvSpPr>
          <p:spPr>
            <a:xfrm rot="20124597">
              <a:off x="2303459" y="5087462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 rot="20124597">
              <a:off x="2349375" y="496370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 rot="16690752">
              <a:off x="2084276" y="5017785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 rot="20124597">
              <a:off x="2579271" y="522728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 rot="20124597">
              <a:off x="2383239" y="508746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 rot="17758626">
              <a:off x="2419003" y="5225803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 rot="19563718">
              <a:off x="1643244" y="548822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 rot="19563718">
              <a:off x="1748465" y="5629440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 rot="19563718">
              <a:off x="1735255" y="5517917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 rot="19563718">
              <a:off x="1982970" y="5090423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 rot="19547400">
              <a:off x="2196087" y="4894757"/>
              <a:ext cx="119608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 rot="20165088">
              <a:off x="2208646" y="4900193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 rot="20165088">
              <a:off x="2024261" y="4805411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 rot="20165088">
              <a:off x="1920317" y="4828130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 rot="20165088">
              <a:off x="1920317" y="4904065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 rot="20606050">
              <a:off x="1924369" y="498414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983919" y="4840707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75701" y="4561927"/>
            <a:ext cx="1279508" cy="2177697"/>
            <a:chOff x="1643244" y="4564057"/>
            <a:chExt cx="1279508" cy="2177697"/>
          </a:xfrm>
        </p:grpSpPr>
        <p:grpSp>
          <p:nvGrpSpPr>
            <p:cNvPr id="104" name="Group 103"/>
            <p:cNvGrpSpPr/>
            <p:nvPr/>
          </p:nvGrpSpPr>
          <p:grpSpPr>
            <a:xfrm>
              <a:off x="1736123" y="4564057"/>
              <a:ext cx="959150" cy="1534588"/>
              <a:chOff x="373550" y="3283382"/>
              <a:chExt cx="959150" cy="1534588"/>
            </a:xfrm>
          </p:grpSpPr>
          <p:pic>
            <p:nvPicPr>
              <p:cNvPr id="126" name="Picture 12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3550" y="3283382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127" name="Rectangle 126"/>
              <p:cNvSpPr/>
              <p:nvPr/>
            </p:nvSpPr>
            <p:spPr>
              <a:xfrm rot="20538414">
                <a:off x="434562" y="3804512"/>
                <a:ext cx="880994" cy="101345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 rot="20538414">
                <a:off x="828212" y="3589243"/>
                <a:ext cx="281848" cy="222323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1736123" y="4832469"/>
              <a:ext cx="1186629" cy="1909285"/>
              <a:chOff x="166800" y="4578964"/>
              <a:chExt cx="1186629" cy="1909285"/>
            </a:xfrm>
          </p:grpSpPr>
          <p:pic>
            <p:nvPicPr>
              <p:cNvPr id="123" name="Picture 12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6691" y="4578964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124" name="Rectangle 123"/>
              <p:cNvSpPr/>
              <p:nvPr/>
            </p:nvSpPr>
            <p:spPr>
              <a:xfrm>
                <a:off x="166800" y="5965029"/>
                <a:ext cx="118662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1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9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2</a:t>
                </a:r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393809" y="4658276"/>
                <a:ext cx="39151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r</a:t>
                </a:r>
                <a:endParaRPr lang="en-US" sz="28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6" name="Rectangle 105"/>
            <p:cNvSpPr/>
            <p:nvPr/>
          </p:nvSpPr>
          <p:spPr>
            <a:xfrm rot="20124597">
              <a:off x="2303459" y="5087462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 rot="20124597">
              <a:off x="2349375" y="496370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 rot="16690752">
              <a:off x="2084276" y="5017785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 rot="20124597">
              <a:off x="2579271" y="522728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 rot="20124597">
              <a:off x="2383239" y="508746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 rot="17758626">
              <a:off x="2419003" y="5225803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 rot="19563718">
              <a:off x="1643244" y="548822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 rot="19563718">
              <a:off x="1748465" y="5629440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 rot="19563718">
              <a:off x="1735255" y="5517917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 rot="19563718">
              <a:off x="1982970" y="5090423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 rot="19547400">
              <a:off x="2196087" y="4894757"/>
              <a:ext cx="119608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 rot="20165088">
              <a:off x="2208646" y="4900193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 rot="20165088">
              <a:off x="2024261" y="4805411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 rot="20165088">
              <a:off x="1920317" y="4828130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 rot="20165088">
              <a:off x="1920317" y="4904065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 rot="20606050">
              <a:off x="1924369" y="498414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1983919" y="4840707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3213915" y="4561927"/>
            <a:ext cx="1279508" cy="2177697"/>
            <a:chOff x="1643244" y="4564057"/>
            <a:chExt cx="1279508" cy="2177697"/>
          </a:xfrm>
        </p:grpSpPr>
        <p:grpSp>
          <p:nvGrpSpPr>
            <p:cNvPr id="130" name="Group 129"/>
            <p:cNvGrpSpPr/>
            <p:nvPr/>
          </p:nvGrpSpPr>
          <p:grpSpPr>
            <a:xfrm>
              <a:off x="1736123" y="4564057"/>
              <a:ext cx="959150" cy="1534588"/>
              <a:chOff x="373550" y="3283382"/>
              <a:chExt cx="959150" cy="1534588"/>
            </a:xfrm>
          </p:grpSpPr>
          <p:pic>
            <p:nvPicPr>
              <p:cNvPr id="152" name="Picture 15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3550" y="3283382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153" name="Rectangle 152"/>
              <p:cNvSpPr/>
              <p:nvPr/>
            </p:nvSpPr>
            <p:spPr>
              <a:xfrm rot="20538414">
                <a:off x="434562" y="3804512"/>
                <a:ext cx="880994" cy="101345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  <p:sp>
            <p:nvSpPr>
              <p:cNvPr id="154" name="Rectangle 153"/>
              <p:cNvSpPr/>
              <p:nvPr/>
            </p:nvSpPr>
            <p:spPr>
              <a:xfrm rot="20538414">
                <a:off x="828212" y="3589243"/>
                <a:ext cx="281848" cy="222323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</p:txBody>
          </p:sp>
        </p:grpSp>
        <p:grpSp>
          <p:nvGrpSpPr>
            <p:cNvPr id="131" name="Group 130"/>
            <p:cNvGrpSpPr/>
            <p:nvPr/>
          </p:nvGrpSpPr>
          <p:grpSpPr>
            <a:xfrm>
              <a:off x="1736123" y="4832469"/>
              <a:ext cx="1186629" cy="1909285"/>
              <a:chOff x="166800" y="4578964"/>
              <a:chExt cx="1186629" cy="1909285"/>
            </a:xfrm>
          </p:grpSpPr>
          <p:pic>
            <p:nvPicPr>
              <p:cNvPr id="149" name="Picture 14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6691" y="4578964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150" name="Rectangle 149"/>
              <p:cNvSpPr/>
              <p:nvPr/>
            </p:nvSpPr>
            <p:spPr>
              <a:xfrm>
                <a:off x="166800" y="5965029"/>
                <a:ext cx="118662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3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4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5</a:t>
                </a:r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393809" y="4658276"/>
                <a:ext cx="39151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r</a:t>
                </a:r>
                <a:endParaRPr lang="en-US" sz="28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32" name="Rectangle 131"/>
            <p:cNvSpPr/>
            <p:nvPr/>
          </p:nvSpPr>
          <p:spPr>
            <a:xfrm rot="20124597">
              <a:off x="2303459" y="5087462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 rot="20124597">
              <a:off x="2349375" y="496370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 rot="16690752">
              <a:off x="2084276" y="5017785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 rot="20124597">
              <a:off x="2579271" y="522728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 rot="20124597">
              <a:off x="2383239" y="508746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 rot="17758626">
              <a:off x="2419003" y="5225803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 rot="19563718">
              <a:off x="1643244" y="548822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 rot="19563718">
              <a:off x="1748465" y="5629440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 rot="19563718">
              <a:off x="1735255" y="5517917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 rot="19563718">
              <a:off x="1982970" y="5090423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 rot="19547400">
              <a:off x="2196087" y="4894757"/>
              <a:ext cx="119608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 rot="20165088">
              <a:off x="2208646" y="4900193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 rot="20165088">
              <a:off x="2024261" y="4805411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 rot="20165088">
              <a:off x="1920317" y="4828130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 rot="20165088">
              <a:off x="1920317" y="4904065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 rot="20606050">
              <a:off x="1924369" y="498414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1983919" y="4840707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4783022" y="4561927"/>
            <a:ext cx="1279508" cy="2177697"/>
            <a:chOff x="1643244" y="4564057"/>
            <a:chExt cx="1279508" cy="2177697"/>
          </a:xfrm>
        </p:grpSpPr>
        <p:grpSp>
          <p:nvGrpSpPr>
            <p:cNvPr id="156" name="Group 155"/>
            <p:cNvGrpSpPr/>
            <p:nvPr/>
          </p:nvGrpSpPr>
          <p:grpSpPr>
            <a:xfrm>
              <a:off x="1736123" y="4564057"/>
              <a:ext cx="959150" cy="1534588"/>
              <a:chOff x="373550" y="3283382"/>
              <a:chExt cx="959150" cy="1534588"/>
            </a:xfrm>
          </p:grpSpPr>
          <p:pic>
            <p:nvPicPr>
              <p:cNvPr id="178" name="Picture 17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3550" y="3283382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179" name="Rectangle 178"/>
              <p:cNvSpPr/>
              <p:nvPr/>
            </p:nvSpPr>
            <p:spPr>
              <a:xfrm rot="20538414">
                <a:off x="434562" y="3804512"/>
                <a:ext cx="880994" cy="101345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  <p:sp>
            <p:nvSpPr>
              <p:cNvPr id="180" name="Rectangle 179"/>
              <p:cNvSpPr/>
              <p:nvPr/>
            </p:nvSpPr>
            <p:spPr>
              <a:xfrm rot="20538414">
                <a:off x="828212" y="3589243"/>
                <a:ext cx="281848" cy="222323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</p:txBody>
          </p:sp>
        </p:grpSp>
        <p:grpSp>
          <p:nvGrpSpPr>
            <p:cNvPr id="157" name="Group 156"/>
            <p:cNvGrpSpPr/>
            <p:nvPr/>
          </p:nvGrpSpPr>
          <p:grpSpPr>
            <a:xfrm>
              <a:off x="1736123" y="4832469"/>
              <a:ext cx="1186629" cy="1909285"/>
              <a:chOff x="166800" y="4578964"/>
              <a:chExt cx="1186629" cy="1909285"/>
            </a:xfrm>
          </p:grpSpPr>
          <p:pic>
            <p:nvPicPr>
              <p:cNvPr id="175" name="Picture 17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6691" y="4578964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176" name="Rectangle 175"/>
              <p:cNvSpPr/>
              <p:nvPr/>
            </p:nvSpPr>
            <p:spPr>
              <a:xfrm>
                <a:off x="166800" y="5965029"/>
                <a:ext cx="118662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7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5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6</a:t>
                </a:r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393809" y="4658276"/>
                <a:ext cx="39151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r</a:t>
                </a:r>
                <a:endParaRPr lang="en-US" sz="28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58" name="Rectangle 157"/>
            <p:cNvSpPr/>
            <p:nvPr/>
          </p:nvSpPr>
          <p:spPr>
            <a:xfrm rot="20124597">
              <a:off x="2303459" y="5087462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 rot="20124597">
              <a:off x="2349375" y="496370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 rot="16690752">
              <a:off x="2084276" y="5017785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 rot="20124597">
              <a:off x="2579271" y="522728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 rot="20124597">
              <a:off x="2383239" y="508746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 rot="17758626">
              <a:off x="2419003" y="5225803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 rot="19563718">
              <a:off x="1643244" y="548822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 rot="19563718">
              <a:off x="1748465" y="5629440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 rot="19563718">
              <a:off x="1735255" y="5517917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 rot="19563718">
              <a:off x="1982970" y="5090423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 rot="19547400">
              <a:off x="2196087" y="4894757"/>
              <a:ext cx="119608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 rot="20165088">
              <a:off x="2208646" y="4900193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 rot="20165088">
              <a:off x="2024261" y="4805411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 rot="20165088">
              <a:off x="1920317" y="4828130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 rot="20165088">
              <a:off x="1920317" y="4904065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 rot="20606050">
              <a:off x="1924369" y="498414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1983919" y="4840707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6352129" y="4561927"/>
            <a:ext cx="1279508" cy="2177697"/>
            <a:chOff x="1643244" y="4564057"/>
            <a:chExt cx="1279508" cy="2177697"/>
          </a:xfrm>
        </p:grpSpPr>
        <p:grpSp>
          <p:nvGrpSpPr>
            <p:cNvPr id="182" name="Group 181"/>
            <p:cNvGrpSpPr/>
            <p:nvPr/>
          </p:nvGrpSpPr>
          <p:grpSpPr>
            <a:xfrm>
              <a:off x="1736123" y="4564057"/>
              <a:ext cx="959150" cy="1534588"/>
              <a:chOff x="373550" y="3283382"/>
              <a:chExt cx="959150" cy="1534588"/>
            </a:xfrm>
          </p:grpSpPr>
          <p:pic>
            <p:nvPicPr>
              <p:cNvPr id="204" name="Picture 20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3550" y="3283382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205" name="Rectangle 204"/>
              <p:cNvSpPr/>
              <p:nvPr/>
            </p:nvSpPr>
            <p:spPr>
              <a:xfrm rot="20538414">
                <a:off x="434562" y="3804512"/>
                <a:ext cx="880994" cy="101345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  <p:sp>
            <p:nvSpPr>
              <p:cNvPr id="206" name="Rectangle 205"/>
              <p:cNvSpPr/>
              <p:nvPr/>
            </p:nvSpPr>
            <p:spPr>
              <a:xfrm rot="20538414">
                <a:off x="828212" y="3589243"/>
                <a:ext cx="281848" cy="222323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</p:txBody>
          </p:sp>
        </p:grpSp>
        <p:grpSp>
          <p:nvGrpSpPr>
            <p:cNvPr id="183" name="Group 182"/>
            <p:cNvGrpSpPr/>
            <p:nvPr/>
          </p:nvGrpSpPr>
          <p:grpSpPr>
            <a:xfrm>
              <a:off x="1736123" y="4832469"/>
              <a:ext cx="1186629" cy="1909285"/>
              <a:chOff x="166800" y="4578964"/>
              <a:chExt cx="1186629" cy="1909285"/>
            </a:xfrm>
          </p:grpSpPr>
          <p:pic>
            <p:nvPicPr>
              <p:cNvPr id="201" name="Picture 20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6691" y="4578964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202" name="Rectangle 201"/>
              <p:cNvSpPr/>
              <p:nvPr/>
            </p:nvSpPr>
            <p:spPr>
              <a:xfrm>
                <a:off x="166800" y="5965029"/>
                <a:ext cx="118662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2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8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7</a:t>
                </a:r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393809" y="4658276"/>
                <a:ext cx="39151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r</a:t>
                </a:r>
                <a:endParaRPr lang="en-US" sz="28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84" name="Rectangle 183"/>
            <p:cNvSpPr/>
            <p:nvPr/>
          </p:nvSpPr>
          <p:spPr>
            <a:xfrm rot="20124597">
              <a:off x="2303459" y="5087462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 rot="20124597">
              <a:off x="2349375" y="496370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 rot="16690752">
              <a:off x="2084276" y="5017785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 rot="20124597">
              <a:off x="2579271" y="522728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 rot="20124597">
              <a:off x="2383239" y="508746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 rot="17758626">
              <a:off x="2419003" y="5225803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 rot="19563718">
              <a:off x="1643244" y="548822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 rot="19563718">
              <a:off x="1748465" y="5629440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 rot="19563718">
              <a:off x="1735255" y="5517917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 rot="19563718">
              <a:off x="1982970" y="5090423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 rot="19547400">
              <a:off x="2196087" y="4894757"/>
              <a:ext cx="119608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 rot="20165088">
              <a:off x="2208646" y="4900193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 rot="20165088">
              <a:off x="2024261" y="4805411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 rot="20165088">
              <a:off x="1920317" y="4828130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 rot="20165088">
              <a:off x="1920317" y="4904065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 rot="20606050">
              <a:off x="1924369" y="498414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1983919" y="4840707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7921237" y="4561927"/>
            <a:ext cx="1279508" cy="2177697"/>
            <a:chOff x="1643244" y="4564057"/>
            <a:chExt cx="1279508" cy="2177697"/>
          </a:xfrm>
        </p:grpSpPr>
        <p:grpSp>
          <p:nvGrpSpPr>
            <p:cNvPr id="208" name="Group 207"/>
            <p:cNvGrpSpPr/>
            <p:nvPr/>
          </p:nvGrpSpPr>
          <p:grpSpPr>
            <a:xfrm>
              <a:off x="1736123" y="4564057"/>
              <a:ext cx="959150" cy="1534588"/>
              <a:chOff x="373550" y="3283382"/>
              <a:chExt cx="959150" cy="1534588"/>
            </a:xfrm>
          </p:grpSpPr>
          <p:pic>
            <p:nvPicPr>
              <p:cNvPr id="230" name="Picture 22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3550" y="3283382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231" name="Rectangle 230"/>
              <p:cNvSpPr/>
              <p:nvPr/>
            </p:nvSpPr>
            <p:spPr>
              <a:xfrm rot="20538414">
                <a:off x="434562" y="3804512"/>
                <a:ext cx="880994" cy="101345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  <p:sp>
            <p:nvSpPr>
              <p:cNvPr id="232" name="Rectangle 231"/>
              <p:cNvSpPr/>
              <p:nvPr/>
            </p:nvSpPr>
            <p:spPr>
              <a:xfrm rot="20538414">
                <a:off x="828212" y="3589243"/>
                <a:ext cx="281848" cy="222323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</p:txBody>
          </p:sp>
        </p:grpSp>
        <p:grpSp>
          <p:nvGrpSpPr>
            <p:cNvPr id="209" name="Group 208"/>
            <p:cNvGrpSpPr/>
            <p:nvPr/>
          </p:nvGrpSpPr>
          <p:grpSpPr>
            <a:xfrm>
              <a:off x="1736123" y="4832469"/>
              <a:ext cx="1186629" cy="1909285"/>
              <a:chOff x="166800" y="4578964"/>
              <a:chExt cx="1186629" cy="1909285"/>
            </a:xfrm>
          </p:grpSpPr>
          <p:pic>
            <p:nvPicPr>
              <p:cNvPr id="227" name="Picture 22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6691" y="4578964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228" name="Rectangle 227"/>
              <p:cNvSpPr/>
              <p:nvPr/>
            </p:nvSpPr>
            <p:spPr>
              <a:xfrm>
                <a:off x="166800" y="5965029"/>
                <a:ext cx="118662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3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5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2</a:t>
                </a:r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9" name="Rectangle 228"/>
              <p:cNvSpPr/>
              <p:nvPr/>
            </p:nvSpPr>
            <p:spPr>
              <a:xfrm>
                <a:off x="393809" y="4658276"/>
                <a:ext cx="39151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r</a:t>
                </a:r>
                <a:endParaRPr lang="en-US" sz="28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10" name="Rectangle 209"/>
            <p:cNvSpPr/>
            <p:nvPr/>
          </p:nvSpPr>
          <p:spPr>
            <a:xfrm rot="20124597">
              <a:off x="2303459" y="5087462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/>
            <p:cNvSpPr/>
            <p:nvPr/>
          </p:nvSpPr>
          <p:spPr>
            <a:xfrm rot="20124597">
              <a:off x="2349375" y="496370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 rot="16690752">
              <a:off x="2084276" y="5017785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/>
            <p:nvPr/>
          </p:nvSpPr>
          <p:spPr>
            <a:xfrm rot="20124597">
              <a:off x="2579271" y="522728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/>
            <p:cNvSpPr/>
            <p:nvPr/>
          </p:nvSpPr>
          <p:spPr>
            <a:xfrm rot="20124597">
              <a:off x="2383239" y="508746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 rot="17758626">
              <a:off x="2419003" y="5225803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 rot="19563718">
              <a:off x="1643244" y="548822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 rot="19563718">
              <a:off x="1748465" y="5629440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/>
            <p:cNvSpPr/>
            <p:nvPr/>
          </p:nvSpPr>
          <p:spPr>
            <a:xfrm rot="19563718">
              <a:off x="1735255" y="5517917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/>
            <p:cNvSpPr/>
            <p:nvPr/>
          </p:nvSpPr>
          <p:spPr>
            <a:xfrm rot="19563718">
              <a:off x="1982970" y="5090423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/>
            <p:cNvSpPr/>
            <p:nvPr/>
          </p:nvSpPr>
          <p:spPr>
            <a:xfrm rot="19547400">
              <a:off x="2196087" y="4894757"/>
              <a:ext cx="119608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/>
            <p:cNvSpPr/>
            <p:nvPr/>
          </p:nvSpPr>
          <p:spPr>
            <a:xfrm rot="20165088">
              <a:off x="2208646" y="4900193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/>
            <p:cNvSpPr/>
            <p:nvPr/>
          </p:nvSpPr>
          <p:spPr>
            <a:xfrm rot="20165088">
              <a:off x="2024261" y="4805411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/>
            <p:cNvSpPr/>
            <p:nvPr/>
          </p:nvSpPr>
          <p:spPr>
            <a:xfrm rot="20165088">
              <a:off x="1920317" y="4828130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/>
            <p:cNvSpPr/>
            <p:nvPr/>
          </p:nvSpPr>
          <p:spPr>
            <a:xfrm rot="20165088">
              <a:off x="1920317" y="4904065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/>
            <p:cNvSpPr/>
            <p:nvPr/>
          </p:nvSpPr>
          <p:spPr>
            <a:xfrm rot="20606050">
              <a:off x="1924369" y="498414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1983919" y="4840707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33007" y="883707"/>
            <a:ext cx="8733482" cy="998296"/>
            <a:chOff x="333007" y="883707"/>
            <a:chExt cx="8733482" cy="998296"/>
          </a:xfrm>
        </p:grpSpPr>
        <p:sp>
          <p:nvSpPr>
            <p:cNvPr id="236" name="Rectangle 235"/>
            <p:cNvSpPr/>
            <p:nvPr/>
          </p:nvSpPr>
          <p:spPr>
            <a:xfrm>
              <a:off x="333007" y="883707"/>
              <a:ext cx="873348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Gen</a:t>
              </a:r>
              <a:r>
                <a:rPr lang="en-US" sz="2800" dirty="0" smtClean="0">
                  <a:cs typeface="Times New Roman"/>
                </a:rPr>
                <a:t>: - get random combinations of symbols in </a:t>
              </a:r>
              <a:r>
                <a:rPr lang="en-US" sz="2800" i="1" dirty="0">
                  <a:latin typeface="Times New Roman"/>
                  <a:cs typeface="Times New Roman"/>
                </a:rPr>
                <a:t>w</a:t>
              </a:r>
              <a:r>
                <a:rPr lang="en-US" sz="2800" baseline="-25000" dirty="0">
                  <a:latin typeface="Times New Roman"/>
                  <a:cs typeface="Times New Roman"/>
                </a:rPr>
                <a:t>0 </a:t>
              </a:r>
              <a:r>
                <a:rPr lang="en-US" sz="2800" dirty="0" smtClean="0">
                  <a:cs typeface="Times New Roman"/>
                </a:rPr>
                <a:t>  </a:t>
              </a:r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1113648" y="1358783"/>
              <a:ext cx="569192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cs typeface="Times New Roman"/>
                </a:rPr>
                <a:t>- “lock”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r</a:t>
              </a:r>
              <a:r>
                <a:rPr lang="en-US" sz="2800" dirty="0" smtClean="0">
                  <a:cs typeface="Times New Roman"/>
                </a:rPr>
                <a:t>    using these combinations</a:t>
              </a:r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2346800" y="1399403"/>
              <a:ext cx="365760" cy="457200"/>
            </a:xfrm>
            <a:prstGeom prst="rect">
              <a:avLst/>
            </a:prstGeom>
            <a:solidFill>
              <a:srgbClr val="0011B2"/>
            </a:solidFill>
            <a:ln>
              <a:solidFill>
                <a:srgbClr val="0011B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TextBox 238"/>
            <p:cNvSpPr txBox="1"/>
            <p:nvPr/>
          </p:nvSpPr>
          <p:spPr>
            <a:xfrm>
              <a:off x="2350566" y="1355128"/>
              <a:ext cx="4440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 </a:t>
              </a:r>
              <a:endParaRPr lang="en-US" sz="2800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233" name="Title 1"/>
          <p:cNvSpPr>
            <a:spLocks noGrp="1"/>
          </p:cNvSpPr>
          <p:nvPr>
            <p:ph type="title"/>
          </p:nvPr>
        </p:nvSpPr>
        <p:spPr>
          <a:xfrm>
            <a:off x="150091" y="-271546"/>
            <a:ext cx="8890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Idea [CFPRS14]: “encrypt” </a:t>
            </a:r>
            <a:r>
              <a:rPr lang="en-US" sz="3600" i="1" dirty="0" smtClean="0">
                <a:latin typeface="Times New Roman"/>
                <a:cs typeface="Times New Roman"/>
              </a:rPr>
              <a:t>r</a:t>
            </a:r>
            <a:r>
              <a:rPr lang="en-US" sz="3600" dirty="0" smtClean="0"/>
              <a:t> using parts of </a:t>
            </a:r>
            <a:r>
              <a:rPr lang="en-US" sz="3600" i="1" dirty="0" smtClean="0">
                <a:latin typeface="Times New Roman"/>
                <a:cs typeface="Times New Roman"/>
              </a:rPr>
              <a:t>w</a:t>
            </a:r>
            <a:r>
              <a:rPr lang="en-US" sz="3600" baseline="-25000" dirty="0" smtClean="0">
                <a:latin typeface="Times New Roman"/>
                <a:cs typeface="Times New Roman"/>
              </a:rPr>
              <a:t>0</a:t>
            </a:r>
            <a:endParaRPr lang="en-US" sz="3600" baseline="-25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93407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947746" y="3463476"/>
            <a:ext cx="48695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 </a:t>
            </a:r>
            <a:r>
              <a:rPr lang="en-US" sz="2800" i="1" dirty="0" smtClean="0">
                <a:latin typeface="Times New Roman"/>
                <a:cs typeface="Times New Roman"/>
              </a:rPr>
              <a:t>= a</a:t>
            </a:r>
            <a:r>
              <a:rPr lang="en-US" sz="2800" baseline="-25000" dirty="0" smtClean="0">
                <a:latin typeface="Times New Roman"/>
                <a:cs typeface="Times New Roman"/>
              </a:rPr>
              <a:t>1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2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3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4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5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6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7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8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9</a:t>
            </a:r>
            <a:endParaRPr lang="en-US" sz="2800" dirty="0"/>
          </a:p>
        </p:txBody>
      </p:sp>
      <p:sp>
        <p:nvSpPr>
          <p:cNvPr id="50" name="Rectangle 49"/>
          <p:cNvSpPr/>
          <p:nvPr/>
        </p:nvSpPr>
        <p:spPr>
          <a:xfrm>
            <a:off x="8251358" y="3281922"/>
            <a:ext cx="365760" cy="457200"/>
          </a:xfrm>
          <a:prstGeom prst="rect">
            <a:avLst/>
          </a:prstGeom>
          <a:solidFill>
            <a:srgbClr val="0011B2"/>
          </a:solidFill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/>
          <p:nvPr/>
        </p:nvCxnSpPr>
        <p:spPr bwMode="auto">
          <a:xfrm flipV="1">
            <a:off x="1963132" y="4089416"/>
            <a:ext cx="4415084" cy="11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57" name="Straight Arrow Connector 56"/>
          <p:cNvCxnSpPr/>
          <p:nvPr/>
        </p:nvCxnSpPr>
        <p:spPr bwMode="auto">
          <a:xfrm>
            <a:off x="8023154" y="3789089"/>
            <a:ext cx="869787" cy="77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58" name="Straight Arrow Connector 57"/>
          <p:cNvCxnSpPr/>
          <p:nvPr/>
        </p:nvCxnSpPr>
        <p:spPr bwMode="auto">
          <a:xfrm>
            <a:off x="8017028" y="4461840"/>
            <a:ext cx="83017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60" name="TextBox 59"/>
          <p:cNvSpPr txBox="1"/>
          <p:nvPr/>
        </p:nvSpPr>
        <p:spPr>
          <a:xfrm>
            <a:off x="8229724" y="3237647"/>
            <a:ext cx="44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178023" y="3887125"/>
            <a:ext cx="496183" cy="523220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1855854" y="4035342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Trapezoid 64"/>
          <p:cNvSpPr/>
          <p:nvPr/>
        </p:nvSpPr>
        <p:spPr bwMode="auto">
          <a:xfrm rot="5400000">
            <a:off x="6699007" y="3227355"/>
            <a:ext cx="989246" cy="1630826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803914" y="3748872"/>
            <a:ext cx="722974" cy="2063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/>
                <a:cs typeface="Times New Roman"/>
              </a:rPr>
              <a:t>Gen</a:t>
            </a:r>
            <a:endParaRPr lang="en-US" sz="2400" i="1" dirty="0">
              <a:latin typeface="Times New Roman"/>
              <a:cs typeface="Times New Roman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1644808" y="4561927"/>
            <a:ext cx="1279508" cy="2177697"/>
            <a:chOff x="1643244" y="4564057"/>
            <a:chExt cx="1279508" cy="2177697"/>
          </a:xfrm>
        </p:grpSpPr>
        <p:grpSp>
          <p:nvGrpSpPr>
            <p:cNvPr id="78" name="Group 77"/>
            <p:cNvGrpSpPr/>
            <p:nvPr/>
          </p:nvGrpSpPr>
          <p:grpSpPr>
            <a:xfrm>
              <a:off x="1736123" y="4564057"/>
              <a:ext cx="959150" cy="1534588"/>
              <a:chOff x="373550" y="3283382"/>
              <a:chExt cx="959150" cy="1534588"/>
            </a:xfrm>
          </p:grpSpPr>
          <p:pic>
            <p:nvPicPr>
              <p:cNvPr id="100" name="Picture 9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3550" y="3283382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101" name="Rectangle 100"/>
              <p:cNvSpPr/>
              <p:nvPr/>
            </p:nvSpPr>
            <p:spPr>
              <a:xfrm rot="20538414">
                <a:off x="434562" y="3804512"/>
                <a:ext cx="880994" cy="101345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  <p:sp>
            <p:nvSpPr>
              <p:cNvPr id="102" name="Rectangle 101"/>
              <p:cNvSpPr/>
              <p:nvPr/>
            </p:nvSpPr>
            <p:spPr>
              <a:xfrm rot="20538414">
                <a:off x="828212" y="3589243"/>
                <a:ext cx="281848" cy="222323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1736123" y="4832469"/>
              <a:ext cx="1186629" cy="1909285"/>
              <a:chOff x="166800" y="4578964"/>
              <a:chExt cx="1186629" cy="1909285"/>
            </a:xfrm>
          </p:grpSpPr>
          <p:pic>
            <p:nvPicPr>
              <p:cNvPr id="97" name="Picture 9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6691" y="4578964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98" name="Rectangle 97"/>
              <p:cNvSpPr/>
              <p:nvPr/>
            </p:nvSpPr>
            <p:spPr>
              <a:xfrm>
                <a:off x="166800" y="5965029"/>
                <a:ext cx="118662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3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9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5</a:t>
                </a:r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393809" y="4658276"/>
                <a:ext cx="39151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r</a:t>
                </a:r>
                <a:endParaRPr lang="en-US" sz="28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80" name="Rectangle 79"/>
            <p:cNvSpPr/>
            <p:nvPr/>
          </p:nvSpPr>
          <p:spPr>
            <a:xfrm rot="20124597">
              <a:off x="2303459" y="5087462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 rot="20124597">
              <a:off x="2349375" y="496370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 rot="16690752">
              <a:off x="2084276" y="5017785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 rot="20124597">
              <a:off x="2579271" y="522728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 rot="20124597">
              <a:off x="2383239" y="508746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 rot="17758626">
              <a:off x="2419003" y="5225803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 rot="19563718">
              <a:off x="1643244" y="548822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 rot="19563718">
              <a:off x="1748465" y="5629440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 rot="19563718">
              <a:off x="1735255" y="5517917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 rot="19563718">
              <a:off x="1982970" y="5090423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 rot="19547400">
              <a:off x="2196087" y="4894757"/>
              <a:ext cx="119608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 rot="20165088">
              <a:off x="2208646" y="4900193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 rot="20165088">
              <a:off x="2024261" y="4805411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 rot="20165088">
              <a:off x="1920317" y="4828130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 rot="20165088">
              <a:off x="1920317" y="4904065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 rot="20606050">
              <a:off x="1924369" y="498414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983919" y="4840707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75701" y="4561927"/>
            <a:ext cx="1279508" cy="2177697"/>
            <a:chOff x="1643244" y="4564057"/>
            <a:chExt cx="1279508" cy="2177697"/>
          </a:xfrm>
        </p:grpSpPr>
        <p:grpSp>
          <p:nvGrpSpPr>
            <p:cNvPr id="104" name="Group 103"/>
            <p:cNvGrpSpPr/>
            <p:nvPr/>
          </p:nvGrpSpPr>
          <p:grpSpPr>
            <a:xfrm>
              <a:off x="1736123" y="4564057"/>
              <a:ext cx="959150" cy="1534588"/>
              <a:chOff x="373550" y="3283382"/>
              <a:chExt cx="959150" cy="1534588"/>
            </a:xfrm>
          </p:grpSpPr>
          <p:pic>
            <p:nvPicPr>
              <p:cNvPr id="126" name="Picture 12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3550" y="3283382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127" name="Rectangle 126"/>
              <p:cNvSpPr/>
              <p:nvPr/>
            </p:nvSpPr>
            <p:spPr>
              <a:xfrm rot="20538414">
                <a:off x="434562" y="3804512"/>
                <a:ext cx="880994" cy="101345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 rot="20538414">
                <a:off x="828212" y="3589243"/>
                <a:ext cx="281848" cy="222323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1736123" y="4832469"/>
              <a:ext cx="1186629" cy="1909285"/>
              <a:chOff x="166800" y="4578964"/>
              <a:chExt cx="1186629" cy="1909285"/>
            </a:xfrm>
          </p:grpSpPr>
          <p:pic>
            <p:nvPicPr>
              <p:cNvPr id="123" name="Picture 12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6691" y="4578964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124" name="Rectangle 123"/>
              <p:cNvSpPr/>
              <p:nvPr/>
            </p:nvSpPr>
            <p:spPr>
              <a:xfrm>
                <a:off x="166800" y="5965029"/>
                <a:ext cx="118662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1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9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2</a:t>
                </a:r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393809" y="4658276"/>
                <a:ext cx="39151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r</a:t>
                </a:r>
                <a:endParaRPr lang="en-US" sz="28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6" name="Rectangle 105"/>
            <p:cNvSpPr/>
            <p:nvPr/>
          </p:nvSpPr>
          <p:spPr>
            <a:xfrm rot="20124597">
              <a:off x="2303459" y="5087462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 rot="20124597">
              <a:off x="2349375" y="496370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 rot="16690752">
              <a:off x="2084276" y="5017785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 rot="20124597">
              <a:off x="2579271" y="522728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 rot="20124597">
              <a:off x="2383239" y="508746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 rot="17758626">
              <a:off x="2419003" y="5225803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 rot="19563718">
              <a:off x="1643244" y="548822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 rot="19563718">
              <a:off x="1748465" y="5629440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 rot="19563718">
              <a:off x="1735255" y="5517917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 rot="19563718">
              <a:off x="1982970" y="5090423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 rot="19547400">
              <a:off x="2196087" y="4894757"/>
              <a:ext cx="119608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 rot="20165088">
              <a:off x="2208646" y="4900193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 rot="20165088">
              <a:off x="2024261" y="4805411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 rot="20165088">
              <a:off x="1920317" y="4828130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 rot="20165088">
              <a:off x="1920317" y="4904065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 rot="20606050">
              <a:off x="1924369" y="498414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1983919" y="4840707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3213915" y="4561927"/>
            <a:ext cx="1279508" cy="2177697"/>
            <a:chOff x="1643244" y="4564057"/>
            <a:chExt cx="1279508" cy="2177697"/>
          </a:xfrm>
        </p:grpSpPr>
        <p:grpSp>
          <p:nvGrpSpPr>
            <p:cNvPr id="130" name="Group 129"/>
            <p:cNvGrpSpPr/>
            <p:nvPr/>
          </p:nvGrpSpPr>
          <p:grpSpPr>
            <a:xfrm>
              <a:off x="1736123" y="4564057"/>
              <a:ext cx="959150" cy="1534588"/>
              <a:chOff x="373550" y="3283382"/>
              <a:chExt cx="959150" cy="1534588"/>
            </a:xfrm>
          </p:grpSpPr>
          <p:pic>
            <p:nvPicPr>
              <p:cNvPr id="152" name="Picture 15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3550" y="3283382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153" name="Rectangle 152"/>
              <p:cNvSpPr/>
              <p:nvPr/>
            </p:nvSpPr>
            <p:spPr>
              <a:xfrm rot="20538414">
                <a:off x="434562" y="3804512"/>
                <a:ext cx="880994" cy="101345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  <p:sp>
            <p:nvSpPr>
              <p:cNvPr id="154" name="Rectangle 153"/>
              <p:cNvSpPr/>
              <p:nvPr/>
            </p:nvSpPr>
            <p:spPr>
              <a:xfrm rot="20538414">
                <a:off x="828212" y="3589243"/>
                <a:ext cx="281848" cy="222323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</p:txBody>
          </p:sp>
        </p:grpSp>
        <p:grpSp>
          <p:nvGrpSpPr>
            <p:cNvPr id="131" name="Group 130"/>
            <p:cNvGrpSpPr/>
            <p:nvPr/>
          </p:nvGrpSpPr>
          <p:grpSpPr>
            <a:xfrm>
              <a:off x="1736123" y="4832469"/>
              <a:ext cx="1186629" cy="1909285"/>
              <a:chOff x="166800" y="4578964"/>
              <a:chExt cx="1186629" cy="1909285"/>
            </a:xfrm>
          </p:grpSpPr>
          <p:pic>
            <p:nvPicPr>
              <p:cNvPr id="149" name="Picture 14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6691" y="4578964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150" name="Rectangle 149"/>
              <p:cNvSpPr/>
              <p:nvPr/>
            </p:nvSpPr>
            <p:spPr>
              <a:xfrm>
                <a:off x="166800" y="5965029"/>
                <a:ext cx="118662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3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4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5</a:t>
                </a:r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393809" y="4658276"/>
                <a:ext cx="39151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r</a:t>
                </a:r>
                <a:endParaRPr lang="en-US" sz="28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32" name="Rectangle 131"/>
            <p:cNvSpPr/>
            <p:nvPr/>
          </p:nvSpPr>
          <p:spPr>
            <a:xfrm rot="20124597">
              <a:off x="2303459" y="5087462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 rot="20124597">
              <a:off x="2349375" y="496370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 rot="16690752">
              <a:off x="2084276" y="5017785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 rot="20124597">
              <a:off x="2579271" y="522728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 rot="20124597">
              <a:off x="2383239" y="508746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 rot="17758626">
              <a:off x="2419003" y="5225803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 rot="19563718">
              <a:off x="1643244" y="548822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 rot="19563718">
              <a:off x="1748465" y="5629440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 rot="19563718">
              <a:off x="1735255" y="5517917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 rot="19563718">
              <a:off x="1982970" y="5090423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 rot="19547400">
              <a:off x="2196087" y="4894757"/>
              <a:ext cx="119608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 rot="20165088">
              <a:off x="2208646" y="4900193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 rot="20165088">
              <a:off x="2024261" y="4805411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 rot="20165088">
              <a:off x="1920317" y="4828130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 rot="20165088">
              <a:off x="1920317" y="4904065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 rot="20606050">
              <a:off x="1924369" y="498414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1983919" y="4840707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4783022" y="4561927"/>
            <a:ext cx="1279508" cy="2177697"/>
            <a:chOff x="1643244" y="4564057"/>
            <a:chExt cx="1279508" cy="2177697"/>
          </a:xfrm>
        </p:grpSpPr>
        <p:grpSp>
          <p:nvGrpSpPr>
            <p:cNvPr id="156" name="Group 155"/>
            <p:cNvGrpSpPr/>
            <p:nvPr/>
          </p:nvGrpSpPr>
          <p:grpSpPr>
            <a:xfrm>
              <a:off x="1736123" y="4564057"/>
              <a:ext cx="959150" cy="1534588"/>
              <a:chOff x="373550" y="3283382"/>
              <a:chExt cx="959150" cy="1534588"/>
            </a:xfrm>
          </p:grpSpPr>
          <p:pic>
            <p:nvPicPr>
              <p:cNvPr id="178" name="Picture 17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3550" y="3283382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179" name="Rectangle 178"/>
              <p:cNvSpPr/>
              <p:nvPr/>
            </p:nvSpPr>
            <p:spPr>
              <a:xfrm rot="20538414">
                <a:off x="434562" y="3804512"/>
                <a:ext cx="880994" cy="101345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  <p:sp>
            <p:nvSpPr>
              <p:cNvPr id="180" name="Rectangle 179"/>
              <p:cNvSpPr/>
              <p:nvPr/>
            </p:nvSpPr>
            <p:spPr>
              <a:xfrm rot="20538414">
                <a:off x="828212" y="3589243"/>
                <a:ext cx="281848" cy="222323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</p:txBody>
          </p:sp>
        </p:grpSp>
        <p:grpSp>
          <p:nvGrpSpPr>
            <p:cNvPr id="157" name="Group 156"/>
            <p:cNvGrpSpPr/>
            <p:nvPr/>
          </p:nvGrpSpPr>
          <p:grpSpPr>
            <a:xfrm>
              <a:off x="1736123" y="4832469"/>
              <a:ext cx="1186629" cy="1909285"/>
              <a:chOff x="166800" y="4578964"/>
              <a:chExt cx="1186629" cy="1909285"/>
            </a:xfrm>
          </p:grpSpPr>
          <p:pic>
            <p:nvPicPr>
              <p:cNvPr id="175" name="Picture 17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6691" y="4578964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176" name="Rectangle 175"/>
              <p:cNvSpPr/>
              <p:nvPr/>
            </p:nvSpPr>
            <p:spPr>
              <a:xfrm>
                <a:off x="166800" y="5965029"/>
                <a:ext cx="118662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7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5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6</a:t>
                </a:r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393809" y="4658276"/>
                <a:ext cx="39151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r</a:t>
                </a:r>
                <a:endParaRPr lang="en-US" sz="28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58" name="Rectangle 157"/>
            <p:cNvSpPr/>
            <p:nvPr/>
          </p:nvSpPr>
          <p:spPr>
            <a:xfrm rot="20124597">
              <a:off x="2303459" y="5087462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 rot="20124597">
              <a:off x="2349375" y="496370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 rot="16690752">
              <a:off x="2084276" y="5017785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 rot="20124597">
              <a:off x="2579271" y="522728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 rot="20124597">
              <a:off x="2383239" y="508746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 rot="17758626">
              <a:off x="2419003" y="5225803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 rot="19563718">
              <a:off x="1643244" y="548822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 rot="19563718">
              <a:off x="1748465" y="5629440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 rot="19563718">
              <a:off x="1735255" y="5517917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 rot="19563718">
              <a:off x="1982970" y="5090423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 rot="19547400">
              <a:off x="2196087" y="4894757"/>
              <a:ext cx="119608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 rot="20165088">
              <a:off x="2208646" y="4900193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 rot="20165088">
              <a:off x="2024261" y="4805411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 rot="20165088">
              <a:off x="1920317" y="4828130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 rot="20165088">
              <a:off x="1920317" y="4904065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 rot="20606050">
              <a:off x="1924369" y="498414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1983919" y="4840707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6352129" y="4561927"/>
            <a:ext cx="1279508" cy="2177697"/>
            <a:chOff x="1643244" y="4564057"/>
            <a:chExt cx="1279508" cy="2177697"/>
          </a:xfrm>
        </p:grpSpPr>
        <p:grpSp>
          <p:nvGrpSpPr>
            <p:cNvPr id="182" name="Group 181"/>
            <p:cNvGrpSpPr/>
            <p:nvPr/>
          </p:nvGrpSpPr>
          <p:grpSpPr>
            <a:xfrm>
              <a:off x="1736123" y="4564057"/>
              <a:ext cx="959150" cy="1534588"/>
              <a:chOff x="373550" y="3283382"/>
              <a:chExt cx="959150" cy="1534588"/>
            </a:xfrm>
          </p:grpSpPr>
          <p:pic>
            <p:nvPicPr>
              <p:cNvPr id="204" name="Picture 20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3550" y="3283382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205" name="Rectangle 204"/>
              <p:cNvSpPr/>
              <p:nvPr/>
            </p:nvSpPr>
            <p:spPr>
              <a:xfrm rot="20538414">
                <a:off x="434562" y="3804512"/>
                <a:ext cx="880994" cy="101345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  <p:sp>
            <p:nvSpPr>
              <p:cNvPr id="206" name="Rectangle 205"/>
              <p:cNvSpPr/>
              <p:nvPr/>
            </p:nvSpPr>
            <p:spPr>
              <a:xfrm rot="20538414">
                <a:off x="828212" y="3589243"/>
                <a:ext cx="281848" cy="222323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</p:txBody>
          </p:sp>
        </p:grpSp>
        <p:grpSp>
          <p:nvGrpSpPr>
            <p:cNvPr id="183" name="Group 182"/>
            <p:cNvGrpSpPr/>
            <p:nvPr/>
          </p:nvGrpSpPr>
          <p:grpSpPr>
            <a:xfrm>
              <a:off x="1736123" y="4832469"/>
              <a:ext cx="1186629" cy="1909285"/>
              <a:chOff x="166800" y="4578964"/>
              <a:chExt cx="1186629" cy="1909285"/>
            </a:xfrm>
          </p:grpSpPr>
          <p:pic>
            <p:nvPicPr>
              <p:cNvPr id="201" name="Picture 20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6691" y="4578964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202" name="Rectangle 201"/>
              <p:cNvSpPr/>
              <p:nvPr/>
            </p:nvSpPr>
            <p:spPr>
              <a:xfrm>
                <a:off x="166800" y="5965029"/>
                <a:ext cx="118662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2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8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7</a:t>
                </a:r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393809" y="4658276"/>
                <a:ext cx="39151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r</a:t>
                </a:r>
                <a:endParaRPr lang="en-US" sz="28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84" name="Rectangle 183"/>
            <p:cNvSpPr/>
            <p:nvPr/>
          </p:nvSpPr>
          <p:spPr>
            <a:xfrm rot="20124597">
              <a:off x="2303459" y="5087462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 rot="20124597">
              <a:off x="2349375" y="496370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 rot="16690752">
              <a:off x="2084276" y="5017785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 rot="20124597">
              <a:off x="2579271" y="522728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 rot="20124597">
              <a:off x="2383239" y="508746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 rot="17758626">
              <a:off x="2419003" y="5225803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 rot="19563718">
              <a:off x="1643244" y="548822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 rot="19563718">
              <a:off x="1748465" y="5629440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 rot="19563718">
              <a:off x="1735255" y="5517917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 rot="19563718">
              <a:off x="1982970" y="5090423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 rot="19547400">
              <a:off x="2196087" y="4894757"/>
              <a:ext cx="119608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 rot="20165088">
              <a:off x="2208646" y="4900193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 rot="20165088">
              <a:off x="2024261" y="4805411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 rot="20165088">
              <a:off x="1920317" y="4828130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 rot="20165088">
              <a:off x="1920317" y="4904065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 rot="20606050">
              <a:off x="1924369" y="498414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1983919" y="4840707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7921237" y="4561927"/>
            <a:ext cx="1279508" cy="2177697"/>
            <a:chOff x="1643244" y="4564057"/>
            <a:chExt cx="1279508" cy="2177697"/>
          </a:xfrm>
        </p:grpSpPr>
        <p:grpSp>
          <p:nvGrpSpPr>
            <p:cNvPr id="208" name="Group 207"/>
            <p:cNvGrpSpPr/>
            <p:nvPr/>
          </p:nvGrpSpPr>
          <p:grpSpPr>
            <a:xfrm>
              <a:off x="1736123" y="4564057"/>
              <a:ext cx="959150" cy="1534588"/>
              <a:chOff x="373550" y="3283382"/>
              <a:chExt cx="959150" cy="1534588"/>
            </a:xfrm>
          </p:grpSpPr>
          <p:pic>
            <p:nvPicPr>
              <p:cNvPr id="230" name="Picture 22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3550" y="3283382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231" name="Rectangle 230"/>
              <p:cNvSpPr/>
              <p:nvPr/>
            </p:nvSpPr>
            <p:spPr>
              <a:xfrm rot="20538414">
                <a:off x="434562" y="3804512"/>
                <a:ext cx="880994" cy="101345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  <p:sp>
            <p:nvSpPr>
              <p:cNvPr id="232" name="Rectangle 231"/>
              <p:cNvSpPr/>
              <p:nvPr/>
            </p:nvSpPr>
            <p:spPr>
              <a:xfrm rot="20538414">
                <a:off x="828212" y="3589243"/>
                <a:ext cx="281848" cy="222323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</p:txBody>
          </p:sp>
        </p:grpSp>
        <p:grpSp>
          <p:nvGrpSpPr>
            <p:cNvPr id="209" name="Group 208"/>
            <p:cNvGrpSpPr/>
            <p:nvPr/>
          </p:nvGrpSpPr>
          <p:grpSpPr>
            <a:xfrm>
              <a:off x="1736123" y="4832469"/>
              <a:ext cx="1186629" cy="1909285"/>
              <a:chOff x="166800" y="4578964"/>
              <a:chExt cx="1186629" cy="1909285"/>
            </a:xfrm>
          </p:grpSpPr>
          <p:pic>
            <p:nvPicPr>
              <p:cNvPr id="227" name="Picture 22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6691" y="4578964"/>
                <a:ext cx="959150" cy="1452913"/>
              </a:xfrm>
              <a:prstGeom prst="rect">
                <a:avLst/>
              </a:prstGeom>
            </p:spPr>
          </p:pic>
          <p:sp>
            <p:nvSpPr>
              <p:cNvPr id="228" name="Rectangle 227"/>
              <p:cNvSpPr/>
              <p:nvPr/>
            </p:nvSpPr>
            <p:spPr>
              <a:xfrm>
                <a:off x="166800" y="5965029"/>
                <a:ext cx="118662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3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5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2</a:t>
                </a:r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9" name="Rectangle 228"/>
              <p:cNvSpPr/>
              <p:nvPr/>
            </p:nvSpPr>
            <p:spPr>
              <a:xfrm>
                <a:off x="393809" y="4658276"/>
                <a:ext cx="39151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r</a:t>
                </a:r>
                <a:endParaRPr lang="en-US" sz="28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10" name="Rectangle 209"/>
            <p:cNvSpPr/>
            <p:nvPr/>
          </p:nvSpPr>
          <p:spPr>
            <a:xfrm rot="20124597">
              <a:off x="2303459" y="5087462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/>
            <p:cNvSpPr/>
            <p:nvPr/>
          </p:nvSpPr>
          <p:spPr>
            <a:xfrm rot="20124597">
              <a:off x="2349375" y="496370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 rot="16690752">
              <a:off x="2084276" y="5017785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/>
            <p:nvPr/>
          </p:nvSpPr>
          <p:spPr>
            <a:xfrm rot="20124597">
              <a:off x="2579271" y="522728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/>
            <p:cNvSpPr/>
            <p:nvPr/>
          </p:nvSpPr>
          <p:spPr>
            <a:xfrm rot="20124597">
              <a:off x="2383239" y="508746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 rot="17758626">
              <a:off x="2419003" y="5225803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 rot="19563718">
              <a:off x="1643244" y="5488228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 rot="19563718">
              <a:off x="1748465" y="5629440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/>
            <p:cNvSpPr/>
            <p:nvPr/>
          </p:nvSpPr>
          <p:spPr>
            <a:xfrm rot="19563718">
              <a:off x="1735255" y="5517917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/>
            <p:cNvSpPr/>
            <p:nvPr/>
          </p:nvSpPr>
          <p:spPr>
            <a:xfrm rot="19563718">
              <a:off x="1982970" y="5090423"/>
              <a:ext cx="45719" cy="1036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/>
            <p:cNvSpPr/>
            <p:nvPr/>
          </p:nvSpPr>
          <p:spPr>
            <a:xfrm rot="19547400">
              <a:off x="2196087" y="4894757"/>
              <a:ext cx="119608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/>
            <p:cNvSpPr/>
            <p:nvPr/>
          </p:nvSpPr>
          <p:spPr>
            <a:xfrm rot="20165088">
              <a:off x="2208646" y="4900193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/>
            <p:cNvSpPr/>
            <p:nvPr/>
          </p:nvSpPr>
          <p:spPr>
            <a:xfrm rot="20165088">
              <a:off x="2024261" y="4805411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/>
            <p:cNvSpPr/>
            <p:nvPr/>
          </p:nvSpPr>
          <p:spPr>
            <a:xfrm rot="20165088">
              <a:off x="1920317" y="4828130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/>
            <p:cNvSpPr/>
            <p:nvPr/>
          </p:nvSpPr>
          <p:spPr>
            <a:xfrm rot="20165088">
              <a:off x="1920317" y="4904065"/>
              <a:ext cx="206520" cy="19213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/>
            <p:cNvSpPr/>
            <p:nvPr/>
          </p:nvSpPr>
          <p:spPr>
            <a:xfrm rot="20606050">
              <a:off x="1924369" y="4984141"/>
              <a:ext cx="110838" cy="2288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1983919" y="4840707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33" name="Group 232"/>
          <p:cNvGrpSpPr/>
          <p:nvPr/>
        </p:nvGrpSpPr>
        <p:grpSpPr>
          <a:xfrm>
            <a:off x="333007" y="883707"/>
            <a:ext cx="8733482" cy="998296"/>
            <a:chOff x="333007" y="883707"/>
            <a:chExt cx="8733482" cy="998296"/>
          </a:xfrm>
        </p:grpSpPr>
        <p:sp>
          <p:nvSpPr>
            <p:cNvPr id="234" name="Rectangle 233"/>
            <p:cNvSpPr/>
            <p:nvPr/>
          </p:nvSpPr>
          <p:spPr>
            <a:xfrm>
              <a:off x="333007" y="883707"/>
              <a:ext cx="873348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Gen</a:t>
              </a:r>
              <a:r>
                <a:rPr lang="en-US" sz="2800" dirty="0" smtClean="0">
                  <a:cs typeface="Times New Roman"/>
                </a:rPr>
                <a:t>: - get random combinations of symbols in </a:t>
              </a:r>
              <a:r>
                <a:rPr lang="en-US" sz="2800" i="1" dirty="0">
                  <a:latin typeface="Times New Roman"/>
                  <a:cs typeface="Times New Roman"/>
                </a:rPr>
                <a:t>w</a:t>
              </a:r>
              <a:r>
                <a:rPr lang="en-US" sz="2800" baseline="-25000" dirty="0">
                  <a:latin typeface="Times New Roman"/>
                  <a:cs typeface="Times New Roman"/>
                </a:rPr>
                <a:t>0 </a:t>
              </a:r>
              <a:r>
                <a:rPr lang="en-US" sz="2800" dirty="0" smtClean="0">
                  <a:cs typeface="Times New Roman"/>
                </a:rPr>
                <a:t>  </a:t>
              </a:r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1113648" y="1358783"/>
              <a:ext cx="569192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cs typeface="Times New Roman"/>
                </a:rPr>
                <a:t>- “lock”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r</a:t>
              </a:r>
              <a:r>
                <a:rPr lang="en-US" sz="2800" dirty="0" smtClean="0">
                  <a:cs typeface="Times New Roman"/>
                </a:rPr>
                <a:t>    using these combinations</a:t>
              </a:r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2346800" y="1399403"/>
              <a:ext cx="365760" cy="457200"/>
            </a:xfrm>
            <a:prstGeom prst="rect">
              <a:avLst/>
            </a:prstGeom>
            <a:solidFill>
              <a:srgbClr val="0011B2"/>
            </a:solidFill>
            <a:ln>
              <a:solidFill>
                <a:srgbClr val="0011B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2350566" y="1355128"/>
              <a:ext cx="4440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 </a:t>
              </a:r>
              <a:endParaRPr lang="en-US" sz="2800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238" name="Title 1"/>
          <p:cNvSpPr>
            <a:spLocks noGrp="1"/>
          </p:cNvSpPr>
          <p:nvPr>
            <p:ph type="title"/>
          </p:nvPr>
        </p:nvSpPr>
        <p:spPr>
          <a:xfrm>
            <a:off x="150091" y="-271546"/>
            <a:ext cx="8890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Idea [CFPRS14]: “encrypt” </a:t>
            </a:r>
            <a:r>
              <a:rPr lang="en-US" sz="3600" i="1" dirty="0" smtClean="0">
                <a:latin typeface="Times New Roman"/>
                <a:cs typeface="Times New Roman"/>
              </a:rPr>
              <a:t>r</a:t>
            </a:r>
            <a:r>
              <a:rPr lang="en-US" sz="3600" dirty="0" smtClean="0"/>
              <a:t> using parts of </a:t>
            </a:r>
            <a:r>
              <a:rPr lang="en-US" sz="3600" i="1" dirty="0" smtClean="0">
                <a:latin typeface="Times New Roman"/>
                <a:cs typeface="Times New Roman"/>
              </a:rPr>
              <a:t>w</a:t>
            </a:r>
            <a:r>
              <a:rPr lang="en-US" sz="3600" baseline="-25000" dirty="0" smtClean="0">
                <a:latin typeface="Times New Roman"/>
                <a:cs typeface="Times New Roman"/>
              </a:rPr>
              <a:t>0</a:t>
            </a:r>
            <a:endParaRPr lang="en-US" sz="3600" baseline="-25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99952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947746" y="3463476"/>
            <a:ext cx="48695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 </a:t>
            </a:r>
            <a:r>
              <a:rPr lang="en-US" sz="2800" i="1" dirty="0" smtClean="0">
                <a:latin typeface="Times New Roman"/>
                <a:cs typeface="Times New Roman"/>
              </a:rPr>
              <a:t>= a</a:t>
            </a:r>
            <a:r>
              <a:rPr lang="en-US" sz="2800" baseline="-25000" dirty="0" smtClean="0">
                <a:latin typeface="Times New Roman"/>
                <a:cs typeface="Times New Roman"/>
              </a:rPr>
              <a:t>1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2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3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4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5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6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7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8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9</a:t>
            </a:r>
            <a:endParaRPr lang="en-US" sz="28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166800" y="4832469"/>
            <a:ext cx="1186629" cy="1909285"/>
            <a:chOff x="166800" y="4578964"/>
            <a:chExt cx="1186629" cy="190928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1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9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2</a:t>
              </a:r>
              <a:endParaRPr lang="en-US" sz="28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736123" y="4832469"/>
            <a:ext cx="1186629" cy="1909285"/>
            <a:chOff x="166800" y="4578964"/>
            <a:chExt cx="1186629" cy="1909285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3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9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5</a:t>
              </a:r>
              <a:endParaRPr lang="en-US" sz="28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305446" y="4832469"/>
            <a:ext cx="1186629" cy="1909285"/>
            <a:chOff x="166800" y="4578964"/>
            <a:chExt cx="1186629" cy="1909285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3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4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5</a:t>
              </a:r>
              <a:endParaRPr lang="en-US" sz="28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874769" y="4832469"/>
            <a:ext cx="1186629" cy="1909285"/>
            <a:chOff x="166800" y="4578964"/>
            <a:chExt cx="1186629" cy="1909285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40" name="Rectangle 39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>
                  <a:latin typeface="Times New Roman"/>
                  <a:cs typeface="Times New Roman"/>
                </a:rPr>
                <a:t>7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>
                  <a:latin typeface="Times New Roman"/>
                  <a:cs typeface="Times New Roman"/>
                </a:rPr>
                <a:t>5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>
                  <a:latin typeface="Times New Roman"/>
                  <a:cs typeface="Times New Roman"/>
                </a:rPr>
                <a:t>6</a:t>
              </a:r>
              <a:endParaRPr lang="en-US" sz="2800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444092" y="4832469"/>
            <a:ext cx="1186629" cy="1909285"/>
            <a:chOff x="166800" y="4578964"/>
            <a:chExt cx="1186629" cy="1909285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44" name="Rectangle 43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2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8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7</a:t>
              </a:r>
              <a:endParaRPr lang="en-US" sz="2800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8013416" y="4832469"/>
            <a:ext cx="1186629" cy="1909285"/>
            <a:chOff x="166800" y="4578964"/>
            <a:chExt cx="1186629" cy="1909285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48" name="Rectangle 47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3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5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2</a:t>
              </a:r>
              <a:endParaRPr lang="en-US" sz="2800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53" name="Rectangle 52"/>
          <p:cNvSpPr/>
          <p:nvPr/>
        </p:nvSpPr>
        <p:spPr>
          <a:xfrm>
            <a:off x="1117650" y="1928003"/>
            <a:ext cx="78960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cs typeface="Times New Roman"/>
              </a:rPr>
              <a:t>-  </a:t>
            </a:r>
            <a:r>
              <a:rPr lang="en-US" sz="2800" i="1" dirty="0" smtClean="0">
                <a:latin typeface="Times New Roman"/>
                <a:cs typeface="Times New Roman"/>
              </a:rPr>
              <a:t>      </a:t>
            </a:r>
            <a:r>
              <a:rPr lang="en-US" sz="2800" dirty="0" smtClean="0">
                <a:latin typeface="Times New Roman"/>
                <a:cs typeface="Times New Roman"/>
              </a:rPr>
              <a:t>= </a:t>
            </a:r>
            <a:r>
              <a:rPr lang="en-US" sz="2800" dirty="0" smtClean="0">
                <a:cs typeface="Times New Roman"/>
              </a:rPr>
              <a:t>locks + positions of symbols needed to unlock</a:t>
            </a:r>
          </a:p>
        </p:txBody>
      </p:sp>
      <p:sp>
        <p:nvSpPr>
          <p:cNvPr id="50" name="Rectangle 49"/>
          <p:cNvSpPr/>
          <p:nvPr/>
        </p:nvSpPr>
        <p:spPr>
          <a:xfrm>
            <a:off x="8251358" y="3281922"/>
            <a:ext cx="365760" cy="457200"/>
          </a:xfrm>
          <a:prstGeom prst="rect">
            <a:avLst/>
          </a:prstGeom>
          <a:solidFill>
            <a:srgbClr val="0011B2"/>
          </a:solidFill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/>
          <p:nvPr/>
        </p:nvCxnSpPr>
        <p:spPr bwMode="auto">
          <a:xfrm flipV="1">
            <a:off x="1963132" y="4089416"/>
            <a:ext cx="4415084" cy="11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57" name="Straight Arrow Connector 56"/>
          <p:cNvCxnSpPr/>
          <p:nvPr/>
        </p:nvCxnSpPr>
        <p:spPr bwMode="auto">
          <a:xfrm>
            <a:off x="8023154" y="3789089"/>
            <a:ext cx="869787" cy="77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58" name="Straight Arrow Connector 57"/>
          <p:cNvCxnSpPr/>
          <p:nvPr/>
        </p:nvCxnSpPr>
        <p:spPr bwMode="auto">
          <a:xfrm>
            <a:off x="8017028" y="4461840"/>
            <a:ext cx="83017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60" name="TextBox 59"/>
          <p:cNvSpPr txBox="1"/>
          <p:nvPr/>
        </p:nvSpPr>
        <p:spPr>
          <a:xfrm>
            <a:off x="8229724" y="3237647"/>
            <a:ext cx="44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178023" y="3887125"/>
            <a:ext cx="496183" cy="523220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1855854" y="4035342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Trapezoid 64"/>
          <p:cNvSpPr/>
          <p:nvPr/>
        </p:nvSpPr>
        <p:spPr bwMode="auto">
          <a:xfrm rot="5400000">
            <a:off x="6699007" y="3227355"/>
            <a:ext cx="989246" cy="1630826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803914" y="3748872"/>
            <a:ext cx="722974" cy="2063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/>
                <a:cs typeface="Times New Roman"/>
              </a:rPr>
              <a:t>Gen</a:t>
            </a:r>
            <a:endParaRPr lang="en-US" sz="2400" i="1" dirty="0">
              <a:latin typeface="Times New Roman"/>
              <a:cs typeface="Times New Roman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89822" y="1928003"/>
            <a:ext cx="396578" cy="518566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noAutofit/>
          </a:bodyPr>
          <a:lstStyle/>
          <a:p>
            <a:pPr algn="ctr"/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333007" y="883707"/>
            <a:ext cx="8733482" cy="998296"/>
            <a:chOff x="333007" y="883707"/>
            <a:chExt cx="8733482" cy="998296"/>
          </a:xfrm>
        </p:grpSpPr>
        <p:sp>
          <p:nvSpPr>
            <p:cNvPr id="64" name="Rectangle 63"/>
            <p:cNvSpPr/>
            <p:nvPr/>
          </p:nvSpPr>
          <p:spPr>
            <a:xfrm>
              <a:off x="333007" y="883707"/>
              <a:ext cx="873348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Gen</a:t>
              </a:r>
              <a:r>
                <a:rPr lang="en-US" sz="2800" dirty="0" smtClean="0">
                  <a:cs typeface="Times New Roman"/>
                </a:rPr>
                <a:t>: - get random combinations of symbols in </a:t>
              </a:r>
              <a:r>
                <a:rPr lang="en-US" sz="2800" i="1" dirty="0">
                  <a:latin typeface="Times New Roman"/>
                  <a:cs typeface="Times New Roman"/>
                </a:rPr>
                <a:t>w</a:t>
              </a:r>
              <a:r>
                <a:rPr lang="en-US" sz="2800" baseline="-25000" dirty="0">
                  <a:latin typeface="Times New Roman"/>
                  <a:cs typeface="Times New Roman"/>
                </a:rPr>
                <a:t>0 </a:t>
              </a:r>
              <a:r>
                <a:rPr lang="en-US" sz="2800" dirty="0" smtClean="0">
                  <a:cs typeface="Times New Roman"/>
                </a:rPr>
                <a:t>  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113648" y="1358783"/>
              <a:ext cx="569192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cs typeface="Times New Roman"/>
                </a:rPr>
                <a:t>- “lock”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r</a:t>
              </a:r>
              <a:r>
                <a:rPr lang="en-US" sz="2800" dirty="0" smtClean="0">
                  <a:cs typeface="Times New Roman"/>
                </a:rPr>
                <a:t>    using these combinations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346800" y="1399403"/>
              <a:ext cx="365760" cy="457200"/>
            </a:xfrm>
            <a:prstGeom prst="rect">
              <a:avLst/>
            </a:prstGeom>
            <a:solidFill>
              <a:srgbClr val="0011B2"/>
            </a:solidFill>
            <a:ln>
              <a:solidFill>
                <a:srgbClr val="0011B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350566" y="1355128"/>
              <a:ext cx="4440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 </a:t>
              </a:r>
              <a:endParaRPr lang="en-US" sz="2800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51" name="Title 1"/>
          <p:cNvSpPr>
            <a:spLocks noGrp="1"/>
          </p:cNvSpPr>
          <p:nvPr>
            <p:ph type="title"/>
          </p:nvPr>
        </p:nvSpPr>
        <p:spPr>
          <a:xfrm>
            <a:off x="150091" y="-271546"/>
            <a:ext cx="8890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Idea [CFPRS14]: “encrypt” </a:t>
            </a:r>
            <a:r>
              <a:rPr lang="en-US" sz="3600" i="1" dirty="0" smtClean="0">
                <a:latin typeface="Times New Roman"/>
                <a:cs typeface="Times New Roman"/>
              </a:rPr>
              <a:t>r</a:t>
            </a:r>
            <a:r>
              <a:rPr lang="en-US" sz="3600" dirty="0" smtClean="0"/>
              <a:t> using parts of </a:t>
            </a:r>
            <a:r>
              <a:rPr lang="en-US" sz="3600" i="1" dirty="0" smtClean="0">
                <a:latin typeface="Times New Roman"/>
                <a:cs typeface="Times New Roman"/>
              </a:rPr>
              <a:t>w</a:t>
            </a:r>
            <a:r>
              <a:rPr lang="en-US" sz="3600" baseline="-25000" dirty="0" smtClean="0">
                <a:latin typeface="Times New Roman"/>
                <a:cs typeface="Times New Roman"/>
              </a:rPr>
              <a:t>0</a:t>
            </a:r>
            <a:endParaRPr lang="en-US" sz="3600" baseline="-25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52134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Biometrics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 smtClean="0"/>
              <a:t>Measure unique physical phenomenon</a:t>
            </a:r>
          </a:p>
          <a:p>
            <a:r>
              <a:rPr lang="en-US" dirty="0" smtClean="0"/>
              <a:t>Unique, collectable, permanent, universal</a:t>
            </a:r>
          </a:p>
          <a:p>
            <a:r>
              <a:rPr lang="en-US" dirty="0" smtClean="0"/>
              <a:t>Repeated readings exhibit significant noise</a:t>
            </a:r>
          </a:p>
          <a:p>
            <a:r>
              <a:rPr lang="en-US" dirty="0" smtClean="0"/>
              <a:t>Uniqueness/Noise vary widely</a:t>
            </a:r>
          </a:p>
          <a:p>
            <a:r>
              <a:rPr lang="en-US" dirty="0" smtClean="0"/>
              <a:t>Human iris believed to be “best”</a:t>
            </a:r>
            <a:br>
              <a:rPr lang="en-US" dirty="0" smtClean="0"/>
            </a:br>
            <a:r>
              <a:rPr lang="en-US" dirty="0" smtClean="0"/>
              <a:t> 	</a:t>
            </a:r>
            <a:r>
              <a:rPr lang="en-US" sz="2000" dirty="0" smtClean="0"/>
              <a:t>[Daugman04], [PrabhakarPankantiJain03]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31" y="4813908"/>
            <a:ext cx="2155658" cy="1434492"/>
          </a:xfrm>
          <a:prstGeom prst="rect">
            <a:avLst/>
          </a:prstGeom>
        </p:spPr>
      </p:pic>
      <p:pic>
        <p:nvPicPr>
          <p:cNvPr id="7" name="Picture 6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078" y="4813908"/>
            <a:ext cx="945934" cy="1434492"/>
          </a:xfrm>
          <a:prstGeom prst="rect">
            <a:avLst/>
          </a:prstGeom>
        </p:spPr>
      </p:pic>
      <p:pic>
        <p:nvPicPr>
          <p:cNvPr id="8" name="Picture 7" descr="imgres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7" r="-5180"/>
          <a:stretch/>
        </p:blipFill>
        <p:spPr>
          <a:xfrm>
            <a:off x="7866210" y="4835474"/>
            <a:ext cx="820590" cy="141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20810" t="11493" r="15055" b="2758"/>
          <a:stretch/>
        </p:blipFill>
        <p:spPr>
          <a:xfrm>
            <a:off x="3243961" y="4813908"/>
            <a:ext cx="1781840" cy="1582105"/>
          </a:xfrm>
          <a:prstGeom prst="rect">
            <a:avLst/>
          </a:prstGeom>
        </p:spPr>
      </p:pic>
      <p:sp>
        <p:nvSpPr>
          <p:cNvPr id="10" name="Rectangle 36"/>
          <p:cNvSpPr>
            <a:spLocks noChangeArrowheads="1"/>
          </p:cNvSpPr>
          <p:nvPr/>
        </p:nvSpPr>
        <p:spPr bwMode="auto">
          <a:xfrm>
            <a:off x="6300569" y="3606190"/>
            <a:ext cx="2843431" cy="88453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 anchorCtr="1"/>
          <a:lstStyle/>
          <a:p>
            <a:pPr>
              <a:defRPr/>
            </a:pPr>
            <a:r>
              <a:rPr lang="en-US" sz="2800" b="1" dirty="0" smtClean="0"/>
              <a:t>Theoretic work, </a:t>
            </a:r>
            <a:br>
              <a:rPr lang="en-US" sz="2800" b="1" dirty="0" smtClean="0"/>
            </a:br>
            <a:r>
              <a:rPr lang="en-US" sz="2800" b="1" dirty="0" smtClean="0"/>
              <a:t>with iris in mind</a:t>
            </a:r>
            <a:endParaRPr lang="en-US" sz="28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69958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947746" y="3463476"/>
            <a:ext cx="48695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 </a:t>
            </a:r>
            <a:r>
              <a:rPr lang="en-US" sz="2800" i="1" dirty="0" smtClean="0">
                <a:latin typeface="Times New Roman"/>
                <a:cs typeface="Times New Roman"/>
              </a:rPr>
              <a:t>= a</a:t>
            </a:r>
            <a:r>
              <a:rPr lang="en-US" sz="2800" baseline="-25000" dirty="0" smtClean="0">
                <a:latin typeface="Times New Roman"/>
                <a:cs typeface="Times New Roman"/>
              </a:rPr>
              <a:t>1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2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3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4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5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6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7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8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9</a:t>
            </a:r>
            <a:endParaRPr lang="en-US" sz="28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166800" y="4832469"/>
            <a:ext cx="1186629" cy="1909285"/>
            <a:chOff x="166800" y="4578964"/>
            <a:chExt cx="1186629" cy="190928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1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9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2</a:t>
              </a:r>
              <a:endParaRPr lang="en-US" sz="28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736123" y="4832469"/>
            <a:ext cx="1186629" cy="1909285"/>
            <a:chOff x="166800" y="4578964"/>
            <a:chExt cx="1186629" cy="1909285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3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9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5</a:t>
              </a:r>
              <a:endParaRPr lang="en-US" sz="28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305446" y="4832469"/>
            <a:ext cx="1186629" cy="1909285"/>
            <a:chOff x="166800" y="4578964"/>
            <a:chExt cx="1186629" cy="1909285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3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4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5</a:t>
              </a:r>
              <a:endParaRPr lang="en-US" sz="28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874769" y="4832469"/>
            <a:ext cx="1186629" cy="1909285"/>
            <a:chOff x="166800" y="4578964"/>
            <a:chExt cx="1186629" cy="1909285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40" name="Rectangle 39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>
                  <a:latin typeface="Times New Roman"/>
                  <a:cs typeface="Times New Roman"/>
                </a:rPr>
                <a:t>7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>
                  <a:latin typeface="Times New Roman"/>
                  <a:cs typeface="Times New Roman"/>
                </a:rPr>
                <a:t>5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>
                  <a:latin typeface="Times New Roman"/>
                  <a:cs typeface="Times New Roman"/>
                </a:rPr>
                <a:t>6</a:t>
              </a:r>
              <a:endParaRPr lang="en-US" sz="2800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444092" y="4832469"/>
            <a:ext cx="1186629" cy="1909285"/>
            <a:chOff x="166800" y="4578964"/>
            <a:chExt cx="1186629" cy="1909285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44" name="Rectangle 43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2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8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7</a:t>
              </a:r>
              <a:endParaRPr lang="en-US" sz="2800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8013416" y="4832469"/>
            <a:ext cx="1186629" cy="1909285"/>
            <a:chOff x="166800" y="4578964"/>
            <a:chExt cx="1186629" cy="1909285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48" name="Rectangle 47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3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5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2</a:t>
              </a:r>
              <a:endParaRPr lang="en-US" sz="2800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50" name="Rectangle 49"/>
          <p:cNvSpPr/>
          <p:nvPr/>
        </p:nvSpPr>
        <p:spPr>
          <a:xfrm>
            <a:off x="8251358" y="3281922"/>
            <a:ext cx="365760" cy="457200"/>
          </a:xfrm>
          <a:prstGeom prst="rect">
            <a:avLst/>
          </a:prstGeom>
          <a:solidFill>
            <a:srgbClr val="0011B2"/>
          </a:solidFill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/>
          <p:nvPr/>
        </p:nvCxnSpPr>
        <p:spPr bwMode="auto">
          <a:xfrm flipV="1">
            <a:off x="1963132" y="4089416"/>
            <a:ext cx="4415084" cy="11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57" name="Straight Arrow Connector 56"/>
          <p:cNvCxnSpPr/>
          <p:nvPr/>
        </p:nvCxnSpPr>
        <p:spPr bwMode="auto">
          <a:xfrm>
            <a:off x="8023154" y="3789089"/>
            <a:ext cx="869787" cy="77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58" name="Straight Arrow Connector 57"/>
          <p:cNvCxnSpPr/>
          <p:nvPr/>
        </p:nvCxnSpPr>
        <p:spPr bwMode="auto">
          <a:xfrm>
            <a:off x="8017028" y="4461840"/>
            <a:ext cx="83017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60" name="TextBox 59"/>
          <p:cNvSpPr txBox="1"/>
          <p:nvPr/>
        </p:nvSpPr>
        <p:spPr>
          <a:xfrm>
            <a:off x="8229724" y="3237647"/>
            <a:ext cx="44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178023" y="3887125"/>
            <a:ext cx="496183" cy="523220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1855854" y="4035342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Trapezoid 64"/>
          <p:cNvSpPr/>
          <p:nvPr/>
        </p:nvSpPr>
        <p:spPr bwMode="auto">
          <a:xfrm rot="5400000">
            <a:off x="6699007" y="3227355"/>
            <a:ext cx="989246" cy="1630826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803914" y="3748872"/>
            <a:ext cx="722974" cy="2063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/>
                <a:cs typeface="Times New Roman"/>
              </a:rPr>
              <a:t>Gen</a:t>
            </a:r>
            <a:endParaRPr lang="en-US" sz="2400" i="1" dirty="0">
              <a:latin typeface="Times New Roman"/>
              <a:cs typeface="Times New Roman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33007" y="883707"/>
            <a:ext cx="8733482" cy="1567516"/>
            <a:chOff x="333007" y="883707"/>
            <a:chExt cx="8733482" cy="1567516"/>
          </a:xfrm>
        </p:grpSpPr>
        <p:sp>
          <p:nvSpPr>
            <p:cNvPr id="63" name="Rectangle 62"/>
            <p:cNvSpPr/>
            <p:nvPr/>
          </p:nvSpPr>
          <p:spPr>
            <a:xfrm>
              <a:off x="1117650" y="1928003"/>
              <a:ext cx="789601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cs typeface="Times New Roman"/>
                </a:rPr>
                <a:t>- 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      </a:t>
              </a:r>
              <a:r>
                <a:rPr lang="en-US" sz="2800" dirty="0" smtClean="0">
                  <a:latin typeface="Times New Roman"/>
                  <a:cs typeface="Times New Roman"/>
                </a:rPr>
                <a:t>= </a:t>
              </a:r>
              <a:r>
                <a:rPr lang="en-US" sz="2800" dirty="0" smtClean="0">
                  <a:cs typeface="Times New Roman"/>
                </a:rPr>
                <a:t>locks + positions of symbols needed to unlock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489822" y="1928003"/>
              <a:ext cx="396578" cy="518566"/>
            </a:xfrm>
            <a:prstGeom prst="rect">
              <a:avLst/>
            </a:prstGeom>
            <a:solidFill>
              <a:srgbClr val="008000"/>
            </a:solidFill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p</a:t>
              </a:r>
              <a:endParaRPr lang="en-US" sz="2800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333007" y="883707"/>
              <a:ext cx="8733482" cy="998296"/>
              <a:chOff x="333007" y="883707"/>
              <a:chExt cx="8733482" cy="998296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333007" y="883707"/>
                <a:ext cx="873348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latin typeface="Times New Roman"/>
                    <a:cs typeface="Times New Roman"/>
                  </a:rPr>
                  <a:t>Gen</a:t>
                </a:r>
                <a:r>
                  <a:rPr lang="en-US" sz="2800" dirty="0" smtClean="0">
                    <a:cs typeface="Times New Roman"/>
                  </a:rPr>
                  <a:t>: - get random combinations of symbols in </a:t>
                </a:r>
                <a:r>
                  <a:rPr lang="en-US" sz="2800" i="1" dirty="0">
                    <a:latin typeface="Times New Roman"/>
                    <a:cs typeface="Times New Roman"/>
                  </a:rPr>
                  <a:t>w</a:t>
                </a:r>
                <a:r>
                  <a:rPr lang="en-US" sz="2800" baseline="-25000" dirty="0">
                    <a:latin typeface="Times New Roman"/>
                    <a:cs typeface="Times New Roman"/>
                  </a:rPr>
                  <a:t>0 </a:t>
                </a:r>
                <a:r>
                  <a:rPr lang="en-US" sz="2800" dirty="0" smtClean="0">
                    <a:cs typeface="Times New Roman"/>
                  </a:rPr>
                  <a:t>  </a:t>
                </a: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1113648" y="1358783"/>
                <a:ext cx="569192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cs typeface="Times New Roman"/>
                  </a:rPr>
                  <a:t>- “lock” </a:t>
                </a:r>
                <a:r>
                  <a:rPr lang="en-US" sz="2800" i="1" dirty="0" smtClean="0">
                    <a:latin typeface="Times New Roman"/>
                    <a:cs typeface="Times New Roman"/>
                  </a:rPr>
                  <a:t>r</a:t>
                </a:r>
                <a:r>
                  <a:rPr lang="en-US" sz="2800" dirty="0" smtClean="0">
                    <a:cs typeface="Times New Roman"/>
                  </a:rPr>
                  <a:t>    using these combinations</a:t>
                </a: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2346800" y="1399403"/>
                <a:ext cx="365760" cy="457200"/>
              </a:xfrm>
              <a:prstGeom prst="rect">
                <a:avLst/>
              </a:prstGeom>
              <a:solidFill>
                <a:srgbClr val="0011B2"/>
              </a:solidFill>
              <a:ln>
                <a:solidFill>
                  <a:srgbClr val="0011B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2350566" y="1355128"/>
                <a:ext cx="44409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r </a:t>
                </a:r>
                <a:endParaRPr lang="en-US" sz="2800" i="1" dirty="0">
                  <a:solidFill>
                    <a:srgbClr val="FFFFFF"/>
                  </a:solidFill>
                  <a:latin typeface="Times New Roman"/>
                  <a:cs typeface="Times New Roman"/>
                </a:endParaRPr>
              </a:p>
            </p:txBody>
          </p:sp>
        </p:grpSp>
      </p:grpSp>
      <p:sp>
        <p:nvSpPr>
          <p:cNvPr id="51" name="Title 1"/>
          <p:cNvSpPr>
            <a:spLocks noGrp="1"/>
          </p:cNvSpPr>
          <p:nvPr>
            <p:ph type="title"/>
          </p:nvPr>
        </p:nvSpPr>
        <p:spPr>
          <a:xfrm>
            <a:off x="150091" y="-271546"/>
            <a:ext cx="8890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Idea [CFPRS14]: “encrypt” </a:t>
            </a:r>
            <a:r>
              <a:rPr lang="en-US" sz="3600" i="1" dirty="0" smtClean="0">
                <a:latin typeface="Times New Roman"/>
                <a:cs typeface="Times New Roman"/>
              </a:rPr>
              <a:t>r</a:t>
            </a:r>
            <a:r>
              <a:rPr lang="en-US" sz="3600" dirty="0" smtClean="0"/>
              <a:t> using parts of </a:t>
            </a:r>
            <a:r>
              <a:rPr lang="en-US" sz="3600" i="1" dirty="0" smtClean="0">
                <a:latin typeface="Times New Roman"/>
                <a:cs typeface="Times New Roman"/>
              </a:rPr>
              <a:t>w</a:t>
            </a:r>
            <a:r>
              <a:rPr lang="en-US" sz="3600" baseline="-25000" dirty="0" smtClean="0">
                <a:latin typeface="Times New Roman"/>
                <a:cs typeface="Times New Roman"/>
              </a:rPr>
              <a:t>0</a:t>
            </a:r>
            <a:endParaRPr lang="en-US" sz="3600" baseline="-25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83249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166800" y="4832469"/>
            <a:ext cx="1186629" cy="1909285"/>
            <a:chOff x="166800" y="4578964"/>
            <a:chExt cx="1186629" cy="190928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1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9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2</a:t>
              </a:r>
              <a:endParaRPr lang="en-US" sz="28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736123" y="4832469"/>
            <a:ext cx="1186629" cy="1909285"/>
            <a:chOff x="166800" y="4578964"/>
            <a:chExt cx="1186629" cy="1909285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3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9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5</a:t>
              </a:r>
              <a:endParaRPr lang="en-US" sz="28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305446" y="4832469"/>
            <a:ext cx="1186629" cy="1909285"/>
            <a:chOff x="166800" y="4578964"/>
            <a:chExt cx="1186629" cy="1909285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3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4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5</a:t>
              </a:r>
              <a:endParaRPr lang="en-US" sz="28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874769" y="4832469"/>
            <a:ext cx="1186629" cy="1909285"/>
            <a:chOff x="166800" y="4578964"/>
            <a:chExt cx="1186629" cy="1909285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40" name="Rectangle 39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>
                  <a:latin typeface="Times New Roman"/>
                  <a:cs typeface="Times New Roman"/>
                </a:rPr>
                <a:t>7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>
                  <a:latin typeface="Times New Roman"/>
                  <a:cs typeface="Times New Roman"/>
                </a:rPr>
                <a:t>5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>
                  <a:latin typeface="Times New Roman"/>
                  <a:cs typeface="Times New Roman"/>
                </a:rPr>
                <a:t>6</a:t>
              </a:r>
              <a:endParaRPr lang="en-US" sz="2800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444092" y="4832469"/>
            <a:ext cx="1186629" cy="1909285"/>
            <a:chOff x="166800" y="4578964"/>
            <a:chExt cx="1186629" cy="1909285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44" name="Rectangle 43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2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8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7</a:t>
              </a:r>
              <a:endParaRPr lang="en-US" sz="2800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8013416" y="4832469"/>
            <a:ext cx="1186629" cy="1909285"/>
            <a:chOff x="166800" y="4578964"/>
            <a:chExt cx="1186629" cy="1909285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48" name="Rectangle 47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3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5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2</a:t>
              </a:r>
              <a:endParaRPr lang="en-US" sz="2800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8178023" y="3887125"/>
            <a:ext cx="496183" cy="523220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333007" y="883707"/>
            <a:ext cx="8733482" cy="1567516"/>
            <a:chOff x="333007" y="883707"/>
            <a:chExt cx="8733482" cy="1567516"/>
          </a:xfrm>
        </p:grpSpPr>
        <p:sp>
          <p:nvSpPr>
            <p:cNvPr id="55" name="Rectangle 54"/>
            <p:cNvSpPr/>
            <p:nvPr/>
          </p:nvSpPr>
          <p:spPr>
            <a:xfrm>
              <a:off x="1117650" y="1928003"/>
              <a:ext cx="789601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cs typeface="Times New Roman"/>
                </a:rPr>
                <a:t>- 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      </a:t>
              </a:r>
              <a:r>
                <a:rPr lang="en-US" sz="2800" dirty="0" smtClean="0">
                  <a:latin typeface="Times New Roman"/>
                  <a:cs typeface="Times New Roman"/>
                </a:rPr>
                <a:t>= </a:t>
              </a:r>
              <a:r>
                <a:rPr lang="en-US" sz="2800" dirty="0" smtClean="0">
                  <a:cs typeface="Times New Roman"/>
                </a:rPr>
                <a:t>locks + positions of symbols needed to unlock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489822" y="1928003"/>
              <a:ext cx="396578" cy="518566"/>
            </a:xfrm>
            <a:prstGeom prst="rect">
              <a:avLst/>
            </a:prstGeom>
            <a:solidFill>
              <a:srgbClr val="008000"/>
            </a:solidFill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p</a:t>
              </a:r>
              <a:endParaRPr lang="en-US" sz="2800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333007" y="883707"/>
              <a:ext cx="8733482" cy="998296"/>
              <a:chOff x="333007" y="883707"/>
              <a:chExt cx="8733482" cy="998296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333007" y="883707"/>
                <a:ext cx="873348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latin typeface="Times New Roman"/>
                    <a:cs typeface="Times New Roman"/>
                  </a:rPr>
                  <a:t>Gen</a:t>
                </a:r>
                <a:r>
                  <a:rPr lang="en-US" sz="2800" dirty="0" smtClean="0">
                    <a:cs typeface="Times New Roman"/>
                  </a:rPr>
                  <a:t>: - get random combinations of symbols in </a:t>
                </a:r>
                <a:r>
                  <a:rPr lang="en-US" sz="2800" i="1" dirty="0">
                    <a:latin typeface="Times New Roman"/>
                    <a:cs typeface="Times New Roman"/>
                  </a:rPr>
                  <a:t>w</a:t>
                </a:r>
                <a:r>
                  <a:rPr lang="en-US" sz="2800" baseline="-25000" dirty="0">
                    <a:latin typeface="Times New Roman"/>
                    <a:cs typeface="Times New Roman"/>
                  </a:rPr>
                  <a:t>0 </a:t>
                </a:r>
                <a:r>
                  <a:rPr lang="en-US" sz="2800" dirty="0" smtClean="0">
                    <a:cs typeface="Times New Roman"/>
                  </a:rPr>
                  <a:t>  </a:t>
                </a: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113648" y="1358783"/>
                <a:ext cx="569192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cs typeface="Times New Roman"/>
                  </a:rPr>
                  <a:t>- “lock” </a:t>
                </a:r>
                <a:r>
                  <a:rPr lang="en-US" sz="2800" i="1" dirty="0" smtClean="0">
                    <a:latin typeface="Times New Roman"/>
                    <a:cs typeface="Times New Roman"/>
                  </a:rPr>
                  <a:t>r</a:t>
                </a:r>
                <a:r>
                  <a:rPr lang="en-US" sz="2800" dirty="0" smtClean="0">
                    <a:cs typeface="Times New Roman"/>
                  </a:rPr>
                  <a:t>    using these combinations</a:t>
                </a: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2346800" y="1399403"/>
                <a:ext cx="365760" cy="457200"/>
              </a:xfrm>
              <a:prstGeom prst="rect">
                <a:avLst/>
              </a:prstGeom>
              <a:solidFill>
                <a:srgbClr val="0011B2"/>
              </a:solidFill>
              <a:ln>
                <a:solidFill>
                  <a:srgbClr val="0011B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2350566" y="1355128"/>
                <a:ext cx="44409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r </a:t>
                </a:r>
                <a:endParaRPr lang="en-US" sz="2800" i="1" dirty="0">
                  <a:solidFill>
                    <a:srgbClr val="FFFFFF"/>
                  </a:solidFill>
                  <a:latin typeface="Times New Roman"/>
                  <a:cs typeface="Times New Roman"/>
                </a:endParaRPr>
              </a:p>
            </p:txBody>
          </p:sp>
        </p:grpSp>
      </p:grpSp>
      <p:sp>
        <p:nvSpPr>
          <p:cNvPr id="51" name="Title 1"/>
          <p:cNvSpPr>
            <a:spLocks noGrp="1"/>
          </p:cNvSpPr>
          <p:nvPr>
            <p:ph type="title"/>
          </p:nvPr>
        </p:nvSpPr>
        <p:spPr>
          <a:xfrm>
            <a:off x="150091" y="-271546"/>
            <a:ext cx="8890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Idea [CFPRS14]: “encrypt” </a:t>
            </a:r>
            <a:r>
              <a:rPr lang="en-US" sz="3600" i="1" dirty="0" smtClean="0">
                <a:latin typeface="Times New Roman"/>
                <a:cs typeface="Times New Roman"/>
              </a:rPr>
              <a:t>r</a:t>
            </a:r>
            <a:r>
              <a:rPr lang="en-US" sz="3600" dirty="0" smtClean="0"/>
              <a:t> using parts of </a:t>
            </a:r>
            <a:r>
              <a:rPr lang="en-US" sz="3600" i="1" dirty="0" smtClean="0">
                <a:latin typeface="Times New Roman"/>
                <a:cs typeface="Times New Roman"/>
              </a:rPr>
              <a:t>w</a:t>
            </a:r>
            <a:r>
              <a:rPr lang="en-US" sz="3600" baseline="-25000" dirty="0" smtClean="0">
                <a:latin typeface="Times New Roman"/>
                <a:cs typeface="Times New Roman"/>
              </a:rPr>
              <a:t>0</a:t>
            </a:r>
            <a:endParaRPr lang="en-US" sz="3600" baseline="-25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71807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1111E-6 L -0.88038 0.063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28" y="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46704" y="3733651"/>
            <a:ext cx="292608" cy="31089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4057956" y="3733651"/>
            <a:ext cx="292608" cy="31089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5134672" y="3733651"/>
            <a:ext cx="292608" cy="31089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166800" y="4832469"/>
            <a:ext cx="1186629" cy="1909285"/>
            <a:chOff x="166800" y="4578964"/>
            <a:chExt cx="1186629" cy="190928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1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9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2</a:t>
              </a:r>
              <a:endParaRPr lang="en-US" sz="28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736123" y="4832469"/>
            <a:ext cx="1186629" cy="1909285"/>
            <a:chOff x="166800" y="4578964"/>
            <a:chExt cx="1186629" cy="1909285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3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9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5</a:t>
              </a:r>
              <a:endParaRPr lang="en-US" sz="28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305446" y="4832469"/>
            <a:ext cx="1186629" cy="1909285"/>
            <a:chOff x="166800" y="4578964"/>
            <a:chExt cx="1186629" cy="1909285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3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4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5</a:t>
              </a:r>
              <a:endParaRPr lang="en-US" sz="28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874769" y="4832469"/>
            <a:ext cx="1186629" cy="1909285"/>
            <a:chOff x="166800" y="4578964"/>
            <a:chExt cx="1186629" cy="1909285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40" name="Rectangle 39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>
                  <a:latin typeface="Times New Roman"/>
                  <a:cs typeface="Times New Roman"/>
                </a:rPr>
                <a:t>7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>
                  <a:latin typeface="Times New Roman"/>
                  <a:cs typeface="Times New Roman"/>
                </a:rPr>
                <a:t>5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>
                  <a:latin typeface="Times New Roman"/>
                  <a:cs typeface="Times New Roman"/>
                </a:rPr>
                <a:t>6</a:t>
              </a:r>
              <a:endParaRPr lang="en-US" sz="2800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444092" y="4832469"/>
            <a:ext cx="1186629" cy="1909285"/>
            <a:chOff x="166800" y="4578964"/>
            <a:chExt cx="1186629" cy="1909285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44" name="Rectangle 43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2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8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7</a:t>
              </a:r>
              <a:endParaRPr lang="en-US" sz="2800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8013416" y="4832469"/>
            <a:ext cx="1186629" cy="1909285"/>
            <a:chOff x="166800" y="4578964"/>
            <a:chExt cx="1186629" cy="1909285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48" name="Rectangle 47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3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5 </a:t>
              </a:r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2</a:t>
              </a:r>
              <a:endParaRPr lang="en-US" sz="2800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126769" y="4324150"/>
            <a:ext cx="496183" cy="523220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73929" y="2780366"/>
            <a:ext cx="87334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Rep</a:t>
            </a:r>
            <a:r>
              <a:rPr lang="en-US" sz="2800" dirty="0" smtClean="0">
                <a:cs typeface="Times New Roman"/>
              </a:rPr>
              <a:t>: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164963" y="3530324"/>
            <a:ext cx="48695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>
                <a:latin typeface="Times New Roman"/>
                <a:cs typeface="Times New Roman"/>
              </a:rPr>
              <a:t>1</a:t>
            </a:r>
            <a:r>
              <a:rPr lang="en-US" sz="2800" baseline="-25000" dirty="0" smtClean="0">
                <a:latin typeface="Times New Roman"/>
                <a:cs typeface="Times New Roman"/>
              </a:rPr>
              <a:t> </a:t>
            </a:r>
            <a:r>
              <a:rPr lang="en-US" sz="2800" i="1" dirty="0" smtClean="0">
                <a:latin typeface="Times New Roman"/>
                <a:cs typeface="Times New Roman"/>
              </a:rPr>
              <a:t>= a</a:t>
            </a:r>
            <a:r>
              <a:rPr lang="en-US" sz="2800" baseline="-25000" dirty="0" smtClean="0">
                <a:latin typeface="Times New Roman"/>
                <a:cs typeface="Times New Roman"/>
              </a:rPr>
              <a:t>1 </a:t>
            </a:r>
            <a:r>
              <a:rPr lang="en-US" sz="28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lang="en-US" sz="2800" baseline="-25000" dirty="0" smtClean="0">
                <a:latin typeface="Times New Roman"/>
                <a:cs typeface="Times New Roman"/>
              </a:rPr>
              <a:t>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3 </a:t>
            </a:r>
            <a:r>
              <a:rPr lang="en-US" sz="28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r>
              <a:rPr lang="en-US" sz="2800" baseline="-25000" dirty="0" smtClean="0">
                <a:latin typeface="Times New Roman"/>
                <a:cs typeface="Times New Roman"/>
              </a:rPr>
              <a:t>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5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6 </a:t>
            </a:r>
            <a:r>
              <a:rPr lang="en-US" sz="28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r>
              <a:rPr lang="en-US" sz="2800" baseline="-25000" dirty="0" smtClean="0">
                <a:latin typeface="Times New Roman"/>
                <a:cs typeface="Times New Roman"/>
              </a:rPr>
              <a:t>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8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9</a:t>
            </a:r>
            <a:endParaRPr lang="en-US" sz="2800" dirty="0"/>
          </a:p>
        </p:txBody>
      </p:sp>
      <p:sp>
        <p:nvSpPr>
          <p:cNvPr id="56" name="Rectangle 55"/>
          <p:cNvSpPr/>
          <p:nvPr/>
        </p:nvSpPr>
        <p:spPr>
          <a:xfrm>
            <a:off x="8251358" y="3833586"/>
            <a:ext cx="365760" cy="457200"/>
          </a:xfrm>
          <a:prstGeom prst="rect">
            <a:avLst/>
          </a:prstGeom>
          <a:solidFill>
            <a:srgbClr val="0011B2"/>
          </a:solidFill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/>
          <p:nvPr/>
        </p:nvCxnSpPr>
        <p:spPr bwMode="auto">
          <a:xfrm>
            <a:off x="8023154" y="4340753"/>
            <a:ext cx="869787" cy="77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60" name="TextBox 59"/>
          <p:cNvSpPr txBox="1"/>
          <p:nvPr/>
        </p:nvSpPr>
        <p:spPr>
          <a:xfrm>
            <a:off x="8229724" y="3789311"/>
            <a:ext cx="44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3" name="Trapezoid 62"/>
          <p:cNvSpPr/>
          <p:nvPr/>
        </p:nvSpPr>
        <p:spPr bwMode="auto">
          <a:xfrm rot="5400000">
            <a:off x="6699007" y="3489669"/>
            <a:ext cx="989246" cy="1630826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803914" y="4011186"/>
            <a:ext cx="764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/>
                <a:cs typeface="Times New Roman"/>
              </a:rPr>
              <a:t>Rep</a:t>
            </a:r>
            <a:endParaRPr lang="en-US" sz="2400" i="1" dirty="0">
              <a:latin typeface="Times New Roman"/>
              <a:cs typeface="Times New Roman"/>
            </a:endParaRPr>
          </a:p>
        </p:txBody>
      </p:sp>
      <p:cxnSp>
        <p:nvCxnSpPr>
          <p:cNvPr id="65" name="Straight Arrow Connector 64"/>
          <p:cNvCxnSpPr/>
          <p:nvPr/>
        </p:nvCxnSpPr>
        <p:spPr bwMode="auto">
          <a:xfrm flipV="1">
            <a:off x="1963132" y="4089416"/>
            <a:ext cx="4415084" cy="11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66" name="Oval 65"/>
          <p:cNvSpPr/>
          <p:nvPr/>
        </p:nvSpPr>
        <p:spPr bwMode="auto">
          <a:xfrm>
            <a:off x="1855854" y="4035342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9" name="Straight Arrow Connector 68"/>
          <p:cNvCxnSpPr>
            <a:stCxn id="61" idx="3"/>
          </p:cNvCxnSpPr>
          <p:nvPr/>
        </p:nvCxnSpPr>
        <p:spPr bwMode="auto">
          <a:xfrm>
            <a:off x="622952" y="4585760"/>
            <a:ext cx="575526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grpSp>
        <p:nvGrpSpPr>
          <p:cNvPr id="58" name="Group 57"/>
          <p:cNvGrpSpPr/>
          <p:nvPr/>
        </p:nvGrpSpPr>
        <p:grpSpPr>
          <a:xfrm>
            <a:off x="333007" y="883707"/>
            <a:ext cx="8733482" cy="1567516"/>
            <a:chOff x="333007" y="883707"/>
            <a:chExt cx="8733482" cy="1567516"/>
          </a:xfrm>
        </p:grpSpPr>
        <p:sp>
          <p:nvSpPr>
            <p:cNvPr id="62" name="Rectangle 61"/>
            <p:cNvSpPr/>
            <p:nvPr/>
          </p:nvSpPr>
          <p:spPr>
            <a:xfrm>
              <a:off x="1117650" y="1928003"/>
              <a:ext cx="789601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cs typeface="Times New Roman"/>
                </a:rPr>
                <a:t>- 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      </a:t>
              </a:r>
              <a:r>
                <a:rPr lang="en-US" sz="2800" dirty="0" smtClean="0">
                  <a:latin typeface="Times New Roman"/>
                  <a:cs typeface="Times New Roman"/>
                </a:rPr>
                <a:t>= </a:t>
              </a:r>
              <a:r>
                <a:rPr lang="en-US" sz="2800" dirty="0" smtClean="0">
                  <a:cs typeface="Times New Roman"/>
                </a:rPr>
                <a:t>locks + positions of symbols needed to unlock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489822" y="1928003"/>
              <a:ext cx="396578" cy="518566"/>
            </a:xfrm>
            <a:prstGeom prst="rect">
              <a:avLst/>
            </a:prstGeom>
            <a:solidFill>
              <a:srgbClr val="008000"/>
            </a:solidFill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p</a:t>
              </a:r>
              <a:endParaRPr lang="en-US" sz="2800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333007" y="883707"/>
              <a:ext cx="8733482" cy="998296"/>
              <a:chOff x="333007" y="883707"/>
              <a:chExt cx="8733482" cy="998296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333007" y="883707"/>
                <a:ext cx="873348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latin typeface="Times New Roman"/>
                    <a:cs typeface="Times New Roman"/>
                  </a:rPr>
                  <a:t>Gen</a:t>
                </a:r>
                <a:r>
                  <a:rPr lang="en-US" sz="2800" dirty="0" smtClean="0">
                    <a:cs typeface="Times New Roman"/>
                  </a:rPr>
                  <a:t>: - get random combinations of symbols in </a:t>
                </a:r>
                <a:r>
                  <a:rPr lang="en-US" sz="2800" i="1" dirty="0">
                    <a:latin typeface="Times New Roman"/>
                    <a:cs typeface="Times New Roman"/>
                  </a:rPr>
                  <a:t>w</a:t>
                </a:r>
                <a:r>
                  <a:rPr lang="en-US" sz="2800" baseline="-25000" dirty="0">
                    <a:latin typeface="Times New Roman"/>
                    <a:cs typeface="Times New Roman"/>
                  </a:rPr>
                  <a:t>0 </a:t>
                </a:r>
                <a:r>
                  <a:rPr lang="en-US" sz="2800" dirty="0" smtClean="0">
                    <a:cs typeface="Times New Roman"/>
                  </a:rPr>
                  <a:t>  </a:t>
                </a: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1113648" y="1358783"/>
                <a:ext cx="569192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cs typeface="Times New Roman"/>
                  </a:rPr>
                  <a:t>- “lock” </a:t>
                </a:r>
                <a:r>
                  <a:rPr lang="en-US" sz="2800" i="1" dirty="0" smtClean="0">
                    <a:latin typeface="Times New Roman"/>
                    <a:cs typeface="Times New Roman"/>
                  </a:rPr>
                  <a:t>r</a:t>
                </a:r>
                <a:r>
                  <a:rPr lang="en-US" sz="2800" dirty="0" smtClean="0">
                    <a:cs typeface="Times New Roman"/>
                  </a:rPr>
                  <a:t>    using these combinations</a:t>
                </a: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346800" y="1399403"/>
                <a:ext cx="365760" cy="457200"/>
              </a:xfrm>
              <a:prstGeom prst="rect">
                <a:avLst/>
              </a:prstGeom>
              <a:solidFill>
                <a:srgbClr val="0011B2"/>
              </a:solidFill>
              <a:ln>
                <a:solidFill>
                  <a:srgbClr val="0011B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2350566" y="1355128"/>
                <a:ext cx="44409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r </a:t>
                </a:r>
                <a:endParaRPr lang="en-US" sz="2800" i="1" dirty="0">
                  <a:solidFill>
                    <a:srgbClr val="FFFFFF"/>
                  </a:solidFill>
                  <a:latin typeface="Times New Roman"/>
                  <a:cs typeface="Times New Roman"/>
                </a:endParaRPr>
              </a:p>
            </p:txBody>
          </p:sp>
        </p:grpSp>
      </p:grpSp>
      <p:sp>
        <p:nvSpPr>
          <p:cNvPr id="51" name="Title 1"/>
          <p:cNvSpPr>
            <a:spLocks noGrp="1"/>
          </p:cNvSpPr>
          <p:nvPr>
            <p:ph type="title"/>
          </p:nvPr>
        </p:nvSpPr>
        <p:spPr>
          <a:xfrm>
            <a:off x="150091" y="-271546"/>
            <a:ext cx="8890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Idea [CFPRS14]: “encrypt” </a:t>
            </a:r>
            <a:r>
              <a:rPr lang="en-US" sz="3600" i="1" dirty="0" smtClean="0">
                <a:latin typeface="Times New Roman"/>
                <a:cs typeface="Times New Roman"/>
              </a:rPr>
              <a:t>r</a:t>
            </a:r>
            <a:r>
              <a:rPr lang="en-US" sz="3600" dirty="0" smtClean="0"/>
              <a:t> using parts of </a:t>
            </a:r>
            <a:r>
              <a:rPr lang="en-US" sz="3600" i="1" dirty="0" smtClean="0">
                <a:latin typeface="Times New Roman"/>
                <a:cs typeface="Times New Roman"/>
              </a:rPr>
              <a:t>w</a:t>
            </a:r>
            <a:r>
              <a:rPr lang="en-US" sz="3600" baseline="-25000" dirty="0" smtClean="0">
                <a:latin typeface="Times New Roman"/>
                <a:cs typeface="Times New Roman"/>
              </a:rPr>
              <a:t>0</a:t>
            </a:r>
            <a:endParaRPr lang="en-US" sz="3600" baseline="-25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0726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7" grpId="0" animBg="1"/>
      <p:bldP spid="68" grpId="0" animBg="1"/>
      <p:bldP spid="55" grpId="0"/>
      <p:bldP spid="56" grpId="0" animBg="1"/>
      <p:bldP spid="60" grpId="0"/>
      <p:bldP spid="63" grpId="0" animBg="1"/>
      <p:bldP spid="64" grpId="0"/>
      <p:bldP spid="6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968494" y="6414359"/>
            <a:ext cx="292608" cy="31089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3749584" y="6414359"/>
            <a:ext cx="292608" cy="31089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960535" y="6414359"/>
            <a:ext cx="292608" cy="31089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7249094" y="6414359"/>
            <a:ext cx="292608" cy="31089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8813131" y="6414359"/>
            <a:ext cx="292608" cy="31089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346704" y="3733651"/>
            <a:ext cx="292608" cy="31089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4057956" y="3733651"/>
            <a:ext cx="292608" cy="31089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5134672" y="3733651"/>
            <a:ext cx="292608" cy="31089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166800" y="4832469"/>
            <a:ext cx="1186629" cy="1909285"/>
            <a:chOff x="166800" y="4578964"/>
            <a:chExt cx="1186629" cy="190928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1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9 </a:t>
              </a:r>
              <a:r>
                <a:rPr lang="en-US" sz="2800" i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2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305446" y="4832469"/>
            <a:ext cx="1186629" cy="1909285"/>
            <a:chOff x="166800" y="4578964"/>
            <a:chExt cx="1186629" cy="1909285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3 </a:t>
              </a:r>
              <a:r>
                <a:rPr lang="en-US" sz="2800" i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4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5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874769" y="4832469"/>
            <a:ext cx="1186629" cy="1909285"/>
            <a:chOff x="166800" y="4578964"/>
            <a:chExt cx="1186629" cy="1909285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40" name="Rectangle 39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7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5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6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444092" y="4832469"/>
            <a:ext cx="1186629" cy="1909285"/>
            <a:chOff x="166800" y="4578964"/>
            <a:chExt cx="1186629" cy="1909285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44" name="Rectangle 43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2 </a:t>
              </a:r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8 </a:t>
              </a:r>
              <a:r>
                <a:rPr lang="en-US" sz="2800" i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7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8013416" y="4832469"/>
            <a:ext cx="1186629" cy="1909285"/>
            <a:chOff x="166800" y="4578964"/>
            <a:chExt cx="1186629" cy="1909285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48" name="Rectangle 47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3 </a:t>
              </a:r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5 </a:t>
              </a:r>
              <a:r>
                <a:rPr lang="en-US" sz="2800" i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2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126769" y="4324150"/>
            <a:ext cx="496183" cy="523220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164963" y="3530324"/>
            <a:ext cx="48695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>
                <a:latin typeface="Times New Roman"/>
                <a:cs typeface="Times New Roman"/>
              </a:rPr>
              <a:t>1</a:t>
            </a:r>
            <a:r>
              <a:rPr lang="en-US" sz="2800" baseline="-25000" dirty="0" smtClean="0">
                <a:latin typeface="Times New Roman"/>
                <a:cs typeface="Times New Roman"/>
              </a:rPr>
              <a:t> </a:t>
            </a:r>
            <a:r>
              <a:rPr lang="en-US" sz="2800" i="1" dirty="0" smtClean="0">
                <a:latin typeface="Times New Roman"/>
                <a:cs typeface="Times New Roman"/>
              </a:rPr>
              <a:t>= a</a:t>
            </a:r>
            <a:r>
              <a:rPr lang="en-US" sz="2800" baseline="-25000" dirty="0" smtClean="0">
                <a:latin typeface="Times New Roman"/>
                <a:cs typeface="Times New Roman"/>
              </a:rPr>
              <a:t>1 </a:t>
            </a:r>
            <a:r>
              <a:rPr lang="en-US" sz="28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lang="en-US" sz="2800" baseline="-25000" dirty="0" smtClean="0">
                <a:latin typeface="Times New Roman"/>
                <a:cs typeface="Times New Roman"/>
              </a:rPr>
              <a:t>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3 </a:t>
            </a:r>
            <a:r>
              <a:rPr lang="en-US" sz="28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r>
              <a:rPr lang="en-US" sz="2800" baseline="-25000" dirty="0" smtClean="0">
                <a:latin typeface="Times New Roman"/>
                <a:cs typeface="Times New Roman"/>
              </a:rPr>
              <a:t>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5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6 </a:t>
            </a:r>
            <a:r>
              <a:rPr lang="en-US" sz="28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r>
              <a:rPr lang="en-US" sz="2800" baseline="-25000" dirty="0" smtClean="0">
                <a:latin typeface="Times New Roman"/>
                <a:cs typeface="Times New Roman"/>
              </a:rPr>
              <a:t>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8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9</a:t>
            </a:r>
            <a:endParaRPr lang="en-US" sz="2800" dirty="0"/>
          </a:p>
        </p:txBody>
      </p:sp>
      <p:sp>
        <p:nvSpPr>
          <p:cNvPr id="56" name="Rectangle 55"/>
          <p:cNvSpPr/>
          <p:nvPr/>
        </p:nvSpPr>
        <p:spPr>
          <a:xfrm>
            <a:off x="8251358" y="3833586"/>
            <a:ext cx="365760" cy="457200"/>
          </a:xfrm>
          <a:prstGeom prst="rect">
            <a:avLst/>
          </a:prstGeom>
          <a:solidFill>
            <a:srgbClr val="0011B2"/>
          </a:solidFill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/>
          <p:nvPr/>
        </p:nvCxnSpPr>
        <p:spPr bwMode="auto">
          <a:xfrm>
            <a:off x="8023154" y="4340753"/>
            <a:ext cx="869787" cy="77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60" name="TextBox 59"/>
          <p:cNvSpPr txBox="1"/>
          <p:nvPr/>
        </p:nvSpPr>
        <p:spPr>
          <a:xfrm>
            <a:off x="8229724" y="3789311"/>
            <a:ext cx="44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3" name="Trapezoid 62"/>
          <p:cNvSpPr/>
          <p:nvPr/>
        </p:nvSpPr>
        <p:spPr bwMode="auto">
          <a:xfrm rot="5400000">
            <a:off x="6699007" y="3489669"/>
            <a:ext cx="989246" cy="1630826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803914" y="4011186"/>
            <a:ext cx="764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/>
                <a:cs typeface="Times New Roman"/>
              </a:rPr>
              <a:t>Rep</a:t>
            </a:r>
            <a:endParaRPr lang="en-US" sz="2400" i="1" dirty="0">
              <a:latin typeface="Times New Roman"/>
              <a:cs typeface="Times New Roman"/>
            </a:endParaRPr>
          </a:p>
        </p:txBody>
      </p:sp>
      <p:cxnSp>
        <p:nvCxnSpPr>
          <p:cNvPr id="65" name="Straight Arrow Connector 64"/>
          <p:cNvCxnSpPr/>
          <p:nvPr/>
        </p:nvCxnSpPr>
        <p:spPr bwMode="auto">
          <a:xfrm flipV="1">
            <a:off x="1963132" y="4089416"/>
            <a:ext cx="4415084" cy="11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66" name="Oval 65"/>
          <p:cNvSpPr/>
          <p:nvPr/>
        </p:nvSpPr>
        <p:spPr bwMode="auto">
          <a:xfrm>
            <a:off x="1855854" y="4035342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9" name="Straight Arrow Connector 68"/>
          <p:cNvCxnSpPr>
            <a:stCxn id="61" idx="3"/>
          </p:cNvCxnSpPr>
          <p:nvPr/>
        </p:nvCxnSpPr>
        <p:spPr bwMode="auto">
          <a:xfrm>
            <a:off x="622952" y="4585760"/>
            <a:ext cx="575526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grpSp>
        <p:nvGrpSpPr>
          <p:cNvPr id="75" name="Group 74"/>
          <p:cNvGrpSpPr/>
          <p:nvPr/>
        </p:nvGrpSpPr>
        <p:grpSpPr>
          <a:xfrm>
            <a:off x="1736123" y="4832469"/>
            <a:ext cx="1186629" cy="1909285"/>
            <a:chOff x="166800" y="4578964"/>
            <a:chExt cx="1186629" cy="1909285"/>
          </a:xfrm>
        </p:grpSpPr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77" name="Rectangle 76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3 </a:t>
              </a:r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9 </a:t>
              </a:r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5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80" name="Rectangle 79"/>
          <p:cNvSpPr/>
          <p:nvPr/>
        </p:nvSpPr>
        <p:spPr>
          <a:xfrm>
            <a:off x="373929" y="2780366"/>
            <a:ext cx="87334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Rep</a:t>
            </a:r>
            <a:r>
              <a:rPr lang="en-US" sz="2800" dirty="0" smtClean="0">
                <a:cs typeface="Times New Roman"/>
              </a:rPr>
              <a:t>: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333007" y="883707"/>
            <a:ext cx="8733482" cy="1567516"/>
            <a:chOff x="333007" y="883707"/>
            <a:chExt cx="8733482" cy="1567516"/>
          </a:xfrm>
        </p:grpSpPr>
        <p:sp>
          <p:nvSpPr>
            <p:cNvPr id="81" name="Rectangle 80"/>
            <p:cNvSpPr/>
            <p:nvPr/>
          </p:nvSpPr>
          <p:spPr>
            <a:xfrm>
              <a:off x="1117650" y="1928003"/>
              <a:ext cx="789601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cs typeface="Times New Roman"/>
                </a:rPr>
                <a:t>- 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      </a:t>
              </a:r>
              <a:r>
                <a:rPr lang="en-US" sz="2800" dirty="0" smtClean="0">
                  <a:latin typeface="Times New Roman"/>
                  <a:cs typeface="Times New Roman"/>
                </a:rPr>
                <a:t>= </a:t>
              </a:r>
              <a:r>
                <a:rPr lang="en-US" sz="2800" dirty="0" smtClean="0">
                  <a:cs typeface="Times New Roman"/>
                </a:rPr>
                <a:t>locks + positions of symbols needed to unlock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489822" y="1928003"/>
              <a:ext cx="396578" cy="518566"/>
            </a:xfrm>
            <a:prstGeom prst="rect">
              <a:avLst/>
            </a:prstGeom>
            <a:solidFill>
              <a:srgbClr val="008000"/>
            </a:solidFill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p</a:t>
              </a:r>
              <a:endParaRPr lang="en-US" sz="2800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333007" y="883707"/>
              <a:ext cx="8733482" cy="998296"/>
              <a:chOff x="333007" y="883707"/>
              <a:chExt cx="8733482" cy="998296"/>
            </a:xfrm>
          </p:grpSpPr>
          <p:sp>
            <p:nvSpPr>
              <p:cNvPr id="84" name="Rectangle 83"/>
              <p:cNvSpPr/>
              <p:nvPr/>
            </p:nvSpPr>
            <p:spPr>
              <a:xfrm>
                <a:off x="333007" y="883707"/>
                <a:ext cx="873348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latin typeface="Times New Roman"/>
                    <a:cs typeface="Times New Roman"/>
                  </a:rPr>
                  <a:t>Gen</a:t>
                </a:r>
                <a:r>
                  <a:rPr lang="en-US" sz="2800" dirty="0" smtClean="0">
                    <a:cs typeface="Times New Roman"/>
                  </a:rPr>
                  <a:t>: - get random combinations of symbols in </a:t>
                </a:r>
                <a:r>
                  <a:rPr lang="en-US" sz="2800" i="1" dirty="0">
                    <a:latin typeface="Times New Roman"/>
                    <a:cs typeface="Times New Roman"/>
                  </a:rPr>
                  <a:t>w</a:t>
                </a:r>
                <a:r>
                  <a:rPr lang="en-US" sz="2800" baseline="-25000" dirty="0">
                    <a:latin typeface="Times New Roman"/>
                    <a:cs typeface="Times New Roman"/>
                  </a:rPr>
                  <a:t>0 </a:t>
                </a:r>
                <a:r>
                  <a:rPr lang="en-US" sz="2800" dirty="0" smtClean="0">
                    <a:cs typeface="Times New Roman"/>
                  </a:rPr>
                  <a:t>  </a:t>
                </a: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1113648" y="1358783"/>
                <a:ext cx="569192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cs typeface="Times New Roman"/>
                  </a:rPr>
                  <a:t>- “lock” </a:t>
                </a:r>
                <a:r>
                  <a:rPr lang="en-US" sz="2800" i="1" dirty="0" smtClean="0">
                    <a:latin typeface="Times New Roman"/>
                    <a:cs typeface="Times New Roman"/>
                  </a:rPr>
                  <a:t>r</a:t>
                </a:r>
                <a:r>
                  <a:rPr lang="en-US" sz="2800" dirty="0" smtClean="0">
                    <a:cs typeface="Times New Roman"/>
                  </a:rPr>
                  <a:t>    using these combinations</a:t>
                </a: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2346800" y="1399403"/>
                <a:ext cx="365760" cy="457200"/>
              </a:xfrm>
              <a:prstGeom prst="rect">
                <a:avLst/>
              </a:prstGeom>
              <a:solidFill>
                <a:srgbClr val="0011B2"/>
              </a:solidFill>
              <a:ln>
                <a:solidFill>
                  <a:srgbClr val="0011B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2350566" y="1355128"/>
                <a:ext cx="44409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r </a:t>
                </a:r>
                <a:endParaRPr lang="en-US" sz="2800" i="1" dirty="0">
                  <a:solidFill>
                    <a:srgbClr val="FFFFFF"/>
                  </a:solidFill>
                  <a:latin typeface="Times New Roman"/>
                  <a:cs typeface="Times New Roman"/>
                </a:endParaRPr>
              </a:p>
            </p:txBody>
          </p:sp>
        </p:grpSp>
      </p:grpSp>
      <p:sp>
        <p:nvSpPr>
          <p:cNvPr id="59" name="Title 1"/>
          <p:cNvSpPr>
            <a:spLocks noGrp="1"/>
          </p:cNvSpPr>
          <p:nvPr>
            <p:ph type="title"/>
          </p:nvPr>
        </p:nvSpPr>
        <p:spPr>
          <a:xfrm>
            <a:off x="150091" y="-271546"/>
            <a:ext cx="8890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Idea [CFPRS14]: “encrypt” </a:t>
            </a:r>
            <a:r>
              <a:rPr lang="en-US" sz="3600" i="1" dirty="0" smtClean="0">
                <a:latin typeface="Times New Roman"/>
                <a:cs typeface="Times New Roman"/>
              </a:rPr>
              <a:t>r</a:t>
            </a:r>
            <a:r>
              <a:rPr lang="en-US" sz="3600" dirty="0" smtClean="0"/>
              <a:t> using parts of </a:t>
            </a:r>
            <a:r>
              <a:rPr lang="en-US" sz="3600" i="1" dirty="0" smtClean="0">
                <a:latin typeface="Times New Roman"/>
                <a:cs typeface="Times New Roman"/>
              </a:rPr>
              <a:t>w</a:t>
            </a:r>
            <a:r>
              <a:rPr lang="en-US" sz="3600" baseline="-25000" dirty="0" smtClean="0">
                <a:latin typeface="Times New Roman"/>
                <a:cs typeface="Times New Roman"/>
              </a:rPr>
              <a:t>0</a:t>
            </a:r>
            <a:endParaRPr lang="en-US" sz="3600" baseline="-25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12449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968494" y="6414359"/>
            <a:ext cx="292608" cy="31089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3749584" y="6414359"/>
            <a:ext cx="292608" cy="31089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960535" y="6414359"/>
            <a:ext cx="292608" cy="31089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7249094" y="6414359"/>
            <a:ext cx="292608" cy="31089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8813131" y="6414359"/>
            <a:ext cx="292608" cy="31089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346704" y="3733651"/>
            <a:ext cx="292608" cy="31089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4057956" y="3733651"/>
            <a:ext cx="292608" cy="31089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5134672" y="3733651"/>
            <a:ext cx="292608" cy="31089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166800" y="4832469"/>
            <a:ext cx="1186629" cy="1909285"/>
            <a:chOff x="166800" y="4578964"/>
            <a:chExt cx="1186629" cy="190928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1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9 </a:t>
              </a:r>
              <a:r>
                <a:rPr lang="en-US" sz="2800" i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2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305446" y="4832469"/>
            <a:ext cx="1186629" cy="1909285"/>
            <a:chOff x="166800" y="4578964"/>
            <a:chExt cx="1186629" cy="1909285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3 </a:t>
              </a:r>
              <a:r>
                <a:rPr lang="en-US" sz="2800" i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4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5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874769" y="4832469"/>
            <a:ext cx="1186629" cy="1909285"/>
            <a:chOff x="166800" y="4578964"/>
            <a:chExt cx="1186629" cy="1909285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40" name="Rectangle 39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7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5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6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444092" y="4832469"/>
            <a:ext cx="1186629" cy="1909285"/>
            <a:chOff x="166800" y="4578964"/>
            <a:chExt cx="1186629" cy="1909285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44" name="Rectangle 43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2 </a:t>
              </a:r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8 </a:t>
              </a:r>
              <a:r>
                <a:rPr lang="en-US" sz="2800" i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7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8013416" y="4832469"/>
            <a:ext cx="1186629" cy="1909285"/>
            <a:chOff x="166800" y="4578964"/>
            <a:chExt cx="1186629" cy="1909285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48" name="Rectangle 47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3 </a:t>
              </a:r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5 </a:t>
              </a:r>
              <a:r>
                <a:rPr lang="en-US" sz="2800" i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2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126769" y="4324150"/>
            <a:ext cx="496183" cy="523220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164963" y="3530324"/>
            <a:ext cx="48695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>
                <a:latin typeface="Times New Roman"/>
                <a:cs typeface="Times New Roman"/>
              </a:rPr>
              <a:t>1</a:t>
            </a:r>
            <a:r>
              <a:rPr lang="en-US" sz="2800" baseline="-25000" dirty="0" smtClean="0">
                <a:latin typeface="Times New Roman"/>
                <a:cs typeface="Times New Roman"/>
              </a:rPr>
              <a:t> </a:t>
            </a:r>
            <a:r>
              <a:rPr lang="en-US" sz="2800" i="1" dirty="0" smtClean="0">
                <a:latin typeface="Times New Roman"/>
                <a:cs typeface="Times New Roman"/>
              </a:rPr>
              <a:t>= a</a:t>
            </a:r>
            <a:r>
              <a:rPr lang="en-US" sz="2800" baseline="-25000" dirty="0" smtClean="0">
                <a:latin typeface="Times New Roman"/>
                <a:cs typeface="Times New Roman"/>
              </a:rPr>
              <a:t>1 </a:t>
            </a:r>
            <a:r>
              <a:rPr lang="en-US" sz="28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lang="en-US" sz="2800" baseline="-25000" dirty="0" smtClean="0">
                <a:latin typeface="Times New Roman"/>
                <a:cs typeface="Times New Roman"/>
              </a:rPr>
              <a:t>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3 </a:t>
            </a:r>
            <a:r>
              <a:rPr lang="en-US" sz="28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r>
              <a:rPr lang="en-US" sz="2800" baseline="-25000" dirty="0" smtClean="0">
                <a:latin typeface="Times New Roman"/>
                <a:cs typeface="Times New Roman"/>
              </a:rPr>
              <a:t>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5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6 </a:t>
            </a:r>
            <a:r>
              <a:rPr lang="en-US" sz="28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r>
              <a:rPr lang="en-US" sz="2800" baseline="-25000" dirty="0" smtClean="0">
                <a:latin typeface="Times New Roman"/>
                <a:cs typeface="Times New Roman"/>
              </a:rPr>
              <a:t>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8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9</a:t>
            </a:r>
            <a:endParaRPr lang="en-US" sz="2800" dirty="0"/>
          </a:p>
        </p:txBody>
      </p:sp>
      <p:sp>
        <p:nvSpPr>
          <p:cNvPr id="56" name="Rectangle 55"/>
          <p:cNvSpPr/>
          <p:nvPr/>
        </p:nvSpPr>
        <p:spPr>
          <a:xfrm>
            <a:off x="8251358" y="3833586"/>
            <a:ext cx="365760" cy="457200"/>
          </a:xfrm>
          <a:prstGeom prst="rect">
            <a:avLst/>
          </a:prstGeom>
          <a:solidFill>
            <a:srgbClr val="0011B2"/>
          </a:solidFill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/>
          <p:nvPr/>
        </p:nvCxnSpPr>
        <p:spPr bwMode="auto">
          <a:xfrm>
            <a:off x="8023154" y="4340753"/>
            <a:ext cx="869787" cy="77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60" name="TextBox 59"/>
          <p:cNvSpPr txBox="1"/>
          <p:nvPr/>
        </p:nvSpPr>
        <p:spPr>
          <a:xfrm>
            <a:off x="8229724" y="3789311"/>
            <a:ext cx="44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3" name="Trapezoid 62"/>
          <p:cNvSpPr/>
          <p:nvPr/>
        </p:nvSpPr>
        <p:spPr bwMode="auto">
          <a:xfrm rot="5400000">
            <a:off x="6699007" y="3489669"/>
            <a:ext cx="989246" cy="1630826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803914" y="4011186"/>
            <a:ext cx="764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/>
                <a:cs typeface="Times New Roman"/>
              </a:rPr>
              <a:t>Rep</a:t>
            </a:r>
            <a:endParaRPr lang="en-US" sz="2400" i="1" dirty="0">
              <a:latin typeface="Times New Roman"/>
              <a:cs typeface="Times New Roman"/>
            </a:endParaRPr>
          </a:p>
        </p:txBody>
      </p:sp>
      <p:cxnSp>
        <p:nvCxnSpPr>
          <p:cNvPr id="65" name="Straight Arrow Connector 64"/>
          <p:cNvCxnSpPr/>
          <p:nvPr/>
        </p:nvCxnSpPr>
        <p:spPr bwMode="auto">
          <a:xfrm flipV="1">
            <a:off x="1963132" y="4089416"/>
            <a:ext cx="4415084" cy="11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66" name="Oval 65"/>
          <p:cNvSpPr/>
          <p:nvPr/>
        </p:nvSpPr>
        <p:spPr bwMode="auto">
          <a:xfrm>
            <a:off x="1855854" y="4035342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9" name="Straight Arrow Connector 68"/>
          <p:cNvCxnSpPr>
            <a:stCxn id="61" idx="3"/>
          </p:cNvCxnSpPr>
          <p:nvPr/>
        </p:nvCxnSpPr>
        <p:spPr bwMode="auto">
          <a:xfrm>
            <a:off x="622952" y="4585760"/>
            <a:ext cx="575526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grpSp>
        <p:nvGrpSpPr>
          <p:cNvPr id="75" name="Group 74"/>
          <p:cNvGrpSpPr/>
          <p:nvPr/>
        </p:nvGrpSpPr>
        <p:grpSpPr>
          <a:xfrm>
            <a:off x="1736123" y="4832469"/>
            <a:ext cx="1186629" cy="1909285"/>
            <a:chOff x="166800" y="4578964"/>
            <a:chExt cx="1186629" cy="1909285"/>
          </a:xfrm>
        </p:grpSpPr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77" name="Rectangle 76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3 </a:t>
              </a:r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9 </a:t>
              </a:r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5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373929" y="2780366"/>
            <a:ext cx="87334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Rep</a:t>
            </a:r>
            <a:r>
              <a:rPr lang="en-US" sz="2800" dirty="0" smtClean="0">
                <a:cs typeface="Times New Roman"/>
              </a:rPr>
              <a:t>:  Use the symbols of </a:t>
            </a:r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1 </a:t>
            </a:r>
            <a:r>
              <a:rPr lang="en-US" sz="2800" dirty="0" smtClean="0">
                <a:cs typeface="Times New Roman"/>
              </a:rPr>
              <a:t>to open at least one lock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333007" y="883707"/>
            <a:ext cx="8733482" cy="1567516"/>
            <a:chOff x="333007" y="883707"/>
            <a:chExt cx="8733482" cy="1567516"/>
          </a:xfrm>
        </p:grpSpPr>
        <p:sp>
          <p:nvSpPr>
            <p:cNvPr id="81" name="Rectangle 80"/>
            <p:cNvSpPr/>
            <p:nvPr/>
          </p:nvSpPr>
          <p:spPr>
            <a:xfrm>
              <a:off x="1117650" y="1928003"/>
              <a:ext cx="789601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cs typeface="Times New Roman"/>
                </a:rPr>
                <a:t>- 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      </a:t>
              </a:r>
              <a:r>
                <a:rPr lang="en-US" sz="2800" dirty="0" smtClean="0">
                  <a:latin typeface="Times New Roman"/>
                  <a:cs typeface="Times New Roman"/>
                </a:rPr>
                <a:t>= </a:t>
              </a:r>
              <a:r>
                <a:rPr lang="en-US" sz="2800" dirty="0" smtClean="0">
                  <a:cs typeface="Times New Roman"/>
                </a:rPr>
                <a:t>locks + positions of symbols needed to unlock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489822" y="1928003"/>
              <a:ext cx="396578" cy="518566"/>
            </a:xfrm>
            <a:prstGeom prst="rect">
              <a:avLst/>
            </a:prstGeom>
            <a:solidFill>
              <a:srgbClr val="008000"/>
            </a:solidFill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p</a:t>
              </a:r>
              <a:endParaRPr lang="en-US" sz="2800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333007" y="883707"/>
              <a:ext cx="8733482" cy="998296"/>
              <a:chOff x="333007" y="883707"/>
              <a:chExt cx="8733482" cy="998296"/>
            </a:xfrm>
          </p:grpSpPr>
          <p:sp>
            <p:nvSpPr>
              <p:cNvPr id="84" name="Rectangle 83"/>
              <p:cNvSpPr/>
              <p:nvPr/>
            </p:nvSpPr>
            <p:spPr>
              <a:xfrm>
                <a:off x="333007" y="883707"/>
                <a:ext cx="873348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latin typeface="Times New Roman"/>
                    <a:cs typeface="Times New Roman"/>
                  </a:rPr>
                  <a:t>Gen</a:t>
                </a:r>
                <a:r>
                  <a:rPr lang="en-US" sz="2800" dirty="0" smtClean="0">
                    <a:cs typeface="Times New Roman"/>
                  </a:rPr>
                  <a:t>: - get random combinations of symbols in </a:t>
                </a:r>
                <a:r>
                  <a:rPr lang="en-US" sz="2800" i="1" dirty="0">
                    <a:latin typeface="Times New Roman"/>
                    <a:cs typeface="Times New Roman"/>
                  </a:rPr>
                  <a:t>w</a:t>
                </a:r>
                <a:r>
                  <a:rPr lang="en-US" sz="2800" baseline="-25000" dirty="0">
                    <a:latin typeface="Times New Roman"/>
                    <a:cs typeface="Times New Roman"/>
                  </a:rPr>
                  <a:t>0 </a:t>
                </a:r>
                <a:r>
                  <a:rPr lang="en-US" sz="2800" dirty="0" smtClean="0">
                    <a:cs typeface="Times New Roman"/>
                  </a:rPr>
                  <a:t>  </a:t>
                </a: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1113648" y="1358783"/>
                <a:ext cx="569192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cs typeface="Times New Roman"/>
                  </a:rPr>
                  <a:t>- “lock” </a:t>
                </a:r>
                <a:r>
                  <a:rPr lang="en-US" sz="2800" i="1" dirty="0" smtClean="0">
                    <a:latin typeface="Times New Roman"/>
                    <a:cs typeface="Times New Roman"/>
                  </a:rPr>
                  <a:t>r</a:t>
                </a:r>
                <a:r>
                  <a:rPr lang="en-US" sz="2800" dirty="0" smtClean="0">
                    <a:cs typeface="Times New Roman"/>
                  </a:rPr>
                  <a:t>    using these combinations</a:t>
                </a: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2346800" y="1399403"/>
                <a:ext cx="365760" cy="457200"/>
              </a:xfrm>
              <a:prstGeom prst="rect">
                <a:avLst/>
              </a:prstGeom>
              <a:solidFill>
                <a:srgbClr val="0011B2"/>
              </a:solidFill>
              <a:ln>
                <a:solidFill>
                  <a:srgbClr val="0011B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2350566" y="1355128"/>
                <a:ext cx="44409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r </a:t>
                </a:r>
                <a:endParaRPr lang="en-US" sz="2800" i="1" dirty="0">
                  <a:solidFill>
                    <a:srgbClr val="FFFFFF"/>
                  </a:solidFill>
                  <a:latin typeface="Times New Roman"/>
                  <a:cs typeface="Times New Roman"/>
                </a:endParaRPr>
              </a:p>
            </p:txBody>
          </p:sp>
        </p:grpSp>
      </p:grpSp>
      <p:sp>
        <p:nvSpPr>
          <p:cNvPr id="59" name="Title 1"/>
          <p:cNvSpPr>
            <a:spLocks noGrp="1"/>
          </p:cNvSpPr>
          <p:nvPr>
            <p:ph type="title"/>
          </p:nvPr>
        </p:nvSpPr>
        <p:spPr>
          <a:xfrm>
            <a:off x="150091" y="-271546"/>
            <a:ext cx="8890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Idea [CFPRS14]: “encrypt” </a:t>
            </a:r>
            <a:r>
              <a:rPr lang="en-US" sz="3600" i="1" dirty="0" smtClean="0">
                <a:latin typeface="Times New Roman"/>
                <a:cs typeface="Times New Roman"/>
              </a:rPr>
              <a:t>r</a:t>
            </a:r>
            <a:r>
              <a:rPr lang="en-US" sz="3600" dirty="0" smtClean="0"/>
              <a:t> using parts of </a:t>
            </a:r>
            <a:r>
              <a:rPr lang="en-US" sz="3600" i="1" dirty="0" smtClean="0">
                <a:latin typeface="Times New Roman"/>
                <a:cs typeface="Times New Roman"/>
              </a:rPr>
              <a:t>w</a:t>
            </a:r>
            <a:r>
              <a:rPr lang="en-US" sz="3600" baseline="-25000" dirty="0" smtClean="0">
                <a:latin typeface="Times New Roman"/>
                <a:cs typeface="Times New Roman"/>
              </a:rPr>
              <a:t>0</a:t>
            </a:r>
            <a:endParaRPr lang="en-US" sz="3600" baseline="-25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09921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968494" y="6414359"/>
            <a:ext cx="292608" cy="31089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3749584" y="6414359"/>
            <a:ext cx="292608" cy="31089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960535" y="6414359"/>
            <a:ext cx="292608" cy="31089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7249094" y="6414359"/>
            <a:ext cx="292608" cy="31089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8813131" y="6414359"/>
            <a:ext cx="292608" cy="31089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346704" y="3733651"/>
            <a:ext cx="292608" cy="31089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4057956" y="3733651"/>
            <a:ext cx="292608" cy="31089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5134672" y="3733651"/>
            <a:ext cx="292608" cy="31089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166800" y="4832469"/>
            <a:ext cx="1186629" cy="1909285"/>
            <a:chOff x="166800" y="4578964"/>
            <a:chExt cx="1186629" cy="190928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1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9 </a:t>
              </a:r>
              <a:r>
                <a:rPr lang="en-US" sz="2800" i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2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305446" y="4832469"/>
            <a:ext cx="1186629" cy="1909285"/>
            <a:chOff x="166800" y="4578964"/>
            <a:chExt cx="1186629" cy="1909285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3 </a:t>
              </a:r>
              <a:r>
                <a:rPr lang="en-US" sz="2800" i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4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5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874769" y="4832469"/>
            <a:ext cx="1186629" cy="1909285"/>
            <a:chOff x="166800" y="4578964"/>
            <a:chExt cx="1186629" cy="1909285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40" name="Rectangle 39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7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5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6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444092" y="4832469"/>
            <a:ext cx="1186629" cy="1909285"/>
            <a:chOff x="166800" y="4578964"/>
            <a:chExt cx="1186629" cy="1909285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44" name="Rectangle 43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2 </a:t>
              </a:r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8 </a:t>
              </a:r>
              <a:r>
                <a:rPr lang="en-US" sz="2800" i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7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8013416" y="4832469"/>
            <a:ext cx="1186629" cy="1909285"/>
            <a:chOff x="166800" y="4578964"/>
            <a:chExt cx="1186629" cy="1909285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48" name="Rectangle 47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3 </a:t>
              </a:r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5 </a:t>
              </a:r>
              <a:r>
                <a:rPr lang="en-US" sz="2800" i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2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126769" y="4324150"/>
            <a:ext cx="496183" cy="523220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164963" y="3530324"/>
            <a:ext cx="48695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>
                <a:latin typeface="Times New Roman"/>
                <a:cs typeface="Times New Roman"/>
              </a:rPr>
              <a:t>1</a:t>
            </a:r>
            <a:r>
              <a:rPr lang="en-US" sz="2800" baseline="-25000" dirty="0" smtClean="0">
                <a:latin typeface="Times New Roman"/>
                <a:cs typeface="Times New Roman"/>
              </a:rPr>
              <a:t> </a:t>
            </a:r>
            <a:r>
              <a:rPr lang="en-US" sz="2800" i="1" dirty="0" smtClean="0">
                <a:latin typeface="Times New Roman"/>
                <a:cs typeface="Times New Roman"/>
              </a:rPr>
              <a:t>= a</a:t>
            </a:r>
            <a:r>
              <a:rPr lang="en-US" sz="2800" baseline="-25000" dirty="0" smtClean="0">
                <a:latin typeface="Times New Roman"/>
                <a:cs typeface="Times New Roman"/>
              </a:rPr>
              <a:t>1 </a:t>
            </a:r>
            <a:r>
              <a:rPr lang="en-US" sz="28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lang="en-US" sz="2800" baseline="-25000" dirty="0" smtClean="0">
                <a:latin typeface="Times New Roman"/>
                <a:cs typeface="Times New Roman"/>
              </a:rPr>
              <a:t>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3 </a:t>
            </a:r>
            <a:r>
              <a:rPr lang="en-US" sz="28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r>
              <a:rPr lang="en-US" sz="2800" baseline="-25000" dirty="0" smtClean="0">
                <a:latin typeface="Times New Roman"/>
                <a:cs typeface="Times New Roman"/>
              </a:rPr>
              <a:t>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5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6 </a:t>
            </a:r>
            <a:r>
              <a:rPr lang="en-US" sz="28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r>
              <a:rPr lang="en-US" sz="2800" baseline="-25000" dirty="0" smtClean="0">
                <a:latin typeface="Times New Roman"/>
                <a:cs typeface="Times New Roman"/>
              </a:rPr>
              <a:t>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8 </a:t>
            </a:r>
            <a:r>
              <a:rPr lang="en-US" sz="2800" i="1" dirty="0" smtClean="0">
                <a:latin typeface="Times New Roman"/>
                <a:cs typeface="Times New Roman"/>
              </a:rPr>
              <a:t>a</a:t>
            </a:r>
            <a:r>
              <a:rPr lang="en-US" sz="2800" baseline="-25000" dirty="0" smtClean="0">
                <a:latin typeface="Times New Roman"/>
                <a:cs typeface="Times New Roman"/>
              </a:rPr>
              <a:t>9</a:t>
            </a:r>
            <a:endParaRPr lang="en-US" sz="2800" dirty="0"/>
          </a:p>
        </p:txBody>
      </p:sp>
      <p:sp>
        <p:nvSpPr>
          <p:cNvPr id="56" name="Rectangle 55"/>
          <p:cNvSpPr/>
          <p:nvPr/>
        </p:nvSpPr>
        <p:spPr>
          <a:xfrm>
            <a:off x="8251358" y="3833586"/>
            <a:ext cx="365760" cy="457200"/>
          </a:xfrm>
          <a:prstGeom prst="rect">
            <a:avLst/>
          </a:prstGeom>
          <a:solidFill>
            <a:srgbClr val="0011B2"/>
          </a:solidFill>
          <a:ln>
            <a:solidFill>
              <a:srgbClr val="0011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/>
          <p:nvPr/>
        </p:nvCxnSpPr>
        <p:spPr bwMode="auto">
          <a:xfrm>
            <a:off x="8023154" y="4340753"/>
            <a:ext cx="869787" cy="77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60" name="TextBox 59"/>
          <p:cNvSpPr txBox="1"/>
          <p:nvPr/>
        </p:nvSpPr>
        <p:spPr>
          <a:xfrm>
            <a:off x="8229724" y="3789311"/>
            <a:ext cx="44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3" name="Trapezoid 62"/>
          <p:cNvSpPr/>
          <p:nvPr/>
        </p:nvSpPr>
        <p:spPr bwMode="auto">
          <a:xfrm rot="5400000">
            <a:off x="6699007" y="3489669"/>
            <a:ext cx="989246" cy="1630826"/>
          </a:xfrm>
          <a:prstGeom prst="trapezoid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803914" y="4011186"/>
            <a:ext cx="764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/>
                <a:cs typeface="Times New Roman"/>
              </a:rPr>
              <a:t>Rep</a:t>
            </a:r>
            <a:endParaRPr lang="en-US" sz="2400" i="1" dirty="0">
              <a:latin typeface="Times New Roman"/>
              <a:cs typeface="Times New Roman"/>
            </a:endParaRPr>
          </a:p>
        </p:txBody>
      </p:sp>
      <p:cxnSp>
        <p:nvCxnSpPr>
          <p:cNvPr id="65" name="Straight Arrow Connector 64"/>
          <p:cNvCxnSpPr/>
          <p:nvPr/>
        </p:nvCxnSpPr>
        <p:spPr bwMode="auto">
          <a:xfrm flipV="1">
            <a:off x="1963132" y="4089416"/>
            <a:ext cx="4415084" cy="11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66" name="Oval 65"/>
          <p:cNvSpPr/>
          <p:nvPr/>
        </p:nvSpPr>
        <p:spPr bwMode="auto">
          <a:xfrm>
            <a:off x="1855854" y="4035342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9" name="Straight Arrow Connector 68"/>
          <p:cNvCxnSpPr>
            <a:stCxn id="61" idx="3"/>
          </p:cNvCxnSpPr>
          <p:nvPr/>
        </p:nvCxnSpPr>
        <p:spPr bwMode="auto">
          <a:xfrm>
            <a:off x="622952" y="4585760"/>
            <a:ext cx="575526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79" name="Rectangle 78"/>
          <p:cNvSpPr/>
          <p:nvPr/>
        </p:nvSpPr>
        <p:spPr>
          <a:xfrm>
            <a:off x="373929" y="2780366"/>
            <a:ext cx="87334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Rep</a:t>
            </a:r>
            <a:r>
              <a:rPr lang="en-US" sz="2800" dirty="0" smtClean="0">
                <a:cs typeface="Times New Roman"/>
              </a:rPr>
              <a:t>:  Use the symbols of </a:t>
            </a:r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1 </a:t>
            </a:r>
            <a:r>
              <a:rPr lang="en-US" sz="2800" dirty="0" smtClean="0">
                <a:cs typeface="Times New Roman"/>
              </a:rPr>
              <a:t>to open at least one lock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1736123" y="4564057"/>
            <a:ext cx="959150" cy="1534588"/>
            <a:chOff x="373550" y="3283382"/>
            <a:chExt cx="959150" cy="1534588"/>
          </a:xfrm>
        </p:grpSpPr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3550" y="3283382"/>
              <a:ext cx="959150" cy="1452913"/>
            </a:xfrm>
            <a:prstGeom prst="rect">
              <a:avLst/>
            </a:prstGeom>
          </p:spPr>
        </p:pic>
        <p:sp>
          <p:nvSpPr>
            <p:cNvPr id="86" name="Rectangle 85"/>
            <p:cNvSpPr/>
            <p:nvPr/>
          </p:nvSpPr>
          <p:spPr>
            <a:xfrm rot="20538414">
              <a:off x="434562" y="3804512"/>
              <a:ext cx="880994" cy="1013458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  <p:sp>
          <p:nvSpPr>
            <p:cNvPr id="87" name="Rectangle 86"/>
            <p:cNvSpPr/>
            <p:nvPr/>
          </p:nvSpPr>
          <p:spPr>
            <a:xfrm rot="20538414">
              <a:off x="828212" y="3589243"/>
              <a:ext cx="281848" cy="22232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1736123" y="4832469"/>
            <a:ext cx="1186629" cy="1909285"/>
            <a:chOff x="166800" y="4578964"/>
            <a:chExt cx="1186629" cy="1909285"/>
          </a:xfrm>
        </p:grpSpPr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90" name="Rectangle 89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3 </a:t>
              </a:r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9 </a:t>
              </a:r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5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92" name="Rectangle 91"/>
          <p:cNvSpPr/>
          <p:nvPr/>
        </p:nvSpPr>
        <p:spPr>
          <a:xfrm rot="20124597">
            <a:off x="2303459" y="5087462"/>
            <a:ext cx="110838" cy="22889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 rot="20124597">
            <a:off x="2349375" y="4963708"/>
            <a:ext cx="110838" cy="22889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 rot="16690752">
            <a:off x="2084276" y="5017785"/>
            <a:ext cx="110838" cy="22889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 rot="20124597">
            <a:off x="2579271" y="5227288"/>
            <a:ext cx="110838" cy="22889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 rot="20124597">
            <a:off x="2383239" y="5087461"/>
            <a:ext cx="110838" cy="22889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 rot="17758626">
            <a:off x="2419003" y="5225803"/>
            <a:ext cx="110838" cy="22889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 rot="19563718">
            <a:off x="1643244" y="5488228"/>
            <a:ext cx="110838" cy="22889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 rot="19563718">
            <a:off x="1748465" y="5629440"/>
            <a:ext cx="45719" cy="10365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 rot="19563718">
            <a:off x="1735255" y="5517917"/>
            <a:ext cx="45719" cy="10365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 rot="19563718">
            <a:off x="1982970" y="5090423"/>
            <a:ext cx="45719" cy="10365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 rot="19547400">
            <a:off x="2196087" y="4894757"/>
            <a:ext cx="119608" cy="19213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 rot="20165088">
            <a:off x="2208646" y="4900193"/>
            <a:ext cx="206520" cy="19213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 rot="20165088">
            <a:off x="2024261" y="4805411"/>
            <a:ext cx="206520" cy="19213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 rot="20165088">
            <a:off x="1920317" y="4828130"/>
            <a:ext cx="206520" cy="19213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 rot="20165088">
            <a:off x="1920317" y="4904065"/>
            <a:ext cx="206520" cy="19213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 rot="20606050">
            <a:off x="1924369" y="4984141"/>
            <a:ext cx="110838" cy="22889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Rectangle 107"/>
          <p:cNvSpPr/>
          <p:nvPr/>
        </p:nvSpPr>
        <p:spPr>
          <a:xfrm>
            <a:off x="1983919" y="4840707"/>
            <a:ext cx="3915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endParaRPr lang="en-US" sz="2800" dirty="0">
              <a:solidFill>
                <a:srgbClr val="000000"/>
              </a:solidFill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333007" y="883707"/>
            <a:ext cx="8733482" cy="1567516"/>
            <a:chOff x="333007" y="883707"/>
            <a:chExt cx="8733482" cy="1567516"/>
          </a:xfrm>
        </p:grpSpPr>
        <p:sp>
          <p:nvSpPr>
            <p:cNvPr id="76" name="Rectangle 75"/>
            <p:cNvSpPr/>
            <p:nvPr/>
          </p:nvSpPr>
          <p:spPr>
            <a:xfrm>
              <a:off x="1117650" y="1928003"/>
              <a:ext cx="789601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cs typeface="Times New Roman"/>
                </a:rPr>
                <a:t>- 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      </a:t>
              </a:r>
              <a:r>
                <a:rPr lang="en-US" sz="2800" dirty="0" smtClean="0">
                  <a:latin typeface="Times New Roman"/>
                  <a:cs typeface="Times New Roman"/>
                </a:rPr>
                <a:t>= </a:t>
              </a:r>
              <a:r>
                <a:rPr lang="en-US" sz="2800" dirty="0" smtClean="0">
                  <a:cs typeface="Times New Roman"/>
                </a:rPr>
                <a:t>locks + positions of symbols needed to unlock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489822" y="1928003"/>
              <a:ext cx="396578" cy="518566"/>
            </a:xfrm>
            <a:prstGeom prst="rect">
              <a:avLst/>
            </a:prstGeom>
            <a:solidFill>
              <a:srgbClr val="008000"/>
            </a:solidFill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p</a:t>
              </a:r>
              <a:endParaRPr lang="en-US" sz="2800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333007" y="883707"/>
              <a:ext cx="8733482" cy="998296"/>
              <a:chOff x="333007" y="883707"/>
              <a:chExt cx="8733482" cy="998296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333007" y="883707"/>
                <a:ext cx="873348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latin typeface="Times New Roman"/>
                    <a:cs typeface="Times New Roman"/>
                  </a:rPr>
                  <a:t>Gen</a:t>
                </a:r>
                <a:r>
                  <a:rPr lang="en-US" sz="2800" dirty="0" smtClean="0">
                    <a:cs typeface="Times New Roman"/>
                  </a:rPr>
                  <a:t>: - get random combinations of symbols in </a:t>
                </a:r>
                <a:r>
                  <a:rPr lang="en-US" sz="2800" i="1" dirty="0">
                    <a:latin typeface="Times New Roman"/>
                    <a:cs typeface="Times New Roman"/>
                  </a:rPr>
                  <a:t>w</a:t>
                </a:r>
                <a:r>
                  <a:rPr lang="en-US" sz="2800" baseline="-25000" dirty="0">
                    <a:latin typeface="Times New Roman"/>
                    <a:cs typeface="Times New Roman"/>
                  </a:rPr>
                  <a:t>0 </a:t>
                </a:r>
                <a:r>
                  <a:rPr lang="en-US" sz="2800" dirty="0" smtClean="0">
                    <a:cs typeface="Times New Roman"/>
                  </a:rPr>
                  <a:t>  </a:t>
                </a: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113648" y="1358783"/>
                <a:ext cx="569192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cs typeface="Times New Roman"/>
                  </a:rPr>
                  <a:t>- “lock” </a:t>
                </a:r>
                <a:r>
                  <a:rPr lang="en-US" sz="2800" i="1" dirty="0" smtClean="0">
                    <a:latin typeface="Times New Roman"/>
                    <a:cs typeface="Times New Roman"/>
                  </a:rPr>
                  <a:t>r</a:t>
                </a:r>
                <a:r>
                  <a:rPr lang="en-US" sz="2800" dirty="0" smtClean="0">
                    <a:cs typeface="Times New Roman"/>
                  </a:rPr>
                  <a:t>    using these combinations</a:t>
                </a: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2346800" y="1399403"/>
                <a:ext cx="365760" cy="457200"/>
              </a:xfrm>
              <a:prstGeom prst="rect">
                <a:avLst/>
              </a:prstGeom>
              <a:solidFill>
                <a:srgbClr val="0011B2"/>
              </a:solidFill>
              <a:ln>
                <a:solidFill>
                  <a:srgbClr val="0011B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350566" y="1355128"/>
                <a:ext cx="44409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r </a:t>
                </a:r>
                <a:endParaRPr lang="en-US" sz="2800" i="1" dirty="0">
                  <a:solidFill>
                    <a:srgbClr val="FFFFFF"/>
                  </a:solidFill>
                  <a:latin typeface="Times New Roman"/>
                  <a:cs typeface="Times New Roman"/>
                </a:endParaRPr>
              </a:p>
            </p:txBody>
          </p:sp>
        </p:grpSp>
      </p:grpSp>
      <p:sp>
        <p:nvSpPr>
          <p:cNvPr id="109" name="Title 1"/>
          <p:cNvSpPr>
            <a:spLocks noGrp="1"/>
          </p:cNvSpPr>
          <p:nvPr>
            <p:ph type="title"/>
          </p:nvPr>
        </p:nvSpPr>
        <p:spPr>
          <a:xfrm>
            <a:off x="150091" y="-271546"/>
            <a:ext cx="8890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Idea [CFPRS14]: “encrypt” </a:t>
            </a:r>
            <a:r>
              <a:rPr lang="en-US" sz="3600" i="1" dirty="0" smtClean="0">
                <a:latin typeface="Times New Roman"/>
                <a:cs typeface="Times New Roman"/>
              </a:rPr>
              <a:t>r</a:t>
            </a:r>
            <a:r>
              <a:rPr lang="en-US" sz="3600" dirty="0" smtClean="0"/>
              <a:t> using parts of </a:t>
            </a:r>
            <a:r>
              <a:rPr lang="en-US" sz="3600" i="1" dirty="0" smtClean="0">
                <a:latin typeface="Times New Roman"/>
                <a:cs typeface="Times New Roman"/>
              </a:rPr>
              <a:t>w</a:t>
            </a:r>
            <a:r>
              <a:rPr lang="en-US" sz="3600" baseline="-25000" dirty="0" smtClean="0">
                <a:latin typeface="Times New Roman"/>
                <a:cs typeface="Times New Roman"/>
              </a:rPr>
              <a:t>0</a:t>
            </a:r>
            <a:endParaRPr lang="en-US" sz="3600" baseline="-25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81066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968494" y="6414359"/>
            <a:ext cx="292608" cy="31089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3749584" y="6414359"/>
            <a:ext cx="292608" cy="31089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960535" y="6414359"/>
            <a:ext cx="292608" cy="31089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7249094" y="6414359"/>
            <a:ext cx="292608" cy="31089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8813131" y="6414359"/>
            <a:ext cx="292608" cy="31089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166800" y="4832469"/>
            <a:ext cx="1186629" cy="1909285"/>
            <a:chOff x="166800" y="4578964"/>
            <a:chExt cx="1186629" cy="190928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1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9 </a:t>
              </a:r>
              <a:r>
                <a:rPr lang="en-US" sz="2800" i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2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305446" y="4832469"/>
            <a:ext cx="1186629" cy="1909285"/>
            <a:chOff x="166800" y="4578964"/>
            <a:chExt cx="1186629" cy="1909285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3 </a:t>
              </a:r>
              <a:r>
                <a:rPr lang="en-US" sz="2800" i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4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5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874769" y="4832469"/>
            <a:ext cx="1186629" cy="1909285"/>
            <a:chOff x="166800" y="4578964"/>
            <a:chExt cx="1186629" cy="1909285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40" name="Rectangle 39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7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5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6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444092" y="4832469"/>
            <a:ext cx="1186629" cy="1909285"/>
            <a:chOff x="166800" y="4578964"/>
            <a:chExt cx="1186629" cy="1909285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44" name="Rectangle 43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2 </a:t>
              </a:r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8 </a:t>
              </a:r>
              <a:r>
                <a:rPr lang="en-US" sz="2800" i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7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8013416" y="4832469"/>
            <a:ext cx="1186629" cy="1909285"/>
            <a:chOff x="166800" y="4578964"/>
            <a:chExt cx="1186629" cy="1909285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48" name="Rectangle 47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3 </a:t>
              </a:r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5 </a:t>
              </a:r>
              <a:r>
                <a:rPr lang="en-US" sz="2800" i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2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373929" y="2780366"/>
            <a:ext cx="87334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Rep</a:t>
            </a:r>
            <a:r>
              <a:rPr lang="en-US" sz="2800" dirty="0" smtClean="0">
                <a:cs typeface="Times New Roman"/>
              </a:rPr>
              <a:t>:  Use the symbols of </a:t>
            </a:r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1 </a:t>
            </a:r>
            <a:r>
              <a:rPr lang="en-US" sz="2800" dirty="0" smtClean="0">
                <a:cs typeface="Times New Roman"/>
              </a:rPr>
              <a:t>to open at least one lock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1736123" y="4564057"/>
            <a:ext cx="959150" cy="1534588"/>
            <a:chOff x="373550" y="3283382"/>
            <a:chExt cx="959150" cy="1534588"/>
          </a:xfrm>
        </p:grpSpPr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3550" y="3283382"/>
              <a:ext cx="959150" cy="1452913"/>
            </a:xfrm>
            <a:prstGeom prst="rect">
              <a:avLst/>
            </a:prstGeom>
          </p:spPr>
        </p:pic>
        <p:sp>
          <p:nvSpPr>
            <p:cNvPr id="86" name="Rectangle 85"/>
            <p:cNvSpPr/>
            <p:nvPr/>
          </p:nvSpPr>
          <p:spPr>
            <a:xfrm rot="20538414">
              <a:off x="434562" y="3804512"/>
              <a:ext cx="880994" cy="1013458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  <p:sp>
          <p:nvSpPr>
            <p:cNvPr id="87" name="Rectangle 86"/>
            <p:cNvSpPr/>
            <p:nvPr/>
          </p:nvSpPr>
          <p:spPr>
            <a:xfrm rot="20538414">
              <a:off x="828212" y="3589243"/>
              <a:ext cx="281848" cy="22232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1736123" y="4832469"/>
            <a:ext cx="1186629" cy="1909285"/>
            <a:chOff x="166800" y="4578964"/>
            <a:chExt cx="1186629" cy="1909285"/>
          </a:xfrm>
        </p:grpSpPr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90" name="Rectangle 89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3 </a:t>
              </a:r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9 </a:t>
              </a:r>
              <a:r>
                <a:rPr lang="en-US" sz="28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5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92" name="Rectangle 91"/>
          <p:cNvSpPr/>
          <p:nvPr/>
        </p:nvSpPr>
        <p:spPr>
          <a:xfrm rot="20124597">
            <a:off x="2303459" y="5087462"/>
            <a:ext cx="110838" cy="22889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 rot="20124597">
            <a:off x="2349375" y="4963708"/>
            <a:ext cx="110838" cy="22889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 rot="16690752">
            <a:off x="2084276" y="5017785"/>
            <a:ext cx="110838" cy="22889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 rot="20124597">
            <a:off x="2579271" y="5227288"/>
            <a:ext cx="110838" cy="22889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 rot="20124597">
            <a:off x="2383239" y="5087461"/>
            <a:ext cx="110838" cy="22889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 rot="17758626">
            <a:off x="2419003" y="5225803"/>
            <a:ext cx="110838" cy="22889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 rot="19563718">
            <a:off x="1643244" y="5488228"/>
            <a:ext cx="110838" cy="22889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 rot="19563718">
            <a:off x="1748465" y="5629440"/>
            <a:ext cx="45719" cy="10365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 rot="19563718">
            <a:off x="1735255" y="5517917"/>
            <a:ext cx="45719" cy="10365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 rot="19563718">
            <a:off x="1982970" y="5090423"/>
            <a:ext cx="45719" cy="10365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 rot="19547400">
            <a:off x="2196087" y="4894757"/>
            <a:ext cx="119608" cy="19213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 rot="20165088">
            <a:off x="2208646" y="4900193"/>
            <a:ext cx="206520" cy="19213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 rot="20165088">
            <a:off x="2024261" y="4805411"/>
            <a:ext cx="206520" cy="19213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 rot="20165088">
            <a:off x="1920317" y="4828130"/>
            <a:ext cx="206520" cy="19213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 rot="20165088">
            <a:off x="1920317" y="4904065"/>
            <a:ext cx="206520" cy="19213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 rot="20606050">
            <a:off x="1924369" y="4984141"/>
            <a:ext cx="110838" cy="22889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Rectangle 107"/>
          <p:cNvSpPr/>
          <p:nvPr/>
        </p:nvSpPr>
        <p:spPr>
          <a:xfrm>
            <a:off x="1983919" y="4840707"/>
            <a:ext cx="3915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359239" y="2901338"/>
            <a:ext cx="87334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cs typeface="Times New Roman"/>
              </a:rPr>
              <a:t>Error-tolerance:</a:t>
            </a:r>
            <a:br>
              <a:rPr lang="en-US" sz="2800" dirty="0" smtClean="0">
                <a:cs typeface="Times New Roman"/>
              </a:rPr>
            </a:br>
            <a:r>
              <a:rPr lang="en-US" sz="2800" dirty="0" smtClean="0">
                <a:cs typeface="Times New Roman"/>
              </a:rPr>
              <a:t>  one combination must unlock with high probability</a:t>
            </a:r>
          </a:p>
        </p:txBody>
      </p:sp>
      <p:sp>
        <p:nvSpPr>
          <p:cNvPr id="78" name="Rectangle 77"/>
          <p:cNvSpPr/>
          <p:nvPr/>
        </p:nvSpPr>
        <p:spPr>
          <a:xfrm>
            <a:off x="377967" y="3736934"/>
            <a:ext cx="87334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cs typeface="Times New Roman"/>
              </a:rPr>
              <a:t>Security: each combination must have enough entropy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333007" y="883707"/>
            <a:ext cx="8733482" cy="1567516"/>
            <a:chOff x="333007" y="883707"/>
            <a:chExt cx="8733482" cy="1567516"/>
          </a:xfrm>
        </p:grpSpPr>
        <p:sp>
          <p:nvSpPr>
            <p:cNvPr id="66" name="Rectangle 65"/>
            <p:cNvSpPr/>
            <p:nvPr/>
          </p:nvSpPr>
          <p:spPr>
            <a:xfrm>
              <a:off x="1117650" y="1928003"/>
              <a:ext cx="789601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cs typeface="Times New Roman"/>
                </a:rPr>
                <a:t>- 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      </a:t>
              </a:r>
              <a:r>
                <a:rPr lang="en-US" sz="2800" dirty="0" smtClean="0">
                  <a:latin typeface="Times New Roman"/>
                  <a:cs typeface="Times New Roman"/>
                </a:rPr>
                <a:t>= </a:t>
              </a:r>
              <a:r>
                <a:rPr lang="en-US" sz="2800" dirty="0" smtClean="0">
                  <a:cs typeface="Times New Roman"/>
                </a:rPr>
                <a:t>locks + positions of symbols needed to unlock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489822" y="1928003"/>
              <a:ext cx="396578" cy="518566"/>
            </a:xfrm>
            <a:prstGeom prst="rect">
              <a:avLst/>
            </a:prstGeom>
            <a:solidFill>
              <a:srgbClr val="008000"/>
            </a:solidFill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p</a:t>
              </a:r>
              <a:endParaRPr lang="en-US" sz="2800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333007" y="883707"/>
              <a:ext cx="8733482" cy="998296"/>
              <a:chOff x="333007" y="883707"/>
              <a:chExt cx="8733482" cy="998296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333007" y="883707"/>
                <a:ext cx="873348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latin typeface="Times New Roman"/>
                    <a:cs typeface="Times New Roman"/>
                  </a:rPr>
                  <a:t>Gen</a:t>
                </a:r>
                <a:r>
                  <a:rPr lang="en-US" sz="2800" dirty="0" smtClean="0">
                    <a:cs typeface="Times New Roman"/>
                  </a:rPr>
                  <a:t>: - get random combinations of symbols in </a:t>
                </a:r>
                <a:r>
                  <a:rPr lang="en-US" sz="2800" i="1" dirty="0">
                    <a:latin typeface="Times New Roman"/>
                    <a:cs typeface="Times New Roman"/>
                  </a:rPr>
                  <a:t>w</a:t>
                </a:r>
                <a:r>
                  <a:rPr lang="en-US" sz="2800" baseline="-25000" dirty="0">
                    <a:latin typeface="Times New Roman"/>
                    <a:cs typeface="Times New Roman"/>
                  </a:rPr>
                  <a:t>0 </a:t>
                </a:r>
                <a:r>
                  <a:rPr lang="en-US" sz="2800" dirty="0" smtClean="0">
                    <a:cs typeface="Times New Roman"/>
                  </a:rPr>
                  <a:t>  </a:t>
                </a: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1113648" y="1358783"/>
                <a:ext cx="569192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cs typeface="Times New Roman"/>
                  </a:rPr>
                  <a:t>- “lock” </a:t>
                </a:r>
                <a:r>
                  <a:rPr lang="en-US" sz="2800" i="1" dirty="0" smtClean="0">
                    <a:latin typeface="Times New Roman"/>
                    <a:cs typeface="Times New Roman"/>
                  </a:rPr>
                  <a:t>r</a:t>
                </a:r>
                <a:r>
                  <a:rPr lang="en-US" sz="2800" dirty="0" smtClean="0">
                    <a:cs typeface="Times New Roman"/>
                  </a:rPr>
                  <a:t>    using these combinations</a:t>
                </a: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346800" y="1399403"/>
                <a:ext cx="365760" cy="457200"/>
              </a:xfrm>
              <a:prstGeom prst="rect">
                <a:avLst/>
              </a:prstGeom>
              <a:solidFill>
                <a:srgbClr val="0011B2"/>
              </a:solidFill>
              <a:ln>
                <a:solidFill>
                  <a:srgbClr val="0011B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2350566" y="1355128"/>
                <a:ext cx="44409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r </a:t>
                </a:r>
                <a:endParaRPr lang="en-US" sz="2800" i="1" dirty="0">
                  <a:solidFill>
                    <a:srgbClr val="FFFFFF"/>
                  </a:solidFill>
                  <a:latin typeface="Times New Roman"/>
                  <a:cs typeface="Times New Roman"/>
                </a:endParaRPr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457590" y="4153585"/>
            <a:ext cx="83088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cs typeface="Times New Roman"/>
              </a:rPr>
              <a:t> (sampling of symbols must preserve sufficient entropy)</a:t>
            </a:r>
            <a:endParaRPr lang="en-US" sz="2800" dirty="0"/>
          </a:p>
        </p:txBody>
      </p:sp>
      <p:sp>
        <p:nvSpPr>
          <p:cNvPr id="70" name="Title 1"/>
          <p:cNvSpPr>
            <a:spLocks noGrp="1"/>
          </p:cNvSpPr>
          <p:nvPr>
            <p:ph type="title"/>
          </p:nvPr>
        </p:nvSpPr>
        <p:spPr>
          <a:xfrm>
            <a:off x="150091" y="-271546"/>
            <a:ext cx="8890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Idea [CFPRS14]: “encrypt” </a:t>
            </a:r>
            <a:r>
              <a:rPr lang="en-US" sz="3600" i="1" dirty="0" smtClean="0">
                <a:latin typeface="Times New Roman"/>
                <a:cs typeface="Times New Roman"/>
              </a:rPr>
              <a:t>r</a:t>
            </a:r>
            <a:r>
              <a:rPr lang="en-US" sz="3600" dirty="0" smtClean="0"/>
              <a:t> using parts of </a:t>
            </a:r>
            <a:r>
              <a:rPr lang="en-US" sz="3600" i="1" dirty="0" smtClean="0">
                <a:latin typeface="Times New Roman"/>
                <a:cs typeface="Times New Roman"/>
              </a:rPr>
              <a:t>w</a:t>
            </a:r>
            <a:r>
              <a:rPr lang="en-US" sz="3600" baseline="-25000" dirty="0" smtClean="0">
                <a:latin typeface="Times New Roman"/>
                <a:cs typeface="Times New Roman"/>
              </a:rPr>
              <a:t>0</a:t>
            </a:r>
            <a:endParaRPr lang="en-US" sz="3600" baseline="-25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27881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05923E-6 2.74873E-6 L 7.05923E-6 -0.05275 " pathEditMode="relative" ptsTypes="AA">
                                      <p:cBhvr>
                                        <p:cTn id="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77" grpId="0"/>
      <p:bldP spid="78" grpId="0" build="p" bldLvl="2"/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34"/>
            <a:ext cx="8229600" cy="1143000"/>
          </a:xfrm>
        </p:spPr>
        <p:txBody>
          <a:bodyPr/>
          <a:lstStyle/>
          <a:p>
            <a:r>
              <a:rPr lang="en-US" dirty="0" smtClean="0"/>
              <a:t>How to implement locks?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4385" y="773965"/>
            <a:ext cx="8229600" cy="201690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lock is the following program:</a:t>
            </a:r>
          </a:p>
          <a:p>
            <a:pPr lvl="1"/>
            <a:r>
              <a:rPr lang="en-US" dirty="0" smtClean="0"/>
              <a:t>If input = </a:t>
            </a:r>
            <a:r>
              <a:rPr lang="en-US" i="1" dirty="0">
                <a:latin typeface="Times New Roman"/>
                <a:cs typeface="Times New Roman"/>
              </a:rPr>
              <a:t>a</a:t>
            </a:r>
            <a:r>
              <a:rPr lang="en-US" baseline="-25000" dirty="0">
                <a:latin typeface="Times New Roman"/>
                <a:cs typeface="Times New Roman"/>
              </a:rPr>
              <a:t>1 </a:t>
            </a:r>
            <a:r>
              <a:rPr lang="en-US" i="1" dirty="0">
                <a:latin typeface="Times New Roman"/>
                <a:cs typeface="Times New Roman"/>
              </a:rPr>
              <a:t>a</a:t>
            </a:r>
            <a:r>
              <a:rPr lang="en-US" baseline="-25000" dirty="0">
                <a:latin typeface="Times New Roman"/>
                <a:cs typeface="Times New Roman"/>
              </a:rPr>
              <a:t>9 </a:t>
            </a:r>
            <a:r>
              <a:rPr lang="en-US" i="1" dirty="0" smtClean="0">
                <a:latin typeface="Times New Roman"/>
                <a:cs typeface="Times New Roman"/>
              </a:rPr>
              <a:t>a</a:t>
            </a:r>
            <a:r>
              <a:rPr lang="en-US" baseline="-25000" dirty="0" smtClean="0">
                <a:latin typeface="Times New Roman"/>
                <a:cs typeface="Times New Roman"/>
              </a:rPr>
              <a:t>2</a:t>
            </a:r>
            <a:r>
              <a:rPr lang="en-US" dirty="0" smtClean="0"/>
              <a:t>, output </a:t>
            </a:r>
            <a:r>
              <a:rPr lang="en-US" i="1" dirty="0" smtClean="0">
                <a:latin typeface="Times New Roman"/>
                <a:cs typeface="Times New Roman"/>
              </a:rPr>
              <a:t>r</a:t>
            </a:r>
          </a:p>
          <a:p>
            <a:pPr lvl="1"/>
            <a:r>
              <a:rPr lang="en-US" dirty="0" smtClean="0"/>
              <a:t>Else output </a:t>
            </a:r>
            <a:r>
              <a:rPr lang="en-US" dirty="0" smtClean="0">
                <a:sym typeface="Symbol"/>
              </a:rPr>
              <a:t></a:t>
            </a:r>
          </a:p>
          <a:p>
            <a:pPr lvl="1"/>
            <a:r>
              <a:rPr lang="en-US" dirty="0" smtClean="0"/>
              <a:t>One implementation (</a:t>
            </a:r>
            <a:r>
              <a:rPr lang="en-US" dirty="0"/>
              <a:t>R.O. model):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lock </a:t>
            </a:r>
            <a:r>
              <a:rPr lang="en-US" dirty="0"/>
              <a:t>=  </a:t>
            </a:r>
            <a:r>
              <a:rPr lang="en-US" i="1" dirty="0">
                <a:latin typeface="Times New Roman"/>
                <a:cs typeface="Times New Roman"/>
              </a:rPr>
              <a:t>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>
                <a:sym typeface="Symbol"/>
              </a:rPr>
              <a:t></a:t>
            </a:r>
            <a:r>
              <a:rPr lang="en-US" dirty="0">
                <a:latin typeface="Times New Roman"/>
                <a:cs typeface="Times New Roman"/>
              </a:rPr>
              <a:t> H(</a:t>
            </a:r>
            <a:r>
              <a:rPr lang="en-US" i="1" dirty="0">
                <a:latin typeface="Times New Roman"/>
                <a:cs typeface="Times New Roman"/>
              </a:rPr>
              <a:t>a</a:t>
            </a:r>
            <a:r>
              <a:rPr lang="en-US" baseline="-25000" dirty="0">
                <a:latin typeface="Times New Roman"/>
                <a:cs typeface="Times New Roman"/>
              </a:rPr>
              <a:t>1 </a:t>
            </a:r>
            <a:r>
              <a:rPr lang="en-US" i="1" dirty="0">
                <a:latin typeface="Times New Roman"/>
                <a:cs typeface="Times New Roman"/>
              </a:rPr>
              <a:t>a</a:t>
            </a:r>
            <a:r>
              <a:rPr lang="en-US" baseline="-25000" dirty="0">
                <a:latin typeface="Times New Roman"/>
                <a:cs typeface="Times New Roman"/>
              </a:rPr>
              <a:t>9 </a:t>
            </a:r>
            <a:r>
              <a:rPr lang="en-US" i="1" dirty="0">
                <a:latin typeface="Times New Roman"/>
                <a:cs typeface="Times New Roman"/>
              </a:rPr>
              <a:t>a</a:t>
            </a:r>
            <a:r>
              <a:rPr lang="en-US" baseline="-25000" dirty="0">
                <a:latin typeface="Times New Roman"/>
                <a:cs typeface="Times New Roman"/>
              </a:rPr>
              <a:t>2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711283" y="881584"/>
            <a:ext cx="1186629" cy="1909285"/>
            <a:chOff x="166800" y="4578964"/>
            <a:chExt cx="1186629" cy="190928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1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9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2</a:t>
              </a:r>
              <a:endParaRPr lang="en-US" sz="28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r</a:t>
              </a:r>
              <a:endParaRPr lang="en-US" sz="2800" dirty="0"/>
            </a:p>
          </p:txBody>
        </p:sp>
      </p:grpSp>
      <p:sp>
        <p:nvSpPr>
          <p:cNvPr id="8" name="Content Placeholder 2"/>
          <p:cNvSpPr txBox="1">
            <a:spLocks/>
          </p:cNvSpPr>
          <p:nvPr/>
        </p:nvSpPr>
        <p:spPr>
          <a:xfrm>
            <a:off x="-44385" y="3527983"/>
            <a:ext cx="9559742" cy="4118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Ideally: Obfuscate this program</a:t>
            </a:r>
          </a:p>
          <a:p>
            <a:pPr lvl="1"/>
            <a:r>
              <a:rPr lang="en-US" dirty="0" smtClean="0"/>
              <a:t>Obfuscation: preserve functionality, hide the program</a:t>
            </a:r>
          </a:p>
          <a:p>
            <a:pPr lvl="1"/>
            <a:r>
              <a:rPr lang="en-US" dirty="0" smtClean="0"/>
              <a:t>Obfuscating this specific program called “digital locker”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799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175"/>
            <a:ext cx="8229600" cy="1143000"/>
          </a:xfrm>
        </p:spPr>
        <p:txBody>
          <a:bodyPr/>
          <a:lstStyle/>
          <a:p>
            <a:r>
              <a:rPr lang="en-US" dirty="0" smtClean="0"/>
              <a:t>Digital Lockers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Digital Locker is obfuscation of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input = </a:t>
            </a:r>
            <a:r>
              <a:rPr lang="en-US" i="1" dirty="0">
                <a:latin typeface="Times New Roman"/>
                <a:cs typeface="Times New Roman"/>
              </a:rPr>
              <a:t>a</a:t>
            </a:r>
            <a:r>
              <a:rPr lang="en-US" baseline="-25000" dirty="0">
                <a:latin typeface="Times New Roman"/>
                <a:cs typeface="Times New Roman"/>
              </a:rPr>
              <a:t>1 </a:t>
            </a:r>
            <a:r>
              <a:rPr lang="en-US" i="1" dirty="0">
                <a:latin typeface="Times New Roman"/>
                <a:cs typeface="Times New Roman"/>
              </a:rPr>
              <a:t>a</a:t>
            </a:r>
            <a:r>
              <a:rPr lang="en-US" baseline="-25000" dirty="0">
                <a:latin typeface="Times New Roman"/>
                <a:cs typeface="Times New Roman"/>
              </a:rPr>
              <a:t>9 </a:t>
            </a:r>
            <a:r>
              <a:rPr lang="en-US" i="1" dirty="0">
                <a:latin typeface="Times New Roman"/>
                <a:cs typeface="Times New Roman"/>
              </a:rPr>
              <a:t>a</a:t>
            </a:r>
            <a:r>
              <a:rPr lang="en-US" baseline="-25000" dirty="0">
                <a:latin typeface="Times New Roman"/>
                <a:cs typeface="Times New Roman"/>
              </a:rPr>
              <a:t>2</a:t>
            </a:r>
            <a:r>
              <a:rPr lang="en-US" dirty="0"/>
              <a:t>, output </a:t>
            </a:r>
            <a:r>
              <a:rPr lang="en-US" i="1" dirty="0">
                <a:latin typeface="Times New Roman"/>
                <a:cs typeface="Times New Roman"/>
              </a:rPr>
              <a:t>r</a:t>
            </a:r>
          </a:p>
          <a:p>
            <a:pPr lvl="1"/>
            <a:r>
              <a:rPr lang="en-US" dirty="0"/>
              <a:t>Else output </a:t>
            </a:r>
            <a:r>
              <a:rPr lang="en-US" dirty="0">
                <a:sym typeface="Symbol"/>
              </a:rPr>
              <a:t></a:t>
            </a:r>
          </a:p>
          <a:p>
            <a:r>
              <a:rPr lang="en-US" dirty="0" smtClean="0"/>
              <a:t>Equivalent to encryption </a:t>
            </a:r>
            <a:r>
              <a:rPr lang="en-US" dirty="0"/>
              <a:t>of </a:t>
            </a:r>
            <a:r>
              <a:rPr lang="en-US" i="1" dirty="0">
                <a:latin typeface="Times New Roman"/>
                <a:cs typeface="Times New Roman"/>
              </a:rPr>
              <a:t>r</a:t>
            </a:r>
            <a:r>
              <a:rPr lang="en-US" dirty="0"/>
              <a:t> that is secure</a:t>
            </a:r>
            <a:br>
              <a:rPr lang="en-US" dirty="0"/>
            </a:br>
            <a:r>
              <a:rPr lang="en-US" dirty="0"/>
              <a:t>even multiple times with </a:t>
            </a:r>
            <a:r>
              <a:rPr lang="en-US" dirty="0" smtClean="0"/>
              <a:t>correlated, weak </a:t>
            </a:r>
            <a:r>
              <a:rPr lang="en-US" dirty="0"/>
              <a:t>keys</a:t>
            </a:r>
            <a:br>
              <a:rPr lang="en-US" dirty="0"/>
            </a:br>
            <a:r>
              <a:rPr lang="en-US" dirty="0"/>
              <a:t>[CanettiKalaiVariaWichs10]</a:t>
            </a:r>
          </a:p>
          <a:p>
            <a:r>
              <a:rPr lang="en-US" dirty="0" smtClean="0"/>
              <a:t>Digital lockers are practical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/>
              <a:t>R.O. or DL-based)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[</a:t>
            </a:r>
            <a:r>
              <a:rPr lang="en-US" dirty="0"/>
              <a:t>CanettiDakdouk08], [BitanskyCanetti10]</a:t>
            </a:r>
          </a:p>
          <a:p>
            <a:r>
              <a:rPr lang="en-US" dirty="0"/>
              <a:t>Hides </a:t>
            </a:r>
            <a:r>
              <a:rPr lang="en-US" i="1" dirty="0">
                <a:latin typeface="Times New Roman"/>
                <a:cs typeface="Times New Roman"/>
              </a:rPr>
              <a:t>r</a:t>
            </a:r>
            <a:r>
              <a:rPr lang="en-US" dirty="0"/>
              <a:t> if input can’t be exhaustively searched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superlogarithmic</a:t>
            </a:r>
            <a:r>
              <a:rPr lang="en-US" dirty="0"/>
              <a:t> entropy)</a:t>
            </a: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711283" y="881584"/>
            <a:ext cx="1186629" cy="1909285"/>
            <a:chOff x="166800" y="4578964"/>
            <a:chExt cx="1186629" cy="190928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1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9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2</a:t>
              </a:r>
              <a:endParaRPr lang="en-US" sz="28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r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67021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Digital Locker is obfuscation of</a:t>
            </a:r>
          </a:p>
          <a:p>
            <a:pPr lvl="1"/>
            <a:r>
              <a:rPr lang="en-US" dirty="0" smtClean="0"/>
              <a:t>If input = </a:t>
            </a:r>
            <a:r>
              <a:rPr lang="en-US" i="1" dirty="0" smtClean="0">
                <a:latin typeface="Times New Roman"/>
                <a:cs typeface="Times New Roman"/>
              </a:rPr>
              <a:t>a</a:t>
            </a:r>
            <a:r>
              <a:rPr lang="en-US" baseline="-25000" dirty="0" smtClean="0">
                <a:latin typeface="Times New Roman"/>
                <a:cs typeface="Times New Roman"/>
              </a:rPr>
              <a:t>1 </a:t>
            </a:r>
            <a:r>
              <a:rPr lang="en-US" i="1" dirty="0" smtClean="0">
                <a:latin typeface="Times New Roman"/>
                <a:cs typeface="Times New Roman"/>
              </a:rPr>
              <a:t>a</a:t>
            </a:r>
            <a:r>
              <a:rPr lang="en-US" baseline="-25000" dirty="0" smtClean="0">
                <a:latin typeface="Times New Roman"/>
                <a:cs typeface="Times New Roman"/>
              </a:rPr>
              <a:t>9 </a:t>
            </a:r>
            <a:r>
              <a:rPr lang="en-US" i="1" dirty="0" smtClean="0">
                <a:latin typeface="Times New Roman"/>
                <a:cs typeface="Times New Roman"/>
              </a:rPr>
              <a:t>a</a:t>
            </a:r>
            <a:r>
              <a:rPr lang="en-US" baseline="-25000" dirty="0" smtClean="0">
                <a:latin typeface="Times New Roman"/>
                <a:cs typeface="Times New Roman"/>
              </a:rPr>
              <a:t>2</a:t>
            </a:r>
            <a:r>
              <a:rPr lang="en-US" dirty="0" smtClean="0"/>
              <a:t>, output </a:t>
            </a:r>
            <a:r>
              <a:rPr lang="en-US" i="1" dirty="0" smtClean="0">
                <a:latin typeface="Times New Roman"/>
                <a:cs typeface="Times New Roman"/>
              </a:rPr>
              <a:t>r</a:t>
            </a:r>
          </a:p>
          <a:p>
            <a:pPr lvl="1"/>
            <a:r>
              <a:rPr lang="en-US" dirty="0" smtClean="0"/>
              <a:t>Else output </a:t>
            </a:r>
            <a:r>
              <a:rPr lang="en-US" dirty="0" smtClean="0">
                <a:sym typeface="Symbol"/>
              </a:rPr>
              <a:t>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Equivalent to encryption of 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lang="en-US" dirty="0" smtClean="0">
                <a:solidFill>
                  <a:srgbClr val="FFFFFF"/>
                </a:solidFill>
              </a:rPr>
              <a:t> that is secure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even multiple times with correlated and weak keys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[CanettiKalaiVariaWichs10]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Digital lockers are practical (R.O. or DL-based) 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[CanettiDakdouk08], [BitanskyCanetti10]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Hides 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lang="en-US" dirty="0" smtClean="0">
                <a:solidFill>
                  <a:srgbClr val="FFFFFF"/>
                </a:solidFill>
              </a:rPr>
              <a:t> if input can’t be exhaustively searched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(</a:t>
            </a:r>
            <a:r>
              <a:rPr lang="en-US" dirty="0" err="1" smtClean="0">
                <a:solidFill>
                  <a:srgbClr val="FFFFFF"/>
                </a:solidFill>
              </a:rPr>
              <a:t>superlogarithmic</a:t>
            </a:r>
            <a:r>
              <a:rPr lang="en-US" dirty="0" smtClean="0">
                <a:solidFill>
                  <a:srgbClr val="FFFFFF"/>
                </a:solidFill>
              </a:rPr>
              <a:t> entropy)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175"/>
            <a:ext cx="8229600" cy="1143000"/>
          </a:xfrm>
        </p:spPr>
        <p:txBody>
          <a:bodyPr/>
          <a:lstStyle/>
          <a:p>
            <a:r>
              <a:rPr lang="en-US" dirty="0" smtClean="0"/>
              <a:t>Digital Lockers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90727"/>
            <a:ext cx="8229600" cy="2735436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/>
              <a:t>Q</a:t>
            </a:r>
            <a:r>
              <a:rPr lang="en-US" sz="2800" dirty="0"/>
              <a:t>: if you are going to use obfuscation, why bother?</a:t>
            </a:r>
            <a:br>
              <a:rPr lang="en-US" sz="2800" dirty="0"/>
            </a:br>
            <a:r>
              <a:rPr lang="en-US" sz="2800" dirty="0"/>
              <a:t>Why not just obfuscate the following program for </a:t>
            </a:r>
            <a:r>
              <a:rPr lang="en-US" sz="2800" i="1" dirty="0">
                <a:latin typeface="Times New Roman"/>
                <a:cs typeface="Times New Roman"/>
              </a:rPr>
              <a:t>p</a:t>
            </a:r>
            <a:endParaRPr lang="en-US" sz="2800" dirty="0"/>
          </a:p>
          <a:p>
            <a:pPr lvl="1"/>
            <a:r>
              <a:rPr lang="en-US" sz="2400" dirty="0"/>
              <a:t>If distance between </a:t>
            </a:r>
            <a:r>
              <a:rPr lang="en-US" sz="2400" i="1" dirty="0">
                <a:latin typeface="Times New Roman"/>
                <a:cs typeface="Times New Roman"/>
              </a:rPr>
              <a:t>w</a:t>
            </a:r>
            <a:r>
              <a:rPr lang="en-US" sz="2400" baseline="-25000" dirty="0">
                <a:latin typeface="Times New Roman"/>
                <a:cs typeface="Times New Roman"/>
              </a:rPr>
              <a:t>0  </a:t>
            </a:r>
            <a:r>
              <a:rPr lang="en-US" sz="2400" dirty="0"/>
              <a:t>and the input is less than </a:t>
            </a:r>
            <a:r>
              <a:rPr lang="en-US" sz="2400" i="1" dirty="0">
                <a:latin typeface="Times New Roman"/>
                <a:cs typeface="Times New Roman"/>
              </a:rPr>
              <a:t>t</a:t>
            </a:r>
            <a:r>
              <a:rPr lang="en-US" sz="2400" dirty="0"/>
              <a:t>, output </a:t>
            </a:r>
            <a:r>
              <a:rPr lang="en-US" sz="2400" i="1" dirty="0">
                <a:latin typeface="Times New Roman"/>
                <a:cs typeface="Times New Roman"/>
              </a:rPr>
              <a:t>r</a:t>
            </a:r>
          </a:p>
          <a:p>
            <a:pPr lvl="1"/>
            <a:r>
              <a:rPr lang="en-US" sz="2400" dirty="0"/>
              <a:t>Else output </a:t>
            </a:r>
            <a:r>
              <a:rPr lang="en-US" sz="2400" dirty="0">
                <a:sym typeface="Symbol"/>
              </a:rPr>
              <a:t></a:t>
            </a:r>
            <a:r>
              <a:rPr lang="en-US" sz="2400" dirty="0"/>
              <a:t> </a:t>
            </a:r>
          </a:p>
          <a:p>
            <a:pPr lvl="1"/>
            <a:endParaRPr lang="en-US" sz="2400" dirty="0"/>
          </a:p>
          <a:p>
            <a:r>
              <a:rPr lang="en-US" sz="2800" dirty="0"/>
              <a:t>A: you can do that [</a:t>
            </a:r>
            <a:r>
              <a:rPr lang="en-US" sz="2800" dirty="0" smtClean="0"/>
              <a:t>BitanskyCanettiKalaiPaneth14</a:t>
            </a:r>
            <a:r>
              <a:rPr lang="en-US" sz="2800" dirty="0"/>
              <a:t>],</a:t>
            </a:r>
            <a:br>
              <a:rPr lang="en-US" sz="2800" dirty="0"/>
            </a:br>
            <a:r>
              <a:rPr lang="en-US" sz="2800" dirty="0"/>
              <a:t> except it’s very impractical + has a very strong assumption</a:t>
            </a:r>
          </a:p>
          <a:p>
            <a:pPr lvl="1"/>
            <a:endParaRPr lang="en-US" dirty="0" smtClean="0">
              <a:sym typeface="Symbol"/>
            </a:endParaRP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711283" y="881584"/>
            <a:ext cx="1186629" cy="1909285"/>
            <a:chOff x="166800" y="4578964"/>
            <a:chExt cx="1186629" cy="190928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1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9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2</a:t>
              </a:r>
              <a:endParaRPr lang="en-US" sz="28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r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70637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ye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131592" y="872533"/>
            <a:ext cx="1486915" cy="97801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88613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Iris Codes [Daugman04]</a:t>
            </a:r>
            <a:endParaRPr lang="en-US" sz="3200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366839" y="872533"/>
            <a:ext cx="8188774" cy="4830616"/>
          </a:xfrm>
          <a:prstGeom prst="rect">
            <a:avLst/>
          </a:prstGeom>
        </p:spPr>
        <p:txBody>
          <a:bodyPr/>
          <a:lstStyle/>
          <a:p>
            <a:pPr marL="233363" marR="0" lvl="0" indent="-233363" algn="l" defTabSz="914400" eaLnBrk="1" fontAlgn="auto" latinLnBrk="0" hangingPunct="1">
              <a:lnSpc>
                <a:spcPts val="22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600" b="1" kern="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2820460" y="881816"/>
            <a:ext cx="1469684" cy="1008483"/>
            <a:chOff x="3054628" y="2728623"/>
            <a:chExt cx="1846814" cy="1232453"/>
          </a:xfrm>
        </p:grpSpPr>
        <p:pic>
          <p:nvPicPr>
            <p:cNvPr id="7" name="Content Placeholder 3" descr="ey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54628" y="2728623"/>
              <a:ext cx="1846814" cy="1232453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3737115" y="3005592"/>
              <a:ext cx="620202" cy="612251"/>
            </a:xfrm>
            <a:prstGeom prst="ellipse">
              <a:avLst/>
            </a:prstGeom>
            <a:noFill/>
            <a:ln w="254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3935897" y="3196425"/>
              <a:ext cx="238539" cy="238539"/>
            </a:xfrm>
            <a:prstGeom prst="ellipse">
              <a:avLst/>
            </a:prstGeom>
            <a:noFill/>
            <a:ln w="254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 smtClean="0">
                <a:solidFill>
                  <a:schemeClr val="tx1"/>
                </a:solidFill>
              </a:endParaRPr>
            </a:p>
          </p:txBody>
        </p:sp>
      </p:grpSp>
      <p:pic>
        <p:nvPicPr>
          <p:cNvPr id="11" name="Picture 10" descr="unwrapped_iri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5406" y="721454"/>
            <a:ext cx="349567" cy="1375575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1690068" y="1301903"/>
            <a:ext cx="1009816" cy="182880"/>
          </a:xfrm>
          <a:prstGeom prst="rightArrow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363031" y="1319131"/>
            <a:ext cx="1009816" cy="182880"/>
          </a:xfrm>
          <a:prstGeom prst="rightArrow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66218" y="1429129"/>
            <a:ext cx="1073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Locating the iris</a:t>
            </a:r>
            <a:endParaRPr 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242444" y="1470209"/>
            <a:ext cx="12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Iris unwrapping</a:t>
            </a:r>
          </a:p>
        </p:txBody>
      </p:sp>
      <p:pic>
        <p:nvPicPr>
          <p:cNvPr id="18" name="Picture 17" descr="gaborfilter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04470" y="2070689"/>
            <a:ext cx="1760550" cy="1409864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>
            <a:off x="4356405" y="2672170"/>
            <a:ext cx="1009816" cy="182880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75273" y="2934562"/>
            <a:ext cx="1272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Filtering and 2-bit phase  quantization</a:t>
            </a:r>
          </a:p>
        </p:txBody>
      </p:sp>
      <p:sp>
        <p:nvSpPr>
          <p:cNvPr id="21" name="Oval 20"/>
          <p:cNvSpPr/>
          <p:nvPr/>
        </p:nvSpPr>
        <p:spPr>
          <a:xfrm>
            <a:off x="5435133" y="2605908"/>
            <a:ext cx="326004" cy="32600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79557" y="2456011"/>
            <a:ext cx="198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*</a:t>
            </a:r>
            <a:endParaRPr lang="en-US" sz="4400" b="1" dirty="0"/>
          </a:p>
        </p:txBody>
      </p:sp>
      <p:sp>
        <p:nvSpPr>
          <p:cNvPr id="23" name="Right Arrow 22"/>
          <p:cNvSpPr/>
          <p:nvPr/>
        </p:nvSpPr>
        <p:spPr>
          <a:xfrm>
            <a:off x="5852575" y="2705301"/>
            <a:ext cx="1009816" cy="182880"/>
          </a:xfrm>
          <a:prstGeom prst="rightArrow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5519259" y="2026709"/>
            <a:ext cx="180079" cy="459932"/>
          </a:xfrm>
          <a:prstGeom prst="down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25" name="Picture 24" descr="iriscode_ex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26872" y="2075950"/>
            <a:ext cx="345013" cy="138870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566122" y="1670696"/>
            <a:ext cx="1080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/>
              <a:t>Iris code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867095" y="2207689"/>
            <a:ext cx="1025066" cy="1125225"/>
            <a:chOff x="7937009" y="4346220"/>
            <a:chExt cx="1025066" cy="1125225"/>
          </a:xfrm>
        </p:grpSpPr>
        <p:cxnSp>
          <p:nvCxnSpPr>
            <p:cNvPr id="28" name="Straight Arrow Connector 27"/>
            <p:cNvCxnSpPr>
              <a:endCxn id="27" idx="0"/>
            </p:cNvCxnSpPr>
            <p:nvPr/>
          </p:nvCxnSpPr>
          <p:spPr bwMode="auto">
            <a:xfrm>
              <a:off x="8449542" y="4800702"/>
              <a:ext cx="121256" cy="26926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ysDash"/>
              <a:round/>
              <a:headEnd type="none" w="sm" len="sm"/>
              <a:tailEnd type="triangle"/>
            </a:ln>
            <a:effectLst/>
          </p:spPr>
        </p:cxnSp>
        <p:sp>
          <p:nvSpPr>
            <p:cNvPr id="46" name="Rounded Rectangle 45"/>
            <p:cNvSpPr/>
            <p:nvPr/>
          </p:nvSpPr>
          <p:spPr>
            <a:xfrm>
              <a:off x="7937009" y="4346220"/>
              <a:ext cx="1025066" cy="1125225"/>
            </a:xfrm>
            <a:prstGeom prst="roundRect">
              <a:avLst>
                <a:gd name="adj" fmla="val 6202"/>
              </a:avLst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tIns="0" rtlCol="0" anchor="t"/>
            <a:lstStyle/>
            <a:p>
              <a:pPr algn="ctr"/>
              <a:endParaRPr lang="en-US" sz="1600" b="1" dirty="0" smtClean="0">
                <a:solidFill>
                  <a:srgbClr val="0235AD"/>
                </a:solidFill>
                <a:effectLst>
                  <a:outerShdw blurRad="25400" dist="25400" dir="2700000" algn="tl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27" name="Picture 26" descr="imgres.jpeg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59086">
              <a:off x="8092921" y="5051061"/>
              <a:ext cx="802152" cy="330973"/>
            </a:xfrm>
            <a:prstGeom prst="rect">
              <a:avLst/>
            </a:prstGeom>
          </p:spPr>
        </p:pic>
        <p:sp>
          <p:nvSpPr>
            <p:cNvPr id="37" name="Rounded Rectangle 36"/>
            <p:cNvSpPr/>
            <p:nvPr/>
          </p:nvSpPr>
          <p:spPr bwMode="auto">
            <a:xfrm>
              <a:off x="7970913" y="4373513"/>
              <a:ext cx="957257" cy="427189"/>
            </a:xfrm>
            <a:prstGeom prst="roundRect">
              <a:avLst/>
            </a:prstGeom>
            <a:solidFill>
              <a:srgbClr val="1F2C84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9144" rIns="9144" anchor="ctr"/>
            <a:lstStyle/>
            <a:p>
              <a:pPr algn="ctr" eaLnBrk="0" hangingPunct="0">
                <a:defRPr/>
              </a:pPr>
              <a:r>
                <a:rPr lang="en-US" sz="1400" b="1" dirty="0" smtClean="0">
                  <a:solidFill>
                    <a:schemeClr val="bg1"/>
                  </a:solidFill>
                </a:rPr>
                <a:t>Fuzzy Extractor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4" name="Right Arrow 43"/>
          <p:cNvSpPr/>
          <p:nvPr/>
        </p:nvSpPr>
        <p:spPr>
          <a:xfrm>
            <a:off x="7283225" y="2686161"/>
            <a:ext cx="561147" cy="182880"/>
          </a:xfrm>
          <a:prstGeom prst="rightArrow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47" name="Content Placeholder 2"/>
          <p:cNvSpPr>
            <a:spLocks noGrp="1"/>
          </p:cNvSpPr>
          <p:nvPr>
            <p:ph idx="1"/>
          </p:nvPr>
        </p:nvSpPr>
        <p:spPr>
          <a:xfrm>
            <a:off x="457200" y="4365986"/>
            <a:ext cx="8229600" cy="216598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Iris code: sequence of quantized wavelets</a:t>
            </a:r>
            <a:br>
              <a:rPr lang="en-US" dirty="0" smtClean="0"/>
            </a:br>
            <a:r>
              <a:rPr lang="en-US" dirty="0" smtClean="0"/>
              <a:t>(computed at different positions)</a:t>
            </a:r>
          </a:p>
          <a:p>
            <a:r>
              <a:rPr lang="en-US" dirty="0" err="1" smtClean="0"/>
              <a:t>Daugman’s</a:t>
            </a:r>
            <a:r>
              <a:rPr lang="en-US" dirty="0" smtClean="0"/>
              <a:t> transform is </a:t>
            </a:r>
            <a:r>
              <a:rPr lang="en-US" dirty="0" smtClean="0">
                <a:latin typeface="Times New Roman"/>
                <a:cs typeface="Times New Roman"/>
              </a:rPr>
              <a:t>2048</a:t>
            </a:r>
            <a:r>
              <a:rPr lang="en-US" dirty="0" smtClean="0"/>
              <a:t> bits long</a:t>
            </a:r>
          </a:p>
          <a:p>
            <a:r>
              <a:rPr lang="en-US" dirty="0" smtClean="0"/>
              <a:t>Entropy estimate </a:t>
            </a:r>
            <a:r>
              <a:rPr lang="en-US" dirty="0" smtClean="0">
                <a:latin typeface="Times New Roman"/>
                <a:cs typeface="Times New Roman"/>
              </a:rPr>
              <a:t>249</a:t>
            </a:r>
            <a:r>
              <a:rPr lang="en-US" dirty="0" smtClean="0"/>
              <a:t> bits</a:t>
            </a:r>
          </a:p>
          <a:p>
            <a:r>
              <a:rPr lang="en-US" dirty="0" smtClean="0"/>
              <a:t>Error rate depends on conditions, user applications </a:t>
            </a:r>
            <a:r>
              <a:rPr lang="en-US" dirty="0" smtClean="0">
                <a:latin typeface="Times New Roman"/>
                <a:cs typeface="Times New Roman"/>
              </a:rPr>
              <a:t>10%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3504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34"/>
            <a:ext cx="8229600" cy="1143000"/>
          </a:xfrm>
        </p:spPr>
        <p:txBody>
          <a:bodyPr/>
          <a:lstStyle/>
          <a:p>
            <a:r>
              <a:rPr lang="en-US" dirty="0" smtClean="0"/>
              <a:t>How good is this construction?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65" y="693425"/>
            <a:ext cx="9434529" cy="2109782"/>
          </a:xfrm>
        </p:spPr>
        <p:txBody>
          <a:bodyPr>
            <a:noAutofit/>
          </a:bodyPr>
          <a:lstStyle/>
          <a:p>
            <a:r>
              <a:rPr lang="en-US" sz="2800" dirty="0" smtClean="0"/>
              <a:t>Handles sources with </a:t>
            </a:r>
            <a:r>
              <a:rPr lang="en-US" sz="2800" i="1" dirty="0" smtClean="0">
                <a:latin typeface="Times New Roman"/>
                <a:cs typeface="Times New Roman"/>
              </a:rPr>
              <a:t>t</a:t>
            </a:r>
            <a:r>
              <a:rPr lang="en-US" sz="2800" dirty="0" smtClean="0">
                <a:latin typeface="Times New Roman"/>
                <a:cs typeface="Times New Roman"/>
              </a:rPr>
              <a:t> &gt; </a:t>
            </a:r>
            <a:r>
              <a:rPr lang="en-US" sz="2800" i="1" dirty="0" smtClean="0">
                <a:latin typeface="Times New Roman"/>
                <a:cs typeface="Times New Roman"/>
              </a:rPr>
              <a:t>k</a:t>
            </a:r>
          </a:p>
          <a:p>
            <a:r>
              <a:rPr lang="en-US" sz="2800" dirty="0" smtClean="0"/>
              <a:t>For </a:t>
            </a:r>
            <a:r>
              <a:rPr lang="en-US" sz="2800" dirty="0"/>
              <a:t>correctness:  </a:t>
            </a:r>
            <a:r>
              <a:rPr lang="en-US" sz="2800" i="1" dirty="0" smtClean="0">
                <a:latin typeface="Times New Roman"/>
                <a:cs typeface="Times New Roman"/>
              </a:rPr>
              <a:t>t</a:t>
            </a:r>
            <a:r>
              <a:rPr lang="en-US" sz="2800" dirty="0" smtClean="0"/>
              <a:t> &lt; </a:t>
            </a:r>
            <a:r>
              <a:rPr lang="en-US" sz="2800" dirty="0"/>
              <a:t>constant fraction of </a:t>
            </a:r>
            <a:r>
              <a:rPr lang="en-US" sz="2800" dirty="0" smtClean="0"/>
              <a:t>symbols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66800" y="4832469"/>
            <a:ext cx="1186629" cy="1909285"/>
            <a:chOff x="166800" y="4578964"/>
            <a:chExt cx="1186629" cy="190928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1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9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2</a:t>
              </a:r>
              <a:endParaRPr lang="en-US" sz="28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r</a:t>
              </a:r>
              <a:endParaRPr lang="en-US" sz="28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736123" y="4832469"/>
            <a:ext cx="1186629" cy="1909285"/>
            <a:chOff x="166800" y="4578964"/>
            <a:chExt cx="1186629" cy="190928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3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9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5</a:t>
              </a:r>
              <a:endParaRPr lang="en-US" sz="28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r</a:t>
              </a:r>
              <a:endParaRPr lang="en-US" sz="28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305446" y="4832469"/>
            <a:ext cx="1186629" cy="1909285"/>
            <a:chOff x="166800" y="4578964"/>
            <a:chExt cx="1186629" cy="1909285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3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4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5</a:t>
              </a:r>
              <a:endParaRPr lang="en-US" sz="28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r</a:t>
              </a:r>
              <a:endParaRPr lang="en-US" sz="28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874769" y="4832469"/>
            <a:ext cx="1186629" cy="1909285"/>
            <a:chOff x="166800" y="4578964"/>
            <a:chExt cx="1186629" cy="1909285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>
                  <a:latin typeface="Times New Roman"/>
                  <a:cs typeface="Times New Roman"/>
                </a:rPr>
                <a:t>7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>
                  <a:latin typeface="Times New Roman"/>
                  <a:cs typeface="Times New Roman"/>
                </a:rPr>
                <a:t>5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>
                  <a:latin typeface="Times New Roman"/>
                  <a:cs typeface="Times New Roman"/>
                </a:rPr>
                <a:t>6</a:t>
              </a:r>
              <a:endParaRPr lang="en-US" sz="28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r</a:t>
              </a:r>
              <a:endParaRPr lang="en-US" sz="28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444092" y="4832469"/>
            <a:ext cx="1186629" cy="1909285"/>
            <a:chOff x="166800" y="4578964"/>
            <a:chExt cx="1186629" cy="1909285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2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8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7</a:t>
              </a:r>
              <a:endParaRPr lang="en-US" sz="28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r</a:t>
              </a:r>
              <a:endParaRPr lang="en-US" sz="28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8013416" y="4832469"/>
            <a:ext cx="1186629" cy="1909285"/>
            <a:chOff x="166800" y="4578964"/>
            <a:chExt cx="1186629" cy="1909285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3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5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2</a:t>
              </a:r>
              <a:endParaRPr lang="en-US" sz="2800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r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68713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34"/>
            <a:ext cx="8229600" cy="1143000"/>
          </a:xfrm>
        </p:spPr>
        <p:txBody>
          <a:bodyPr/>
          <a:lstStyle/>
          <a:p>
            <a:r>
              <a:rPr lang="en-US" dirty="0" smtClean="0"/>
              <a:t>How good is this construction?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65" y="693425"/>
            <a:ext cx="9434529" cy="1286486"/>
          </a:xfrm>
        </p:spPr>
        <p:txBody>
          <a:bodyPr>
            <a:noAutofit/>
          </a:bodyPr>
          <a:lstStyle/>
          <a:p>
            <a:r>
              <a:rPr lang="en-US" sz="2800" dirty="0"/>
              <a:t>Handles sources with </a:t>
            </a:r>
            <a:r>
              <a:rPr lang="en-US" sz="2800" i="1" dirty="0">
                <a:latin typeface="Times New Roman"/>
                <a:cs typeface="Times New Roman"/>
              </a:rPr>
              <a:t>t</a:t>
            </a:r>
            <a:r>
              <a:rPr lang="en-US" sz="2800" dirty="0">
                <a:latin typeface="Times New Roman"/>
                <a:cs typeface="Times New Roman"/>
              </a:rPr>
              <a:t> &gt; </a:t>
            </a:r>
            <a:r>
              <a:rPr lang="en-US" sz="2800" i="1" dirty="0">
                <a:latin typeface="Times New Roman"/>
                <a:cs typeface="Times New Roman"/>
              </a:rPr>
              <a:t>k</a:t>
            </a:r>
          </a:p>
          <a:p>
            <a:r>
              <a:rPr lang="en-US" sz="2800" dirty="0" smtClean="0"/>
              <a:t>For </a:t>
            </a:r>
            <a:r>
              <a:rPr lang="en-US" sz="2800" dirty="0"/>
              <a:t>correctness:  </a:t>
            </a:r>
            <a:r>
              <a:rPr lang="en-US" sz="2800" i="1" dirty="0" smtClean="0">
                <a:latin typeface="Times New Roman"/>
                <a:cs typeface="Times New Roman"/>
              </a:rPr>
              <a:t>t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&lt;</a:t>
            </a:r>
            <a:r>
              <a:rPr lang="en-US" sz="2800" dirty="0" smtClean="0"/>
              <a:t> </a:t>
            </a:r>
            <a:r>
              <a:rPr lang="en-US" sz="2800" dirty="0"/>
              <a:t>constant fraction of </a:t>
            </a:r>
            <a:r>
              <a:rPr lang="en-US" sz="2800" dirty="0" smtClean="0"/>
              <a:t>symbols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66800" y="4832469"/>
            <a:ext cx="1186629" cy="1909285"/>
            <a:chOff x="166800" y="4578964"/>
            <a:chExt cx="1186629" cy="190928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1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9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2</a:t>
              </a:r>
              <a:endParaRPr lang="en-US" sz="28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r</a:t>
              </a:r>
              <a:endParaRPr lang="en-US" sz="28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736123" y="4832469"/>
            <a:ext cx="1186629" cy="1909285"/>
            <a:chOff x="166800" y="4578964"/>
            <a:chExt cx="1186629" cy="190928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3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9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5</a:t>
              </a:r>
              <a:endParaRPr lang="en-US" sz="28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r</a:t>
              </a:r>
              <a:endParaRPr lang="en-US" sz="28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305446" y="4832469"/>
            <a:ext cx="1186629" cy="1909285"/>
            <a:chOff x="166800" y="4578964"/>
            <a:chExt cx="1186629" cy="1909285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3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4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5</a:t>
              </a:r>
              <a:endParaRPr lang="en-US" sz="28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r</a:t>
              </a:r>
              <a:endParaRPr lang="en-US" sz="28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874769" y="4832469"/>
            <a:ext cx="1186629" cy="1909285"/>
            <a:chOff x="166800" y="4578964"/>
            <a:chExt cx="1186629" cy="1909285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>
                  <a:latin typeface="Times New Roman"/>
                  <a:cs typeface="Times New Roman"/>
                </a:rPr>
                <a:t>7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>
                  <a:latin typeface="Times New Roman"/>
                  <a:cs typeface="Times New Roman"/>
                </a:rPr>
                <a:t>5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>
                  <a:latin typeface="Times New Roman"/>
                  <a:cs typeface="Times New Roman"/>
                </a:rPr>
                <a:t>6</a:t>
              </a:r>
              <a:endParaRPr lang="en-US" sz="28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r</a:t>
              </a:r>
              <a:endParaRPr lang="en-US" sz="28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444092" y="4832469"/>
            <a:ext cx="1186629" cy="1909285"/>
            <a:chOff x="166800" y="4578964"/>
            <a:chExt cx="1186629" cy="1909285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2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8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7</a:t>
              </a:r>
              <a:endParaRPr lang="en-US" sz="28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r</a:t>
              </a:r>
              <a:endParaRPr lang="en-US" sz="28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8013416" y="4832469"/>
            <a:ext cx="1186629" cy="1909285"/>
            <a:chOff x="166800" y="4578964"/>
            <a:chExt cx="1186629" cy="1909285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91" y="4578964"/>
              <a:ext cx="959150" cy="1452913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166800" y="5965029"/>
              <a:ext cx="11866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3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5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a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2</a:t>
              </a:r>
              <a:endParaRPr lang="en-US" sz="2800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93809" y="4658276"/>
              <a:ext cx="391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r</a:t>
              </a:r>
              <a:endParaRPr lang="en-US" sz="2800" dirty="0"/>
            </a:p>
          </p:txBody>
        </p:sp>
      </p:grpSp>
      <p:sp>
        <p:nvSpPr>
          <p:cNvPr id="35" name="Rectangle 36"/>
          <p:cNvSpPr>
            <a:spLocks noChangeArrowheads="1"/>
          </p:cNvSpPr>
          <p:nvPr/>
        </p:nvSpPr>
        <p:spPr bwMode="auto">
          <a:xfrm>
            <a:off x="393809" y="1979912"/>
            <a:ext cx="4098266" cy="1802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 anchorCtr="1"/>
          <a:lstStyle/>
          <a:p>
            <a:pPr>
              <a:defRPr/>
            </a:pPr>
            <a:r>
              <a:rPr lang="en-US" sz="2400" b="1" dirty="0" smtClean="0">
                <a:latin typeface="Calibri"/>
                <a:cs typeface="Calibri"/>
              </a:rPr>
              <a:t>Construction 2:</a:t>
            </a:r>
          </a:p>
          <a:p>
            <a:pPr>
              <a:defRPr/>
            </a:pPr>
            <a:endParaRPr lang="en-US" sz="2400" b="1" dirty="0" smtClean="0">
              <a:latin typeface="Calibri"/>
              <a:cs typeface="Calibri"/>
            </a:endParaRPr>
          </a:p>
          <a:p>
            <a:pPr>
              <a:defRPr/>
            </a:pPr>
            <a:r>
              <a:rPr lang="en-US" sz="2400" b="1" dirty="0" smtClean="0">
                <a:latin typeface="Calibri"/>
                <a:cs typeface="Calibri"/>
              </a:rPr>
              <a:t>Supports </a:t>
            </a:r>
            <a:r>
              <a:rPr lang="en-US" sz="2400" i="1" dirty="0" smtClean="0">
                <a:latin typeface="Times New Roman"/>
                <a:cs typeface="Times New Roman"/>
              </a:rPr>
              <a:t>t </a:t>
            </a:r>
            <a:r>
              <a:rPr lang="en-US" sz="2400" dirty="0" smtClean="0">
                <a:latin typeface="Times New Roman"/>
                <a:cs typeface="Times New Roman"/>
              </a:rPr>
              <a:t>=</a:t>
            </a:r>
            <a:r>
              <a:rPr lang="en-US" sz="2400" b="1" dirty="0" smtClean="0">
                <a:latin typeface="Calibri"/>
                <a:cs typeface="Calibri"/>
              </a:rPr>
              <a:t> constant fraction but only for really large alphabets</a:t>
            </a:r>
          </a:p>
        </p:txBody>
      </p:sp>
      <p:sp>
        <p:nvSpPr>
          <p:cNvPr id="36" name="Rectangle 36"/>
          <p:cNvSpPr>
            <a:spLocks noChangeArrowheads="1"/>
          </p:cNvSpPr>
          <p:nvPr/>
        </p:nvSpPr>
        <p:spPr bwMode="auto">
          <a:xfrm>
            <a:off x="4744505" y="1979911"/>
            <a:ext cx="4297952" cy="180240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 anchorCtr="1"/>
          <a:lstStyle/>
          <a:p>
            <a:pPr>
              <a:defRPr/>
            </a:pPr>
            <a:r>
              <a:rPr lang="en-US" sz="2800" b="1" dirty="0" smtClean="0">
                <a:latin typeface="Calibri"/>
                <a:cs typeface="Calibri"/>
              </a:rPr>
              <a:t>Construction 3:</a:t>
            </a:r>
          </a:p>
          <a:p>
            <a:pPr>
              <a:defRPr/>
            </a:pPr>
            <a:endParaRPr lang="en-US" sz="2800" b="1" dirty="0" smtClean="0">
              <a:latin typeface="Calibri"/>
              <a:cs typeface="Calibri"/>
            </a:endParaRPr>
          </a:p>
          <a:p>
            <a:pPr>
              <a:defRPr/>
            </a:pPr>
            <a:r>
              <a:rPr lang="en-US" sz="2800" b="1" dirty="0" smtClean="0">
                <a:latin typeface="Calibri"/>
                <a:cs typeface="Calibri"/>
              </a:rPr>
              <a:t>Similar parameters but info-theoretic security </a:t>
            </a: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393809" y="4010581"/>
            <a:ext cx="8648648" cy="71389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 anchorCtr="1"/>
          <a:lstStyle/>
          <a:p>
            <a:pPr>
              <a:defRPr/>
            </a:pPr>
            <a:r>
              <a:rPr lang="en-US" sz="2800" b="1" dirty="0" smtClean="0">
                <a:latin typeface="Calibri"/>
                <a:cs typeface="Calibri"/>
              </a:rPr>
              <a:t>Why did I tell you about computation constructional?</a:t>
            </a:r>
          </a:p>
        </p:txBody>
      </p:sp>
    </p:spTree>
    <p:extLst>
      <p:ext uri="{BB962C8B-B14F-4D97-AF65-F5344CB8AC3E}">
        <p14:creationId xmlns:p14="http://schemas.microsoft.com/office/powerpoint/2010/main" val="1937430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34"/>
            <a:ext cx="8229600" cy="1143000"/>
          </a:xfrm>
        </p:spPr>
        <p:txBody>
          <a:bodyPr/>
          <a:lstStyle/>
          <a:p>
            <a:r>
              <a:rPr lang="en-US" dirty="0" smtClean="0"/>
              <a:t>How good is this construction?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65" y="781313"/>
            <a:ext cx="9434529" cy="2109782"/>
          </a:xfrm>
        </p:spPr>
        <p:txBody>
          <a:bodyPr>
            <a:noAutofit/>
          </a:bodyPr>
          <a:lstStyle/>
          <a:p>
            <a:r>
              <a:rPr lang="en-US" dirty="0" smtClean="0"/>
              <a:t>It is reusable!</a:t>
            </a:r>
          </a:p>
          <a:p>
            <a:pPr lvl="1"/>
            <a:r>
              <a:rPr lang="en-US" dirty="0" smtClean="0"/>
              <a:t>Same source can be enrolled multiple times </a:t>
            </a:r>
            <a:br>
              <a:rPr lang="en-US" dirty="0" smtClean="0"/>
            </a:br>
            <a:r>
              <a:rPr lang="en-US" dirty="0" smtClean="0"/>
              <a:t>with multiple independent services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594076" y="2446843"/>
            <a:ext cx="3906224" cy="1341150"/>
            <a:chOff x="1594076" y="2446843"/>
            <a:chExt cx="3906224" cy="1341150"/>
          </a:xfrm>
        </p:grpSpPr>
        <p:sp>
          <p:nvSpPr>
            <p:cNvPr id="35" name="Rectangle 34"/>
            <p:cNvSpPr/>
            <p:nvPr/>
          </p:nvSpPr>
          <p:spPr>
            <a:xfrm>
              <a:off x="4529639" y="2446843"/>
              <a:ext cx="365760" cy="457200"/>
            </a:xfrm>
            <a:prstGeom prst="rect">
              <a:avLst/>
            </a:prstGeom>
            <a:solidFill>
              <a:srgbClr val="0011B2"/>
            </a:solidFill>
            <a:ln>
              <a:solidFill>
                <a:srgbClr val="0011B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cxnSp>
          <p:nvCxnSpPr>
            <p:cNvPr id="37" name="Straight Arrow Connector 36"/>
            <p:cNvCxnSpPr/>
            <p:nvPr/>
          </p:nvCxnSpPr>
          <p:spPr bwMode="auto">
            <a:xfrm flipV="1">
              <a:off x="1723965" y="3246883"/>
              <a:ext cx="790647" cy="1160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</p:cxnSp>
        <p:cxnSp>
          <p:nvCxnSpPr>
            <p:cNvPr id="38" name="Straight Arrow Connector 37"/>
            <p:cNvCxnSpPr/>
            <p:nvPr/>
          </p:nvCxnSpPr>
          <p:spPr bwMode="auto">
            <a:xfrm>
              <a:off x="3851876" y="2947521"/>
              <a:ext cx="1648424" cy="1477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>
              <a:off x="3851875" y="3620640"/>
              <a:ext cx="1648424" cy="1477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</p:cxnSp>
        <p:sp>
          <p:nvSpPr>
            <p:cNvPr id="40" name="TextBox 39"/>
            <p:cNvSpPr txBox="1"/>
            <p:nvPr/>
          </p:nvSpPr>
          <p:spPr>
            <a:xfrm>
              <a:off x="1792812" y="2654237"/>
              <a:ext cx="588739" cy="5232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w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0</a:t>
              </a:r>
              <a:endParaRPr lang="en-US" sz="2800" baseline="-25000" dirty="0">
                <a:latin typeface="Times New Roman"/>
                <a:cs typeface="Times New Roman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536227" y="2473123"/>
              <a:ext cx="4440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446874" y="3081415"/>
              <a:ext cx="496183" cy="523220"/>
            </a:xfrm>
            <a:prstGeom prst="rect">
              <a:avLst/>
            </a:prstGeom>
            <a:solidFill>
              <a:srgbClr val="00800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p</a:t>
              </a:r>
              <a:endParaRPr lang="en-US" sz="2800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1594076" y="3194476"/>
              <a:ext cx="129889" cy="12801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Trapezoid 45"/>
            <p:cNvSpPr/>
            <p:nvPr/>
          </p:nvSpPr>
          <p:spPr bwMode="auto">
            <a:xfrm rot="5400000">
              <a:off x="2679545" y="2615663"/>
              <a:ext cx="1042058" cy="1302602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826264" y="2985273"/>
              <a:ext cx="9025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Gen</a:t>
              </a:r>
              <a:endParaRPr lang="en-US" sz="2800" i="1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594077" y="3895504"/>
            <a:ext cx="3906224" cy="1341150"/>
            <a:chOff x="1594077" y="3895504"/>
            <a:chExt cx="3906224" cy="1341150"/>
          </a:xfrm>
        </p:grpSpPr>
        <p:sp>
          <p:nvSpPr>
            <p:cNvPr id="48" name="Rectangle 47"/>
            <p:cNvSpPr/>
            <p:nvPr/>
          </p:nvSpPr>
          <p:spPr>
            <a:xfrm>
              <a:off x="4529640" y="3895504"/>
              <a:ext cx="365760" cy="457200"/>
            </a:xfrm>
            <a:prstGeom prst="rect">
              <a:avLst/>
            </a:prstGeom>
            <a:solidFill>
              <a:srgbClr val="0011B2"/>
            </a:solidFill>
            <a:ln>
              <a:solidFill>
                <a:srgbClr val="0011B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cxnSp>
          <p:nvCxnSpPr>
            <p:cNvPr id="49" name="Straight Arrow Connector 48"/>
            <p:cNvCxnSpPr/>
            <p:nvPr/>
          </p:nvCxnSpPr>
          <p:spPr bwMode="auto">
            <a:xfrm flipV="1">
              <a:off x="1723966" y="4695544"/>
              <a:ext cx="790647" cy="1160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</p:cxnSp>
        <p:cxnSp>
          <p:nvCxnSpPr>
            <p:cNvPr id="50" name="Straight Arrow Connector 49"/>
            <p:cNvCxnSpPr/>
            <p:nvPr/>
          </p:nvCxnSpPr>
          <p:spPr bwMode="auto">
            <a:xfrm>
              <a:off x="3851877" y="4396182"/>
              <a:ext cx="1648424" cy="1477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</p:cxnSp>
        <p:cxnSp>
          <p:nvCxnSpPr>
            <p:cNvPr id="51" name="Straight Arrow Connector 50"/>
            <p:cNvCxnSpPr/>
            <p:nvPr/>
          </p:nvCxnSpPr>
          <p:spPr bwMode="auto">
            <a:xfrm>
              <a:off x="3851876" y="5069301"/>
              <a:ext cx="1648424" cy="1477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</p:cxnSp>
        <p:sp>
          <p:nvSpPr>
            <p:cNvPr id="52" name="TextBox 51"/>
            <p:cNvSpPr txBox="1"/>
            <p:nvPr/>
          </p:nvSpPr>
          <p:spPr>
            <a:xfrm>
              <a:off x="1792813" y="4102898"/>
              <a:ext cx="678391" cy="5232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w</a:t>
              </a:r>
              <a:r>
                <a:rPr lang="en-US" sz="2800" baseline="-25000" dirty="0">
                  <a:latin typeface="Times New Roman"/>
                  <a:cs typeface="Times New Roman"/>
                </a:rPr>
                <a:t>0</a:t>
              </a:r>
              <a:r>
                <a:rPr lang="en-US" sz="2800" i="1" dirty="0" smtClean="0">
                  <a:latin typeface="Times New Roman"/>
                  <a:cs typeface="Times New Roman"/>
                </a:rPr>
                <a:t>'</a:t>
              </a:r>
              <a:endParaRPr lang="en-US" sz="2800" baseline="-25000" dirty="0">
                <a:latin typeface="Times New Roman"/>
                <a:cs typeface="Times New Roman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536228" y="3921784"/>
              <a:ext cx="5208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r'</a:t>
              </a:r>
              <a:endParaRPr lang="en-US" sz="2800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408478" y="4530076"/>
              <a:ext cx="572977" cy="523220"/>
            </a:xfrm>
            <a:prstGeom prst="rect">
              <a:avLst/>
            </a:prstGeom>
            <a:solidFill>
              <a:srgbClr val="00800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p'</a:t>
              </a:r>
              <a:endParaRPr lang="en-US" sz="2800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1594077" y="4643137"/>
              <a:ext cx="129889" cy="12801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Trapezoid 55"/>
            <p:cNvSpPr/>
            <p:nvPr/>
          </p:nvSpPr>
          <p:spPr bwMode="auto">
            <a:xfrm rot="5400000">
              <a:off x="2679546" y="4064324"/>
              <a:ext cx="1042058" cy="1302602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826265" y="4433934"/>
              <a:ext cx="9025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Gen</a:t>
              </a:r>
              <a:endParaRPr lang="en-US" sz="2800" i="1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594078" y="5382927"/>
            <a:ext cx="3906224" cy="1348294"/>
            <a:chOff x="1594078" y="5382927"/>
            <a:chExt cx="3906224" cy="1348294"/>
          </a:xfrm>
        </p:grpSpPr>
        <p:sp>
          <p:nvSpPr>
            <p:cNvPr id="58" name="Rectangle 57"/>
            <p:cNvSpPr/>
            <p:nvPr/>
          </p:nvSpPr>
          <p:spPr>
            <a:xfrm>
              <a:off x="4529641" y="5390071"/>
              <a:ext cx="365760" cy="457200"/>
            </a:xfrm>
            <a:prstGeom prst="rect">
              <a:avLst/>
            </a:prstGeom>
            <a:solidFill>
              <a:srgbClr val="0011B2"/>
            </a:solidFill>
            <a:ln>
              <a:solidFill>
                <a:srgbClr val="0011B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cxnSp>
          <p:nvCxnSpPr>
            <p:cNvPr id="59" name="Straight Arrow Connector 58"/>
            <p:cNvCxnSpPr/>
            <p:nvPr/>
          </p:nvCxnSpPr>
          <p:spPr bwMode="auto">
            <a:xfrm flipV="1">
              <a:off x="1723967" y="6190111"/>
              <a:ext cx="790647" cy="1160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</p:cxnSp>
        <p:cxnSp>
          <p:nvCxnSpPr>
            <p:cNvPr id="60" name="Straight Arrow Connector 59"/>
            <p:cNvCxnSpPr/>
            <p:nvPr/>
          </p:nvCxnSpPr>
          <p:spPr bwMode="auto">
            <a:xfrm>
              <a:off x="3851878" y="5890749"/>
              <a:ext cx="1648424" cy="1477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</p:cxnSp>
        <p:cxnSp>
          <p:nvCxnSpPr>
            <p:cNvPr id="61" name="Straight Arrow Connector 60"/>
            <p:cNvCxnSpPr/>
            <p:nvPr/>
          </p:nvCxnSpPr>
          <p:spPr bwMode="auto">
            <a:xfrm>
              <a:off x="3851877" y="6563868"/>
              <a:ext cx="1648424" cy="1477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</p:cxnSp>
        <p:sp>
          <p:nvSpPr>
            <p:cNvPr id="62" name="TextBox 61"/>
            <p:cNvSpPr txBox="1"/>
            <p:nvPr/>
          </p:nvSpPr>
          <p:spPr>
            <a:xfrm>
              <a:off x="1792814" y="5597465"/>
              <a:ext cx="755335" cy="5232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w</a:t>
              </a:r>
              <a:r>
                <a:rPr lang="en-US" sz="2800" baseline="-25000" dirty="0">
                  <a:latin typeface="Times New Roman"/>
                  <a:cs typeface="Times New Roman"/>
                </a:rPr>
                <a:t>0</a:t>
              </a:r>
              <a:r>
                <a:rPr lang="en-US" sz="2800" i="1" dirty="0" smtClean="0">
                  <a:latin typeface="Times New Roman"/>
                  <a:cs typeface="Times New Roman"/>
                </a:rPr>
                <a:t>''</a:t>
              </a:r>
              <a:endParaRPr lang="en-US" sz="2800" baseline="-25000" dirty="0">
                <a:latin typeface="Times New Roman"/>
                <a:cs typeface="Times New Roman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486102" y="5382927"/>
              <a:ext cx="6858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r''</a:t>
              </a:r>
              <a:endParaRPr lang="en-US" sz="2800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370082" y="6024643"/>
              <a:ext cx="649771" cy="523220"/>
            </a:xfrm>
            <a:prstGeom prst="rect">
              <a:avLst/>
            </a:prstGeom>
            <a:solidFill>
              <a:srgbClr val="00800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p''</a:t>
              </a:r>
              <a:endParaRPr lang="en-US" sz="2800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1594078" y="6137704"/>
              <a:ext cx="129889" cy="12801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Trapezoid 65"/>
            <p:cNvSpPr/>
            <p:nvPr/>
          </p:nvSpPr>
          <p:spPr bwMode="auto">
            <a:xfrm rot="5400000">
              <a:off x="2679547" y="5558891"/>
              <a:ext cx="1042058" cy="1302602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826266" y="5928501"/>
              <a:ext cx="9025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Gen</a:t>
              </a:r>
              <a:endParaRPr lang="en-US" sz="2800" i="1" dirty="0">
                <a:latin typeface="Times New Roman"/>
                <a:cs typeface="Times New Roman"/>
              </a:endParaRPr>
            </a:p>
          </p:txBody>
        </p:sp>
      </p:grpSp>
      <p:sp>
        <p:nvSpPr>
          <p:cNvPr id="5" name="Line Callout 1 4"/>
          <p:cNvSpPr/>
          <p:nvPr/>
        </p:nvSpPr>
        <p:spPr>
          <a:xfrm>
            <a:off x="6063833" y="3258484"/>
            <a:ext cx="3080167" cy="1137698"/>
          </a:xfrm>
          <a:prstGeom prst="borderCallout1">
            <a:avLst>
              <a:gd name="adj1" fmla="val 29996"/>
              <a:gd name="adj2" fmla="val -1281"/>
              <a:gd name="adj3" fmla="val 67801"/>
              <a:gd name="adj4" fmla="val -37248"/>
            </a:avLst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Secret even given</a:t>
            </a:r>
          </a:p>
          <a:p>
            <a:pPr algn="ctr"/>
            <a:r>
              <a:rPr lang="en-US" sz="2800" i="1" dirty="0" smtClean="0">
                <a:latin typeface="Times New Roman"/>
                <a:cs typeface="Times New Roman"/>
              </a:rPr>
              <a:t>p</a:t>
            </a:r>
            <a:r>
              <a:rPr lang="en-US" sz="2800" dirty="0" smtClean="0">
                <a:latin typeface="Times New Roman"/>
                <a:cs typeface="Times New Roman"/>
              </a:rPr>
              <a:t>, </a:t>
            </a:r>
            <a:r>
              <a:rPr lang="en-US" sz="2800" i="1" dirty="0">
                <a:latin typeface="Times New Roman"/>
                <a:cs typeface="Times New Roman"/>
              </a:rPr>
              <a:t>p'</a:t>
            </a:r>
            <a:r>
              <a:rPr lang="en-US" sz="2800" dirty="0" smtClean="0">
                <a:latin typeface="Times New Roman"/>
                <a:cs typeface="Times New Roman"/>
              </a:rPr>
              <a:t>, </a:t>
            </a:r>
            <a:r>
              <a:rPr lang="en-US" sz="2800" i="1" dirty="0" smtClean="0">
                <a:latin typeface="Times New Roman"/>
                <a:cs typeface="Times New Roman"/>
              </a:rPr>
              <a:t>p'</a:t>
            </a:r>
            <a:r>
              <a:rPr lang="en-US" sz="2800" i="1" dirty="0">
                <a:latin typeface="Times New Roman"/>
                <a:cs typeface="Times New Roman"/>
              </a:rPr>
              <a:t>'</a:t>
            </a:r>
            <a:r>
              <a:rPr lang="en-US" sz="2800" dirty="0" smtClean="0">
                <a:latin typeface="Times New Roman"/>
                <a:cs typeface="Times New Roman"/>
              </a:rPr>
              <a:t>,</a:t>
            </a:r>
            <a:r>
              <a:rPr lang="en-US" sz="2800" i="1" dirty="0" smtClean="0">
                <a:latin typeface="Times New Roman"/>
                <a:cs typeface="Times New Roman"/>
              </a:rPr>
              <a:t> r</a:t>
            </a:r>
            <a:r>
              <a:rPr lang="en-US" sz="2800" dirty="0" smtClean="0">
                <a:latin typeface="Times New Roman"/>
                <a:cs typeface="Times New Roman"/>
              </a:rPr>
              <a:t>,</a:t>
            </a:r>
            <a:r>
              <a:rPr lang="en-US" sz="2800" i="1" dirty="0" smtClean="0">
                <a:latin typeface="Times New Roman"/>
                <a:cs typeface="Times New Roman"/>
              </a:rPr>
              <a:t> </a:t>
            </a:r>
            <a:r>
              <a:rPr lang="en-US" sz="2800" i="1" dirty="0">
                <a:latin typeface="Times New Roman"/>
                <a:cs typeface="Times New Roman"/>
              </a:rPr>
              <a:t>r''</a:t>
            </a:r>
          </a:p>
        </p:txBody>
      </p:sp>
    </p:spTree>
    <p:extLst>
      <p:ext uri="{BB962C8B-B14F-4D97-AF65-F5344CB8AC3E}">
        <p14:creationId xmlns:p14="http://schemas.microsoft.com/office/powerpoint/2010/main" val="4273887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34"/>
            <a:ext cx="8229600" cy="1143000"/>
          </a:xfrm>
        </p:spPr>
        <p:txBody>
          <a:bodyPr/>
          <a:lstStyle/>
          <a:p>
            <a:r>
              <a:rPr lang="en-US" dirty="0" smtClean="0"/>
              <a:t>How good is this construction?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65" y="781313"/>
            <a:ext cx="9434529" cy="2109782"/>
          </a:xfrm>
        </p:spPr>
        <p:txBody>
          <a:bodyPr>
            <a:noAutofit/>
          </a:bodyPr>
          <a:lstStyle/>
          <a:p>
            <a:r>
              <a:rPr lang="en-US" dirty="0" smtClean="0"/>
              <a:t>It is reusable!</a:t>
            </a:r>
          </a:p>
          <a:p>
            <a:pPr lvl="1"/>
            <a:r>
              <a:rPr lang="en-US" dirty="0" smtClean="0"/>
              <a:t>Same source can be enrolled multiple times </a:t>
            </a:r>
            <a:br>
              <a:rPr lang="en-US" dirty="0" smtClean="0"/>
            </a:br>
            <a:r>
              <a:rPr lang="en-US" dirty="0" smtClean="0"/>
              <a:t>with multiple independent services</a:t>
            </a:r>
          </a:p>
          <a:p>
            <a:pPr lvl="1"/>
            <a:r>
              <a:rPr lang="en-US" dirty="0" smtClean="0"/>
              <a:t>Follows from </a:t>
            </a:r>
            <a:r>
              <a:rPr lang="en-US" dirty="0" err="1" smtClean="0"/>
              <a:t>composability</a:t>
            </a:r>
            <a:r>
              <a:rPr lang="en-US" dirty="0" smtClean="0"/>
              <a:t> of obfuscation</a:t>
            </a:r>
          </a:p>
          <a:p>
            <a:pPr lvl="1"/>
            <a:r>
              <a:rPr lang="en-US" dirty="0" smtClean="0"/>
              <a:t>In the past: difficult to achieve, because typically </a:t>
            </a:r>
            <a:br>
              <a:rPr lang="en-US" dirty="0" smtClean="0"/>
            </a:br>
            <a:r>
              <a:rPr lang="en-US" dirty="0" smtClean="0"/>
              <a:t>new enrollments leak fresh information</a:t>
            </a:r>
          </a:p>
          <a:p>
            <a:pPr lvl="1"/>
            <a:r>
              <a:rPr lang="en-US" dirty="0" smtClean="0"/>
              <a:t>Only previous construction [Boyen2004]:</a:t>
            </a:r>
            <a:br>
              <a:rPr lang="en-US" dirty="0" smtClean="0"/>
            </a:br>
            <a:r>
              <a:rPr lang="en-US" dirty="0" smtClean="0"/>
              <a:t>all reading must differ by fixed constants (unrealistic)</a:t>
            </a:r>
          </a:p>
          <a:p>
            <a:pPr lvl="1"/>
            <a:r>
              <a:rPr lang="en-US" dirty="0" smtClean="0"/>
              <a:t>Our construction:</a:t>
            </a:r>
            <a:br>
              <a:rPr lang="en-US" dirty="0" smtClean="0"/>
            </a:br>
            <a:r>
              <a:rPr lang="en-US" dirty="0" smtClean="0"/>
              <a:t>each reading individually must satisfy our conditions</a:t>
            </a:r>
          </a:p>
        </p:txBody>
      </p:sp>
    </p:spTree>
    <p:extLst>
      <p:ext uri="{BB962C8B-B14F-4D97-AF65-F5344CB8AC3E}">
        <p14:creationId xmlns:p14="http://schemas.microsoft.com/office/powerpoint/2010/main" val="264633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34"/>
            <a:ext cx="8229600" cy="1143000"/>
          </a:xfrm>
        </p:spPr>
        <p:txBody>
          <a:bodyPr/>
          <a:lstStyle/>
          <a:p>
            <a:r>
              <a:rPr lang="en-US" dirty="0" smtClean="0"/>
              <a:t>How good is this construction?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65" y="781313"/>
            <a:ext cx="9434529" cy="2109782"/>
          </a:xfrm>
        </p:spPr>
        <p:txBody>
          <a:bodyPr>
            <a:noAutofit/>
          </a:bodyPr>
          <a:lstStyle/>
          <a:p>
            <a:r>
              <a:rPr lang="en-US" dirty="0" smtClean="0"/>
              <a:t>It is reusable!</a:t>
            </a:r>
          </a:p>
          <a:p>
            <a:r>
              <a:rPr lang="en-US" dirty="0" smtClean="0"/>
              <a:t>Looks promising for the iris</a:t>
            </a:r>
          </a:p>
          <a:p>
            <a:pPr lvl="1"/>
            <a:r>
              <a:rPr lang="en-US" dirty="0" smtClean="0"/>
              <a:t>Security: need samples of iris code bits are high entropy</a:t>
            </a:r>
          </a:p>
          <a:p>
            <a:pPr lvl="2"/>
            <a:r>
              <a:rPr lang="en-US" dirty="0" smtClean="0"/>
              <a:t>First look: </a:t>
            </a:r>
            <a:r>
              <a:rPr lang="en-US" dirty="0" smtClean="0">
                <a:latin typeface="Times New Roman"/>
                <a:cs typeface="Times New Roman"/>
              </a:rPr>
              <a:t>100 </a:t>
            </a:r>
            <a:r>
              <a:rPr lang="en-US" dirty="0" smtClean="0"/>
              <a:t>bit sample of iris code has </a:t>
            </a:r>
            <a:r>
              <a:rPr lang="en-US" dirty="0" smtClean="0">
                <a:latin typeface="Times New Roman"/>
                <a:cs typeface="Times New Roman"/>
              </a:rPr>
              <a:t>60</a:t>
            </a:r>
            <a:r>
              <a:rPr lang="en-US" dirty="0" smtClean="0"/>
              <a:t> bits of entropy</a:t>
            </a:r>
          </a:p>
          <a:p>
            <a:pPr lvl="1"/>
            <a:r>
              <a:rPr lang="en-US" dirty="0" smtClean="0"/>
              <a:t>Correctness: unlock at one lock with high probability</a:t>
            </a:r>
          </a:p>
          <a:p>
            <a:pPr lvl="2"/>
            <a:r>
              <a:rPr lang="en-US" dirty="0" smtClean="0"/>
              <a:t>Fuzzy extractors for iris codes should support </a:t>
            </a:r>
            <a:r>
              <a:rPr lang="en-US" dirty="0" smtClean="0">
                <a:latin typeface="Times New Roman"/>
                <a:cs typeface="Times New Roman"/>
              </a:rPr>
              <a:t>10%</a:t>
            </a:r>
            <a:r>
              <a:rPr lang="en-US" dirty="0" smtClean="0"/>
              <a:t> errors </a:t>
            </a:r>
            <a:br>
              <a:rPr lang="en-US" dirty="0" smtClean="0"/>
            </a:br>
            <a:r>
              <a:rPr lang="en-US" dirty="0" smtClean="0"/>
              <a:t>for high probability of recovering key</a:t>
            </a:r>
          </a:p>
          <a:p>
            <a:pPr lvl="2"/>
            <a:r>
              <a:rPr lang="en-US" dirty="0" smtClean="0"/>
              <a:t>Takes </a:t>
            </a:r>
            <a:r>
              <a:rPr lang="en-US" dirty="0" smtClean="0">
                <a:latin typeface="Times New Roman"/>
                <a:cs typeface="Times New Roman"/>
              </a:rPr>
              <a:t>170,000</a:t>
            </a:r>
            <a:r>
              <a:rPr lang="en-US" dirty="0" smtClean="0"/>
              <a:t> combination locks on </a:t>
            </a:r>
            <a:r>
              <a:rPr lang="en-US" dirty="0" smtClean="0">
                <a:latin typeface="Times New Roman"/>
                <a:cs typeface="Times New Roman"/>
              </a:rPr>
              <a:t>100</a:t>
            </a:r>
            <a:r>
              <a:rPr lang="en-US" dirty="0" smtClean="0"/>
              <a:t> bit input </a:t>
            </a:r>
            <a:br>
              <a:rPr lang="en-US" dirty="0" smtClean="0"/>
            </a:br>
            <a:r>
              <a:rPr lang="en-US" dirty="0" smtClean="0"/>
              <a:t>(impractical for client server, feasible for personal devices)</a:t>
            </a:r>
          </a:p>
          <a:p>
            <a:pPr lvl="1"/>
            <a:r>
              <a:rPr lang="en-US" dirty="0" smtClean="0"/>
              <a:t>Next step: verify irises satisfy properties </a:t>
            </a:r>
            <a:br>
              <a:rPr lang="en-US" dirty="0" smtClean="0"/>
            </a:br>
            <a:r>
              <a:rPr lang="en-US" dirty="0" smtClean="0"/>
              <a:t>needed for security of construction</a:t>
            </a:r>
          </a:p>
        </p:txBody>
      </p:sp>
    </p:spTree>
    <p:extLst>
      <p:ext uri="{BB962C8B-B14F-4D97-AF65-F5344CB8AC3E}">
        <p14:creationId xmlns:p14="http://schemas.microsoft.com/office/powerpoint/2010/main" val="388062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91" y="-21686"/>
            <a:ext cx="8890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7811" y="1121314"/>
            <a:ext cx="5613348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Lessons: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Exploit structure in source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Provide computational security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/>
              <a:t>Don’t use secure sketches </a:t>
            </a:r>
            <a:br>
              <a:rPr lang="en-US" sz="2800" dirty="0"/>
            </a:br>
            <a:r>
              <a:rPr lang="en-US" sz="2800" dirty="0"/>
              <a:t>(i.e., full error correction</a:t>
            </a:r>
            <a:r>
              <a:rPr lang="en-US" sz="2800" dirty="0" smtClean="0"/>
              <a:t>)</a:t>
            </a:r>
            <a:endParaRPr lang="en-US" sz="2800" dirty="0"/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It is possible to cover sources</a:t>
            </a:r>
            <a:br>
              <a:rPr lang="en-US" sz="2800" dirty="0"/>
            </a:br>
            <a:r>
              <a:rPr lang="en-US" sz="2800" dirty="0"/>
              <a:t>with more errors than entropy!</a:t>
            </a:r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Also get reusability!</a:t>
            </a:r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Preliminary iris results promising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075819" y="1462256"/>
            <a:ext cx="2845980" cy="3315688"/>
            <a:chOff x="5090063" y="1504958"/>
            <a:chExt cx="2845980" cy="3315688"/>
          </a:xfrm>
        </p:grpSpPr>
        <p:sp>
          <p:nvSpPr>
            <p:cNvPr id="7" name="Oval 6"/>
            <p:cNvSpPr/>
            <p:nvPr/>
          </p:nvSpPr>
          <p:spPr>
            <a:xfrm>
              <a:off x="5090063" y="2248709"/>
              <a:ext cx="2194560" cy="2194560"/>
            </a:xfrm>
            <a:prstGeom prst="ellipse">
              <a:avLst/>
            </a:prstGeom>
            <a:noFill/>
            <a:ln>
              <a:solidFill>
                <a:srgbClr val="0011B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5320131" y="3419448"/>
              <a:ext cx="129889" cy="12801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6197285" y="2372977"/>
              <a:ext cx="129889" cy="12801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7052731" y="1891225"/>
              <a:ext cx="129889" cy="12801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6114282" y="4692630"/>
              <a:ext cx="129889" cy="12801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7554335" y="4671964"/>
              <a:ext cx="129889" cy="12801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5549343" y="1504958"/>
              <a:ext cx="129889" cy="12801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7806154" y="2471383"/>
              <a:ext cx="129889" cy="12801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5484122" y="4676284"/>
              <a:ext cx="129889" cy="12801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6732431" y="3912633"/>
              <a:ext cx="129889" cy="12801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7254001" y="2372977"/>
              <a:ext cx="129889" cy="12801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5657082" y="4482004"/>
              <a:ext cx="129889" cy="12801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6771797" y="4407920"/>
              <a:ext cx="129889" cy="12801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5995742" y="1891225"/>
              <a:ext cx="129889" cy="128016"/>
            </a:xfrm>
            <a:prstGeom prst="ellipse">
              <a:avLst/>
            </a:prstGeom>
            <a:solidFill>
              <a:srgbClr val="0B609A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6103319" y="3275705"/>
              <a:ext cx="129889" cy="128016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 flipH="1" flipV="1">
              <a:off x="5829303" y="2340924"/>
              <a:ext cx="324662" cy="93478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triangle" w="lg" len="lg"/>
              <a:tailEnd type="triangle" w="lg" len="lg"/>
            </a:ln>
            <a:effectLst/>
            <a:extLst/>
          </p:spPr>
        </p:cxnSp>
        <p:sp>
          <p:nvSpPr>
            <p:cNvPr id="41" name="Rectangle 40"/>
            <p:cNvSpPr/>
            <p:nvPr/>
          </p:nvSpPr>
          <p:spPr>
            <a:xfrm rot="4179712">
              <a:off x="5721536" y="2638290"/>
              <a:ext cx="36420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Times New Roman"/>
                  <a:cs typeface="Times New Roman"/>
                </a:rPr>
                <a:t> </a:t>
              </a:r>
              <a:r>
                <a:rPr lang="en-US" sz="2400" i="1" dirty="0" smtClean="0">
                  <a:latin typeface="Times New Roman"/>
                  <a:cs typeface="Times New Roman"/>
                </a:rPr>
                <a:t>t</a:t>
              </a:r>
              <a:endParaRPr lang="en-US" sz="2400" dirty="0">
                <a:cs typeface="Calibri"/>
              </a:endParaRPr>
            </a:p>
          </p:txBody>
        </p:sp>
      </p:grpSp>
      <p:sp>
        <p:nvSpPr>
          <p:cNvPr id="25" name="Rectangle 36"/>
          <p:cNvSpPr>
            <a:spLocks noChangeArrowheads="1"/>
          </p:cNvSpPr>
          <p:nvPr/>
        </p:nvSpPr>
        <p:spPr bwMode="auto">
          <a:xfrm>
            <a:off x="5483070" y="5198771"/>
            <a:ext cx="3313301" cy="81961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 anchorCtr="1"/>
          <a:lstStyle/>
          <a:p>
            <a:pPr algn="ctr">
              <a:defRPr/>
            </a:pPr>
            <a:r>
              <a:rPr lang="en-US" sz="3600" b="1" dirty="0" smtClean="0">
                <a:latin typeface="Arial"/>
                <a:cs typeface="Arial"/>
              </a:rPr>
              <a:t>Questions?</a:t>
            </a:r>
            <a:endParaRPr lang="en-US" sz="3600" b="1" i="1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20245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Physical Processes</a:t>
            </a:r>
            <a:endParaRPr lang="en-US" dirty="0"/>
          </a:p>
        </p:txBody>
      </p:sp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87" y="3375172"/>
            <a:ext cx="2419408" cy="106654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713867" y="3918857"/>
            <a:ext cx="799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732" y="3375172"/>
            <a:ext cx="1354667" cy="13546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20810" t="11493" r="15055" b="2758"/>
          <a:stretch/>
        </p:blipFill>
        <p:spPr>
          <a:xfrm>
            <a:off x="6832598" y="1769533"/>
            <a:ext cx="1354667" cy="120281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863498" y="1417638"/>
            <a:ext cx="64753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latin typeface="Times New Roman"/>
                <a:cs typeface="Times New Roman"/>
              </a:rPr>
              <a:t>w</a:t>
            </a:r>
            <a:r>
              <a:rPr lang="en-US" sz="3200" baseline="-25000" dirty="0">
                <a:latin typeface="Times New Roman"/>
                <a:cs typeface="Times New Roman"/>
              </a:rPr>
              <a:t>0</a:t>
            </a:r>
            <a:endParaRPr lang="en-US" sz="32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304667" y="2820031"/>
            <a:ext cx="1350133" cy="8179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-400" r="30920"/>
          <a:stretch/>
        </p:blipFill>
        <p:spPr>
          <a:xfrm>
            <a:off x="6041552" y="3272364"/>
            <a:ext cx="981397" cy="1447800"/>
          </a:xfrm>
          <a:prstGeom prst="rect">
            <a:avLst/>
          </a:prstGeom>
          <a:effectLst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15" name="TextBox 14"/>
          <p:cNvSpPr txBox="1"/>
          <p:nvPr/>
        </p:nvSpPr>
        <p:spPr>
          <a:xfrm>
            <a:off x="1791495" y="1708653"/>
            <a:ext cx="31872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Times New Roman"/>
                <a:cs typeface="Times New Roman"/>
              </a:rPr>
              <a:t>w</a:t>
            </a:r>
            <a:r>
              <a:rPr lang="en-US" sz="2000" baseline="-25000" dirty="0" smtClean="0">
                <a:latin typeface="Times New Roman"/>
                <a:cs typeface="Times New Roman"/>
              </a:rPr>
              <a:t>0</a:t>
            </a:r>
            <a:r>
              <a:rPr lang="en-US" sz="2000" dirty="0" smtClean="0"/>
              <a:t> – create a new biometric, </a:t>
            </a:r>
            <a:br>
              <a:rPr lang="en-US" sz="2000" dirty="0" smtClean="0"/>
            </a:br>
            <a:r>
              <a:rPr lang="en-US" sz="2000" dirty="0" smtClean="0"/>
              <a:t>take initial reading</a:t>
            </a:r>
            <a:endParaRPr lang="en-US" sz="2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20810" t="11493" r="15055" b="2758"/>
          <a:stretch/>
        </p:blipFill>
        <p:spPr>
          <a:xfrm>
            <a:off x="6832598" y="5139266"/>
            <a:ext cx="1354667" cy="1202815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5304667" y="4123267"/>
            <a:ext cx="1350133" cy="14647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91495" y="5234057"/>
            <a:ext cx="30842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Times New Roman"/>
                <a:cs typeface="Times New Roman"/>
              </a:rPr>
              <a:t>w</a:t>
            </a:r>
            <a:r>
              <a:rPr lang="en-US" sz="2000" baseline="-25000" dirty="0" smtClean="0">
                <a:latin typeface="Times New Roman"/>
                <a:cs typeface="Times New Roman"/>
              </a:rPr>
              <a:t>1</a:t>
            </a:r>
            <a:r>
              <a:rPr lang="en-US" sz="2000" dirty="0" smtClean="0"/>
              <a:t> – take new reading from </a:t>
            </a:r>
            <a:br>
              <a:rPr lang="en-US" sz="2000" dirty="0" smtClean="0"/>
            </a:br>
            <a:r>
              <a:rPr lang="en-US" sz="2000" dirty="0" smtClean="0"/>
              <a:t>a fixed person</a:t>
            </a:r>
            <a:endParaRPr lang="en-US" sz="2000" dirty="0"/>
          </a:p>
        </p:txBody>
      </p:sp>
      <p:sp>
        <p:nvSpPr>
          <p:cNvPr id="22" name="Rectangle 21"/>
          <p:cNvSpPr/>
          <p:nvPr/>
        </p:nvSpPr>
        <p:spPr>
          <a:xfrm>
            <a:off x="8041298" y="4922838"/>
            <a:ext cx="64753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smtClean="0">
                <a:latin typeface="Times New Roman"/>
                <a:cs typeface="Times New Roman"/>
              </a:rPr>
              <a:t>w</a:t>
            </a:r>
            <a:r>
              <a:rPr lang="en-US" sz="3200" baseline="-25000" dirty="0" smtClean="0">
                <a:latin typeface="Times New Roman"/>
                <a:cs typeface="Times New Roman"/>
              </a:rPr>
              <a:t>1</a:t>
            </a:r>
            <a:endParaRPr lang="en-US" sz="3200" dirty="0"/>
          </a:p>
        </p:txBody>
      </p:sp>
      <p:sp>
        <p:nvSpPr>
          <p:cNvPr id="23" name="Rectangle 36"/>
          <p:cNvSpPr>
            <a:spLocks noChangeArrowheads="1"/>
          </p:cNvSpPr>
          <p:nvPr/>
        </p:nvSpPr>
        <p:spPr bwMode="auto">
          <a:xfrm>
            <a:off x="44728" y="6032052"/>
            <a:ext cx="6787870" cy="77354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 anchorCtr="1"/>
          <a:lstStyle/>
          <a:p>
            <a:pPr>
              <a:defRPr/>
            </a:pPr>
            <a:r>
              <a:rPr lang="en-US" sz="2400" b="1" dirty="0" smtClean="0"/>
              <a:t>Two readings may not be subject to same noise.  </a:t>
            </a:r>
            <a:br>
              <a:rPr lang="en-US" sz="2400" b="1" dirty="0" smtClean="0"/>
            </a:br>
            <a:r>
              <a:rPr lang="en-US" sz="2400" b="1" dirty="0" smtClean="0"/>
              <a:t>Often less error in original reading</a:t>
            </a:r>
            <a:endParaRPr lang="en-US" sz="2400" b="1" dirty="0">
              <a:latin typeface="Times New Roman"/>
              <a:cs typeface="Times New Roman"/>
            </a:endParaRPr>
          </a:p>
        </p:txBody>
      </p:sp>
      <p:sp>
        <p:nvSpPr>
          <p:cNvPr id="24" name="Right Arrow 23"/>
          <p:cNvSpPr/>
          <p:nvPr/>
        </p:nvSpPr>
        <p:spPr>
          <a:xfrm rot="2645134">
            <a:off x="5242669" y="2648884"/>
            <a:ext cx="798884" cy="32346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6566478">
            <a:off x="2687499" y="3045649"/>
            <a:ext cx="1067914" cy="40410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18617202">
            <a:off x="4888605" y="4750589"/>
            <a:ext cx="726667" cy="320561"/>
          </a:xfrm>
          <a:prstGeom prst="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36"/>
          <p:cNvSpPr>
            <a:spLocks noChangeArrowheads="1"/>
          </p:cNvSpPr>
          <p:nvPr/>
        </p:nvSpPr>
        <p:spPr bwMode="auto">
          <a:xfrm>
            <a:off x="44728" y="1769533"/>
            <a:ext cx="1734418" cy="54699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 anchorCtr="1"/>
          <a:lstStyle/>
          <a:p>
            <a:pPr>
              <a:defRPr/>
            </a:pPr>
            <a:r>
              <a:rPr lang="en-US" sz="2400" b="1" dirty="0" smtClean="0"/>
              <a:t>Uncertainty</a:t>
            </a:r>
            <a:endParaRPr lang="en-US" sz="2400" b="1" dirty="0">
              <a:latin typeface="Times New Roman"/>
              <a:cs typeface="Times New Roman"/>
            </a:endParaRPr>
          </a:p>
        </p:txBody>
      </p:sp>
      <p:sp>
        <p:nvSpPr>
          <p:cNvPr id="28" name="Rectangle 36"/>
          <p:cNvSpPr>
            <a:spLocks noChangeArrowheads="1"/>
          </p:cNvSpPr>
          <p:nvPr/>
        </p:nvSpPr>
        <p:spPr bwMode="auto">
          <a:xfrm>
            <a:off x="44728" y="5291667"/>
            <a:ext cx="1734418" cy="54699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 anchorCtr="1"/>
          <a:lstStyle/>
          <a:p>
            <a:pPr>
              <a:defRPr/>
            </a:pPr>
            <a:r>
              <a:rPr lang="en-US" sz="2400" b="1" dirty="0" smtClean="0"/>
              <a:t>Errors</a:t>
            </a:r>
            <a:endParaRPr lang="en-US" sz="24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76301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0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080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Key Derivation from Noisy Sources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577" y="1001693"/>
            <a:ext cx="51709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Interactive Protocols</a:t>
            </a:r>
            <a:br>
              <a:rPr lang="en-US" sz="3200" dirty="0" smtClean="0"/>
            </a:br>
            <a:r>
              <a:rPr lang="en-US" sz="1600" dirty="0"/>
              <a:t>[Wyner75] … </a:t>
            </a:r>
            <a:r>
              <a:rPr lang="en-US" sz="1600" dirty="0">
                <a:solidFill>
                  <a:prstClr val="black"/>
                </a:solidFill>
              </a:rPr>
              <a:t>[</a:t>
            </a:r>
            <a:r>
              <a:rPr lang="en-US" sz="1600" dirty="0" smtClean="0">
                <a:solidFill>
                  <a:prstClr val="black"/>
                </a:solidFill>
              </a:rPr>
              <a:t>BennettBrassardRobert85,88] </a:t>
            </a:r>
            <a:r>
              <a:rPr lang="en-US" sz="1600" dirty="0">
                <a:solidFill>
                  <a:prstClr val="black"/>
                </a:solidFill>
              </a:rPr>
              <a:t>…lots of work… </a:t>
            </a:r>
            <a:endParaRPr lang="en-US" sz="3200" dirty="0"/>
          </a:p>
        </p:txBody>
      </p:sp>
      <p:pic>
        <p:nvPicPr>
          <p:cNvPr id="6" name="Picture 5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" y="2054371"/>
            <a:ext cx="1354667" cy="13546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2467" y="3517372"/>
            <a:ext cx="64753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smtClean="0">
                <a:latin typeface="Times New Roman"/>
                <a:cs typeface="Times New Roman"/>
              </a:rPr>
              <a:t>w</a:t>
            </a:r>
            <a:r>
              <a:rPr lang="en-US" sz="3200" baseline="-25000" dirty="0" smtClean="0">
                <a:latin typeface="Times New Roman"/>
                <a:cs typeface="Times New Roman"/>
              </a:rPr>
              <a:t>1</a:t>
            </a:r>
            <a:endParaRPr lang="en-US" sz="3200" dirty="0"/>
          </a:p>
        </p:txBody>
      </p:sp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618" y="2054371"/>
            <a:ext cx="2145531" cy="140969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7200" y="3411493"/>
            <a:ext cx="64753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smtClean="0">
                <a:latin typeface="Times New Roman"/>
                <a:cs typeface="Times New Roman"/>
              </a:rPr>
              <a:t>w</a:t>
            </a:r>
            <a:r>
              <a:rPr lang="en-US" sz="3200" baseline="-25000" dirty="0" smtClean="0">
                <a:latin typeface="Times New Roman"/>
                <a:cs typeface="Times New Roman"/>
              </a:rPr>
              <a:t>0</a:t>
            </a:r>
            <a:endParaRPr lang="en-US" sz="32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363133" y="3657600"/>
            <a:ext cx="1676400" cy="84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1363133" y="3843868"/>
            <a:ext cx="1676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363133" y="3996268"/>
            <a:ext cx="16764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84200" y="4275667"/>
            <a:ext cx="0" cy="8212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810000" y="4284134"/>
            <a:ext cx="0" cy="8212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62467" y="5191667"/>
            <a:ext cx="3790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Parties agree on cryptographic key</a:t>
            </a:r>
            <a:endParaRPr lang="en-US" sz="2000" dirty="0"/>
          </a:p>
        </p:txBody>
      </p:sp>
      <p:sp>
        <p:nvSpPr>
          <p:cNvPr id="24" name="Rectangle 36"/>
          <p:cNvSpPr>
            <a:spLocks noChangeArrowheads="1"/>
          </p:cNvSpPr>
          <p:nvPr/>
        </p:nvSpPr>
        <p:spPr bwMode="auto">
          <a:xfrm>
            <a:off x="5012267" y="2872519"/>
            <a:ext cx="3674533" cy="107303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 anchorCtr="1"/>
          <a:lstStyle/>
          <a:p>
            <a:pPr>
              <a:defRPr/>
            </a:pPr>
            <a:r>
              <a:rPr lang="en-US" sz="2400" b="1" dirty="0" smtClean="0"/>
              <a:t>User must store initial reading </a:t>
            </a:r>
            <a:r>
              <a:rPr lang="en-US" sz="2400" b="1" i="1" dirty="0" smtClean="0">
                <a:latin typeface="Times New Roman"/>
                <a:cs typeface="Times New Roman"/>
              </a:rPr>
              <a:t>w</a:t>
            </a:r>
            <a:r>
              <a:rPr lang="en-US" sz="2400" b="1" baseline="-25000" dirty="0" smtClean="0">
                <a:latin typeface="Times New Roman"/>
                <a:cs typeface="Times New Roman"/>
              </a:rPr>
              <a:t>0</a:t>
            </a:r>
            <a:r>
              <a:rPr lang="en-US" sz="2400" b="1" baseline="-25000" dirty="0" smtClean="0"/>
              <a:t> </a:t>
            </a:r>
            <a:r>
              <a:rPr lang="en-US" sz="2400" b="1" dirty="0" smtClean="0"/>
              <a:t>at server</a:t>
            </a:r>
            <a:endParaRPr lang="en-US" sz="2400" i="1" dirty="0" smtClean="0">
              <a:latin typeface="Times New Roman"/>
              <a:cs typeface="Times New Roman"/>
            </a:endParaRPr>
          </a:p>
        </p:txBody>
      </p:sp>
      <p:sp>
        <p:nvSpPr>
          <p:cNvPr id="25" name="Rectangle 36"/>
          <p:cNvSpPr>
            <a:spLocks noChangeArrowheads="1"/>
          </p:cNvSpPr>
          <p:nvPr/>
        </p:nvSpPr>
        <p:spPr bwMode="auto">
          <a:xfrm>
            <a:off x="5012267" y="4362652"/>
            <a:ext cx="3674533" cy="107303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 anchorCtr="1"/>
          <a:lstStyle/>
          <a:p>
            <a:pPr>
              <a:defRPr/>
            </a:pPr>
            <a:r>
              <a:rPr lang="en-US" sz="2400" b="1" dirty="0" smtClean="0"/>
              <a:t>Not appropriate for user authenticating to device</a:t>
            </a:r>
            <a:endParaRPr lang="en-US" sz="2400" i="1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91550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9723 0 " pathEditMode="relative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10" grpId="0"/>
      <p:bldP spid="10" grpId="1"/>
      <p:bldP spid="23" grpId="0"/>
      <p:bldP spid="24" grpId="0" build="p" animBg="1"/>
      <p:bldP spid="2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493861" y="-100356"/>
            <a:ext cx="9887312" cy="8612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Fuzzy Extractors: Functionality</a:t>
            </a:r>
            <a:br>
              <a:rPr lang="en-US" dirty="0" smtClean="0"/>
            </a:br>
            <a:r>
              <a:rPr lang="en-US" sz="2000" dirty="0" smtClean="0"/>
              <a:t> [JuelsWattenberg99], …, </a:t>
            </a:r>
            <a:r>
              <a:rPr lang="en-US" sz="2000" dirty="0" smtClean="0">
                <a:solidFill>
                  <a:prstClr val="black"/>
                </a:solidFill>
                <a:ea typeface="+mn-ea"/>
                <a:cs typeface="+mn-cs"/>
              </a:rPr>
              <a:t>[</a:t>
            </a:r>
            <a:r>
              <a:rPr lang="en-US" sz="2000" dirty="0">
                <a:solidFill>
                  <a:prstClr val="black"/>
                </a:solidFill>
                <a:ea typeface="+mn-ea"/>
                <a:cs typeface="+mn-cs"/>
              </a:rPr>
              <a:t>DodisOstrovskyReyzinSmith04] … </a:t>
            </a:r>
            <a:endParaRPr lang="en-US" sz="2000" dirty="0"/>
          </a:p>
        </p:txBody>
      </p:sp>
      <p:sp>
        <p:nvSpPr>
          <p:cNvPr id="36" name="Content Placeholder 1"/>
          <p:cNvSpPr txBox="1">
            <a:spLocks/>
          </p:cNvSpPr>
          <p:nvPr/>
        </p:nvSpPr>
        <p:spPr>
          <a:xfrm>
            <a:off x="-1" y="786641"/>
            <a:ext cx="9504948" cy="2853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cs typeface="Calibri"/>
              </a:rPr>
              <a:t>Enrollment algorithm </a:t>
            </a:r>
            <a:r>
              <a:rPr lang="en-US" sz="2800" i="1" dirty="0" smtClean="0">
                <a:latin typeface="Times New Roman"/>
                <a:cs typeface="Times New Roman"/>
              </a:rPr>
              <a:t>Gen</a:t>
            </a:r>
            <a:r>
              <a:rPr lang="en-US" sz="2800" dirty="0" smtClean="0">
                <a:cs typeface="Calibri"/>
              </a:rPr>
              <a:t>: </a:t>
            </a:r>
            <a:br>
              <a:rPr lang="en-US" sz="2800" dirty="0" smtClean="0">
                <a:cs typeface="Calibri"/>
              </a:rPr>
            </a:br>
            <a:r>
              <a:rPr lang="en-US" sz="2800" dirty="0" smtClean="0">
                <a:cs typeface="Calibri"/>
              </a:rPr>
              <a:t>	Take a measurement </a:t>
            </a:r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 </a:t>
            </a:r>
            <a:r>
              <a:rPr lang="en-US" sz="2800" dirty="0" smtClean="0">
                <a:cs typeface="Calibri"/>
              </a:rPr>
              <a:t>from the source. </a:t>
            </a:r>
            <a:br>
              <a:rPr lang="en-US" sz="2800" dirty="0" smtClean="0">
                <a:cs typeface="Calibri"/>
              </a:rPr>
            </a:br>
            <a:r>
              <a:rPr lang="en-US" sz="2800" dirty="0" smtClean="0">
                <a:cs typeface="Calibri"/>
              </a:rPr>
              <a:t>	Use it to “lock up” random </a:t>
            </a:r>
            <a:r>
              <a:rPr lang="en-US" sz="2800" i="1" dirty="0" smtClean="0">
                <a:latin typeface="Times New Roman"/>
                <a:cs typeface="Times New Roman"/>
              </a:rPr>
              <a:t>r</a:t>
            </a:r>
            <a:r>
              <a:rPr lang="en-US" sz="2800" dirty="0" smtClean="0">
                <a:cs typeface="Calibri"/>
              </a:rPr>
              <a:t> in a </a:t>
            </a:r>
            <a:r>
              <a:rPr lang="en-US" sz="2800" dirty="0" err="1" smtClean="0">
                <a:cs typeface="Calibri"/>
              </a:rPr>
              <a:t>nonsecret</a:t>
            </a:r>
            <a:r>
              <a:rPr lang="en-US" sz="2800" dirty="0" smtClean="0">
                <a:cs typeface="Calibri"/>
              </a:rPr>
              <a:t> value </a:t>
            </a:r>
            <a:r>
              <a:rPr lang="en-US" sz="2800" i="1" dirty="0" smtClean="0">
                <a:latin typeface="Times New Roman"/>
                <a:cs typeface="Times New Roman"/>
              </a:rPr>
              <a:t>p</a:t>
            </a:r>
            <a:r>
              <a:rPr lang="en-US" sz="2800" dirty="0" smtClean="0">
                <a:cs typeface="Calibri"/>
              </a:rPr>
              <a:t>.</a:t>
            </a:r>
          </a:p>
          <a:p>
            <a:r>
              <a:rPr lang="en-US" sz="2800" dirty="0" smtClean="0">
                <a:cs typeface="Calibri"/>
              </a:rPr>
              <a:t>Subsequent algorithm </a:t>
            </a:r>
            <a:r>
              <a:rPr lang="en-US" sz="2800" i="1" dirty="0" smtClean="0">
                <a:latin typeface="Times New Roman"/>
                <a:cs typeface="Times New Roman"/>
              </a:rPr>
              <a:t>Rep</a:t>
            </a:r>
            <a:r>
              <a:rPr lang="en-US" sz="2800" dirty="0" smtClean="0">
                <a:latin typeface="Times New Roman"/>
                <a:cs typeface="Times New Roman"/>
              </a:rPr>
              <a:t>: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give same </a:t>
            </a:r>
            <a:r>
              <a:rPr lang="en-US" sz="2800" dirty="0" smtClean="0">
                <a:latin typeface="Calibri"/>
                <a:cs typeface="Calibri"/>
              </a:rPr>
              <a:t>output if </a:t>
            </a:r>
            <a:r>
              <a:rPr lang="en-US" sz="2800" i="1" dirty="0">
                <a:latin typeface="Times New Roman"/>
                <a:cs typeface="Times New Roman"/>
              </a:rPr>
              <a:t>d</a:t>
            </a:r>
            <a:r>
              <a:rPr lang="en-US" sz="2800" dirty="0">
                <a:latin typeface="Times New Roman"/>
                <a:cs typeface="Times New Roman"/>
              </a:rPr>
              <a:t>(</a:t>
            </a:r>
            <a:r>
              <a:rPr lang="en-US" sz="2800" i="1" dirty="0">
                <a:latin typeface="Times New Roman"/>
                <a:cs typeface="Times New Roman"/>
              </a:rPr>
              <a:t>w</a:t>
            </a:r>
            <a:r>
              <a:rPr lang="en-US" sz="2800" baseline="-25000" dirty="0">
                <a:latin typeface="Times New Roman"/>
                <a:cs typeface="Times New Roman"/>
              </a:rPr>
              <a:t>0</a:t>
            </a:r>
            <a:r>
              <a:rPr lang="en-US" sz="2800" dirty="0">
                <a:latin typeface="Times New Roman"/>
                <a:cs typeface="Times New Roman"/>
              </a:rPr>
              <a:t>, </a:t>
            </a:r>
            <a:r>
              <a:rPr lang="en-US" sz="2800" i="1" dirty="0">
                <a:latin typeface="Times New Roman"/>
                <a:cs typeface="Times New Roman"/>
              </a:rPr>
              <a:t>w</a:t>
            </a:r>
            <a:r>
              <a:rPr lang="en-US" sz="2800" baseline="-25000" dirty="0">
                <a:latin typeface="Times New Roman"/>
                <a:cs typeface="Times New Roman"/>
              </a:rPr>
              <a:t>1</a:t>
            </a:r>
            <a:r>
              <a:rPr lang="en-US" sz="2800" dirty="0">
                <a:latin typeface="Times New Roman"/>
                <a:cs typeface="Times New Roman"/>
              </a:rPr>
              <a:t>) &lt; </a:t>
            </a:r>
            <a:r>
              <a:rPr lang="en-US" sz="2800" i="1" dirty="0" smtClean="0">
                <a:latin typeface="Times New Roman"/>
                <a:cs typeface="Times New Roman"/>
              </a:rPr>
              <a:t>t</a:t>
            </a:r>
            <a:endParaRPr lang="en-US" sz="2800" dirty="0">
              <a:cs typeface="Calibri"/>
            </a:endParaRPr>
          </a:p>
          <a:p>
            <a:r>
              <a:rPr lang="en-US" sz="2800" dirty="0" smtClean="0">
                <a:latin typeface="Calibri"/>
                <a:cs typeface="Calibri"/>
              </a:rPr>
              <a:t>Security: </a:t>
            </a:r>
            <a:r>
              <a:rPr lang="en-US" sz="2800" i="1" dirty="0" smtClean="0">
                <a:latin typeface="Times New Roman"/>
                <a:cs typeface="Times New Roman"/>
              </a:rPr>
              <a:t>r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cs typeface="Calibri"/>
              </a:rPr>
              <a:t>looks uniform even given </a:t>
            </a:r>
            <a:r>
              <a:rPr lang="en-US" sz="2800" i="1" dirty="0" smtClean="0">
                <a:latin typeface="Times New Roman"/>
                <a:cs typeface="Times New Roman"/>
              </a:rPr>
              <a:t>p</a:t>
            </a:r>
            <a:r>
              <a:rPr lang="en-US" sz="2800" dirty="0" smtClean="0">
                <a:cs typeface="Calibri"/>
              </a:rPr>
              <a:t>,</a:t>
            </a:r>
            <a:r>
              <a:rPr lang="en-US" sz="2800" dirty="0">
                <a:latin typeface="Times New Roman"/>
                <a:cs typeface="Times New Roman"/>
              </a:rPr>
              <a:t/>
            </a:r>
            <a:br>
              <a:rPr lang="en-US" sz="2800" dirty="0">
                <a:latin typeface="Times New Roman"/>
                <a:cs typeface="Times New Roman"/>
              </a:rPr>
            </a:br>
            <a:r>
              <a:rPr lang="en-US" sz="2800" dirty="0" smtClean="0">
                <a:latin typeface="Times New Roman"/>
                <a:cs typeface="Times New Roman"/>
              </a:rPr>
              <a:t>w</a:t>
            </a:r>
            <a:r>
              <a:rPr lang="en-US" sz="2800" dirty="0" smtClean="0">
                <a:cs typeface="Calibri"/>
              </a:rPr>
              <a:t>hen the source is good enough</a:t>
            </a:r>
          </a:p>
          <a:p>
            <a:endParaRPr lang="en-US" sz="2800" dirty="0" smtClean="0">
              <a:cs typeface="Calibri"/>
            </a:endParaRPr>
          </a:p>
          <a:p>
            <a:endParaRPr lang="en-US" sz="2800" dirty="0" smtClean="0">
              <a:latin typeface="Times New Roman"/>
              <a:cs typeface="Times New Roman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852770" y="4650145"/>
            <a:ext cx="352425" cy="3586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Arrow Connector 71"/>
          <p:cNvCxnSpPr/>
          <p:nvPr/>
        </p:nvCxnSpPr>
        <p:spPr bwMode="auto">
          <a:xfrm flipV="1">
            <a:off x="702254" y="5104753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73" name="Straight Arrow Connector 72"/>
          <p:cNvCxnSpPr/>
          <p:nvPr/>
        </p:nvCxnSpPr>
        <p:spPr bwMode="auto">
          <a:xfrm>
            <a:off x="3574885" y="4350783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74" name="Straight Arrow Connector 73"/>
          <p:cNvCxnSpPr/>
          <p:nvPr/>
        </p:nvCxnSpPr>
        <p:spPr bwMode="auto">
          <a:xfrm>
            <a:off x="3584314" y="5496221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79" name="Straight Arrow Connector 78"/>
          <p:cNvCxnSpPr/>
          <p:nvPr/>
        </p:nvCxnSpPr>
        <p:spPr bwMode="auto">
          <a:xfrm flipV="1">
            <a:off x="1205195" y="6309768"/>
            <a:ext cx="405611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81" name="Straight Arrow Connector 80"/>
          <p:cNvCxnSpPr/>
          <p:nvPr/>
        </p:nvCxnSpPr>
        <p:spPr bwMode="auto">
          <a:xfrm flipV="1">
            <a:off x="7777239" y="5329210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83" name="TextBox 82"/>
          <p:cNvSpPr txBox="1"/>
          <p:nvPr/>
        </p:nvSpPr>
        <p:spPr>
          <a:xfrm>
            <a:off x="791399" y="4570826"/>
            <a:ext cx="58873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</a:t>
            </a:r>
            <a:endParaRPr lang="en-US" sz="2800" baseline="-25000" dirty="0">
              <a:latin typeface="Times New Roman"/>
              <a:cs typeface="Times New Roman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179313" y="4906860"/>
            <a:ext cx="496183" cy="523220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572365" y="5063239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1051220" y="6246303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02602" y="6046072"/>
            <a:ext cx="588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latin typeface="Times New Roman"/>
                <a:cs typeface="Times New Roman"/>
              </a:rPr>
              <a:t>w</a:t>
            </a:r>
            <a:r>
              <a:rPr lang="en-US" sz="2800" baseline="-25000" dirty="0">
                <a:latin typeface="Times New Roman"/>
                <a:cs typeface="Times New Roman"/>
              </a:rPr>
              <a:t>1</a:t>
            </a:r>
            <a:endParaRPr lang="en-US" sz="2800" dirty="0"/>
          </a:p>
        </p:txBody>
      </p:sp>
      <p:cxnSp>
        <p:nvCxnSpPr>
          <p:cNvPr id="45" name="Straight Arrow Connector 44"/>
          <p:cNvCxnSpPr>
            <a:stCxn id="43" idx="1"/>
            <a:endCxn id="33" idx="5"/>
          </p:cNvCxnSpPr>
          <p:nvPr/>
        </p:nvCxnSpPr>
        <p:spPr bwMode="auto">
          <a:xfrm flipH="1" flipV="1">
            <a:off x="683232" y="5172507"/>
            <a:ext cx="387010" cy="10925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triangle" w="lg" len="lg"/>
            <a:tailEnd type="triangle" w="lg" len="lg"/>
          </a:ln>
          <a:effectLst/>
          <a:extLst/>
        </p:spPr>
      </p:cxnSp>
      <p:sp>
        <p:nvSpPr>
          <p:cNvPr id="11" name="Rectangle 10"/>
          <p:cNvSpPr/>
          <p:nvPr/>
        </p:nvSpPr>
        <p:spPr>
          <a:xfrm rot="4179712">
            <a:off x="469482" y="5469863"/>
            <a:ext cx="595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&lt; </a:t>
            </a:r>
            <a:r>
              <a:rPr lang="en-US" sz="2800" i="1" dirty="0" smtClean="0">
                <a:latin typeface="Times New Roman"/>
                <a:cs typeface="Times New Roman"/>
              </a:rPr>
              <a:t>t</a:t>
            </a:r>
            <a:endParaRPr lang="en-US" sz="2800" dirty="0">
              <a:cs typeface="Calibri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463042" y="3744379"/>
            <a:ext cx="2111840" cy="2342700"/>
            <a:chOff x="6838074" y="2246479"/>
            <a:chExt cx="981495" cy="1803616"/>
          </a:xfrm>
        </p:grpSpPr>
        <p:sp>
          <p:nvSpPr>
            <p:cNvPr id="47" name="Trapezoid 46"/>
            <p:cNvSpPr/>
            <p:nvPr/>
          </p:nvSpPr>
          <p:spPr bwMode="auto">
            <a:xfrm rot="5400000">
              <a:off x="6589784" y="2820309"/>
              <a:ext cx="1491952" cy="967619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838074" y="2246479"/>
              <a:ext cx="371070" cy="355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Times New Roman"/>
                  <a:cs typeface="Times New Roman"/>
                </a:rPr>
                <a:t>Gen</a:t>
              </a:r>
              <a:endParaRPr lang="en-US" sz="2400" i="1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198418" y="4631104"/>
            <a:ext cx="2578818" cy="1877042"/>
            <a:chOff x="6827762" y="2135962"/>
            <a:chExt cx="991806" cy="1914134"/>
          </a:xfrm>
        </p:grpSpPr>
        <p:sp>
          <p:nvSpPr>
            <p:cNvPr id="50" name="Trapezoid 49"/>
            <p:cNvSpPr/>
            <p:nvPr/>
          </p:nvSpPr>
          <p:spPr bwMode="auto">
            <a:xfrm rot="5400000">
              <a:off x="6589783" y="2820310"/>
              <a:ext cx="1491952" cy="967619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827762" y="2135962"/>
              <a:ext cx="293891" cy="4707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Rep</a:t>
              </a:r>
              <a:endParaRPr lang="en-US" sz="2400" i="1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27" name="Rectangle 36"/>
          <p:cNvSpPr>
            <a:spLocks noChangeArrowheads="1"/>
          </p:cNvSpPr>
          <p:nvPr/>
        </p:nvSpPr>
        <p:spPr bwMode="auto">
          <a:xfrm>
            <a:off x="5393266" y="3234268"/>
            <a:ext cx="3674533" cy="107303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 anchorCtr="1"/>
          <a:lstStyle/>
          <a:p>
            <a:pPr>
              <a:defRPr/>
            </a:pPr>
            <a:r>
              <a:rPr lang="en-US" sz="2400" b="1" dirty="0" smtClean="0"/>
              <a:t>Traditionally, security def. is information theoretic</a:t>
            </a:r>
            <a:endParaRPr lang="en-US" sz="2400" i="1" dirty="0" smtClean="0">
              <a:latin typeface="Times New Roman"/>
              <a:cs typeface="Times New Roman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052998" y="3733039"/>
            <a:ext cx="499449" cy="523220"/>
            <a:chOff x="4333176" y="615512"/>
            <a:chExt cx="499449" cy="523220"/>
          </a:xfrm>
        </p:grpSpPr>
        <p:sp>
          <p:nvSpPr>
            <p:cNvPr id="30" name="Rectangle 29"/>
            <p:cNvSpPr/>
            <p:nvPr/>
          </p:nvSpPr>
          <p:spPr>
            <a:xfrm>
              <a:off x="4333176" y="762786"/>
              <a:ext cx="441326" cy="303915"/>
            </a:xfrm>
            <a:prstGeom prst="rect">
              <a:avLst/>
            </a:prstGeom>
            <a:solidFill>
              <a:srgbClr val="0011B2"/>
            </a:solidFill>
            <a:ln>
              <a:solidFill>
                <a:srgbClr val="0011B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390611" y="615512"/>
              <a:ext cx="4420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890537" y="4812969"/>
            <a:ext cx="514191" cy="523220"/>
            <a:chOff x="6391214" y="2384012"/>
            <a:chExt cx="514191" cy="523220"/>
          </a:xfrm>
        </p:grpSpPr>
        <p:sp>
          <p:nvSpPr>
            <p:cNvPr id="34" name="Rectangle 33"/>
            <p:cNvSpPr/>
            <p:nvPr/>
          </p:nvSpPr>
          <p:spPr>
            <a:xfrm>
              <a:off x="6391214" y="2535066"/>
              <a:ext cx="441326" cy="303915"/>
            </a:xfrm>
            <a:prstGeom prst="rect">
              <a:avLst/>
            </a:prstGeom>
            <a:solidFill>
              <a:srgbClr val="0011B2"/>
            </a:solidFill>
            <a:ln>
              <a:solidFill>
                <a:srgbClr val="0011B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461311" y="2384012"/>
              <a:ext cx="4440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6093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uiExpand="1" build="p"/>
      <p:bldP spid="68" grpId="0" uiExpand="1"/>
      <p:bldP spid="83" grpId="0" uiExpand="1"/>
      <p:bldP spid="41" grpId="0" uiExpand="1" animBg="1"/>
      <p:bldP spid="33" grpId="0" animBg="1"/>
      <p:bldP spid="43" grpId="0" animBg="1"/>
      <p:bldP spid="44" grpId="1"/>
      <p:bldP spid="11" grpId="0"/>
      <p:bldP spid="27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493861" y="-168088"/>
            <a:ext cx="9887312" cy="861257"/>
          </a:xfrm>
        </p:spPr>
        <p:txBody>
          <a:bodyPr>
            <a:normAutofit/>
          </a:bodyPr>
          <a:lstStyle/>
          <a:p>
            <a:r>
              <a:rPr lang="en-US" dirty="0" smtClean="0"/>
              <a:t>Fuzzy Extractors: Goals</a:t>
            </a:r>
            <a:endParaRPr lang="en-US" dirty="0"/>
          </a:p>
        </p:txBody>
      </p:sp>
      <p:sp>
        <p:nvSpPr>
          <p:cNvPr id="36" name="Content Placeholder 1"/>
          <p:cNvSpPr txBox="1">
            <a:spLocks/>
          </p:cNvSpPr>
          <p:nvPr/>
        </p:nvSpPr>
        <p:spPr>
          <a:xfrm>
            <a:off x="-1" y="89569"/>
            <a:ext cx="9504948" cy="2853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>
                <a:cs typeface="Calibri"/>
              </a:rPr>
              <a:t>Goal 1: handle as many sources as possible</a:t>
            </a:r>
            <a:br>
              <a:rPr lang="en-US" sz="2800" dirty="0" smtClean="0">
                <a:cs typeface="Calibri"/>
              </a:rPr>
            </a:br>
            <a:r>
              <a:rPr lang="en-US" sz="2800" dirty="0" smtClean="0">
                <a:cs typeface="Calibri"/>
              </a:rPr>
              <a:t>(typically, any source in which </a:t>
            </a:r>
            <a:r>
              <a:rPr lang="en-US" sz="2800" i="1" dirty="0">
                <a:latin typeface="Times New Roman"/>
                <a:cs typeface="Times New Roman"/>
              </a:rPr>
              <a:t>w</a:t>
            </a:r>
            <a:r>
              <a:rPr lang="en-US" sz="2800" baseline="-25000" dirty="0">
                <a:latin typeface="Times New Roman"/>
                <a:cs typeface="Times New Roman"/>
              </a:rPr>
              <a:t>0 </a:t>
            </a:r>
            <a:r>
              <a:rPr lang="en-US" sz="2800" dirty="0">
                <a:cs typeface="Calibri"/>
              </a:rPr>
              <a:t>is</a:t>
            </a:r>
            <a:r>
              <a:rPr lang="en-US" sz="2800" baseline="-25000" dirty="0"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2</a:t>
            </a:r>
            <a:r>
              <a:rPr lang="en-US" sz="2800" i="1" baseline="30000" dirty="0" smtClean="0">
                <a:latin typeface="Times New Roman"/>
                <a:cs typeface="Times New Roman"/>
              </a:rPr>
              <a:t>k</a:t>
            </a:r>
            <a:r>
              <a:rPr lang="en-US" sz="2800" dirty="0">
                <a:latin typeface="Calibri"/>
                <a:cs typeface="Calibri"/>
              </a:rPr>
              <a:t>-</a:t>
            </a:r>
            <a:r>
              <a:rPr lang="en-US" sz="2800" dirty="0" smtClean="0">
                <a:cs typeface="Calibri"/>
              </a:rPr>
              <a:t>hard </a:t>
            </a:r>
            <a:r>
              <a:rPr lang="en-US" sz="2800" dirty="0">
                <a:cs typeface="Calibri"/>
              </a:rPr>
              <a:t>to </a:t>
            </a:r>
            <a:r>
              <a:rPr lang="en-US" sz="2800" dirty="0" smtClean="0">
                <a:cs typeface="Calibri"/>
              </a:rPr>
              <a:t>guess)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cs typeface="Calibri"/>
              </a:rPr>
              <a:t>Goal 2: handle as much error as possible</a:t>
            </a:r>
            <a:br>
              <a:rPr lang="en-US" sz="2800" dirty="0" smtClean="0">
                <a:cs typeface="Calibri"/>
              </a:rPr>
            </a:br>
            <a:r>
              <a:rPr lang="en-US" sz="2800" dirty="0" smtClean="0">
                <a:cs typeface="Calibri"/>
              </a:rPr>
              <a:t>(typically, any </a:t>
            </a:r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1 </a:t>
            </a:r>
            <a:r>
              <a:rPr lang="en-US" sz="2800" dirty="0" smtClean="0">
                <a:cs typeface="Calibri"/>
              </a:rPr>
              <a:t>within distance </a:t>
            </a:r>
            <a:r>
              <a:rPr lang="en-US" sz="2800" i="1" dirty="0" smtClean="0">
                <a:latin typeface="Times New Roman"/>
                <a:cs typeface="Times New Roman"/>
              </a:rPr>
              <a:t>t</a:t>
            </a:r>
            <a:r>
              <a:rPr lang="en-US" sz="2800" dirty="0" smtClean="0">
                <a:cs typeface="Calibri"/>
              </a:rPr>
              <a:t>)</a:t>
            </a:r>
          </a:p>
          <a:p>
            <a:r>
              <a:rPr lang="en-US" sz="2800" dirty="0" smtClean="0">
                <a:cs typeface="Calibri"/>
              </a:rPr>
              <a:t>Most previous approaches are analyzed in terms of </a:t>
            </a:r>
            <a:r>
              <a:rPr lang="en-US" sz="2800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lang="en-US" sz="2800" dirty="0" smtClean="0">
                <a:solidFill>
                  <a:prstClr val="black"/>
                </a:solidFill>
                <a:cs typeface="Calibri"/>
              </a:rPr>
              <a:t> and </a:t>
            </a:r>
            <a:r>
              <a:rPr lang="en-US" sz="2800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Calibri"/>
                <a:cs typeface="Calibri"/>
              </a:rPr>
              <a:t>Traditional approaches do not support sources with </a:t>
            </a:r>
            <a:r>
              <a:rPr lang="en-US" sz="2800" i="1" dirty="0">
                <a:latin typeface="Times New Roman"/>
                <a:cs typeface="Times New Roman"/>
              </a:rPr>
              <a:t>t </a:t>
            </a:r>
            <a:r>
              <a:rPr lang="en-US" sz="2800" dirty="0">
                <a:latin typeface="Times New Roman"/>
                <a:cs typeface="Times New Roman"/>
              </a:rPr>
              <a:t>&gt;</a:t>
            </a:r>
            <a:r>
              <a:rPr lang="en-US" sz="2800" i="1" dirty="0">
                <a:latin typeface="Times New Roman"/>
                <a:cs typeface="Times New Roman"/>
              </a:rPr>
              <a:t> k </a:t>
            </a:r>
            <a:endParaRPr lang="en-US" sz="2800" i="1" dirty="0" smtClean="0">
              <a:latin typeface="Times New Roman"/>
              <a:cs typeface="Times New Roman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852770" y="4650145"/>
            <a:ext cx="352425" cy="3586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Arrow Connector 71"/>
          <p:cNvCxnSpPr/>
          <p:nvPr/>
        </p:nvCxnSpPr>
        <p:spPr bwMode="auto">
          <a:xfrm flipV="1">
            <a:off x="702254" y="5104753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73" name="Straight Arrow Connector 72"/>
          <p:cNvCxnSpPr/>
          <p:nvPr/>
        </p:nvCxnSpPr>
        <p:spPr bwMode="auto">
          <a:xfrm>
            <a:off x="3574885" y="4350783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74" name="Straight Arrow Connector 73"/>
          <p:cNvCxnSpPr/>
          <p:nvPr/>
        </p:nvCxnSpPr>
        <p:spPr bwMode="auto">
          <a:xfrm>
            <a:off x="3584314" y="5496221"/>
            <a:ext cx="1648424" cy="14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79" name="Straight Arrow Connector 78"/>
          <p:cNvCxnSpPr/>
          <p:nvPr/>
        </p:nvCxnSpPr>
        <p:spPr bwMode="auto">
          <a:xfrm flipV="1">
            <a:off x="1205195" y="6309768"/>
            <a:ext cx="405611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cxnSp>
        <p:nvCxnSpPr>
          <p:cNvPr id="81" name="Straight Arrow Connector 80"/>
          <p:cNvCxnSpPr/>
          <p:nvPr/>
        </p:nvCxnSpPr>
        <p:spPr bwMode="auto">
          <a:xfrm flipV="1">
            <a:off x="7777239" y="5329210"/>
            <a:ext cx="790647" cy="11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</p:cxnSp>
      <p:sp>
        <p:nvSpPr>
          <p:cNvPr id="83" name="TextBox 82"/>
          <p:cNvSpPr txBox="1"/>
          <p:nvPr/>
        </p:nvSpPr>
        <p:spPr>
          <a:xfrm>
            <a:off x="791399" y="4570826"/>
            <a:ext cx="58873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w</a:t>
            </a:r>
            <a:r>
              <a:rPr lang="en-US" sz="2800" baseline="-25000" dirty="0" smtClean="0">
                <a:latin typeface="Times New Roman"/>
                <a:cs typeface="Times New Roman"/>
              </a:rPr>
              <a:t>0</a:t>
            </a:r>
            <a:endParaRPr lang="en-US" sz="2800" baseline="-25000" dirty="0">
              <a:latin typeface="Times New Roman"/>
              <a:cs typeface="Times New Roman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179313" y="4906860"/>
            <a:ext cx="496183" cy="523220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endParaRPr lang="en-US" sz="28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572365" y="5063239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1051220" y="6246303"/>
            <a:ext cx="129889" cy="128016"/>
          </a:xfrm>
          <a:prstGeom prst="ellipse">
            <a:avLst/>
          </a:prstGeom>
          <a:solidFill>
            <a:srgbClr val="0B609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02602" y="6046072"/>
            <a:ext cx="588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latin typeface="Times New Roman"/>
                <a:cs typeface="Times New Roman"/>
              </a:rPr>
              <a:t>w</a:t>
            </a:r>
            <a:r>
              <a:rPr lang="en-US" sz="2800" baseline="-25000" dirty="0">
                <a:latin typeface="Times New Roman"/>
                <a:cs typeface="Times New Roman"/>
              </a:rPr>
              <a:t>1</a:t>
            </a:r>
            <a:endParaRPr lang="en-US" sz="2800" dirty="0"/>
          </a:p>
        </p:txBody>
      </p:sp>
      <p:cxnSp>
        <p:nvCxnSpPr>
          <p:cNvPr id="45" name="Straight Arrow Connector 44"/>
          <p:cNvCxnSpPr>
            <a:stCxn id="43" idx="1"/>
            <a:endCxn id="33" idx="5"/>
          </p:cNvCxnSpPr>
          <p:nvPr/>
        </p:nvCxnSpPr>
        <p:spPr bwMode="auto">
          <a:xfrm flipH="1" flipV="1">
            <a:off x="683232" y="5172507"/>
            <a:ext cx="387010" cy="10925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triangle" w="lg" len="lg"/>
            <a:tailEnd type="triangle" w="lg" len="lg"/>
          </a:ln>
          <a:effectLst/>
          <a:extLst/>
        </p:spPr>
      </p:cxnSp>
      <p:sp>
        <p:nvSpPr>
          <p:cNvPr id="11" name="Rectangle 10"/>
          <p:cNvSpPr/>
          <p:nvPr/>
        </p:nvSpPr>
        <p:spPr>
          <a:xfrm rot="4179712">
            <a:off x="469482" y="5469863"/>
            <a:ext cx="595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&lt; </a:t>
            </a:r>
            <a:r>
              <a:rPr lang="en-US" sz="2800" i="1" dirty="0" smtClean="0">
                <a:latin typeface="Times New Roman"/>
                <a:cs typeface="Times New Roman"/>
              </a:rPr>
              <a:t>t</a:t>
            </a:r>
            <a:endParaRPr lang="en-US" sz="2800" dirty="0">
              <a:cs typeface="Calibri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463042" y="3744379"/>
            <a:ext cx="2111840" cy="2342700"/>
            <a:chOff x="6838074" y="2246479"/>
            <a:chExt cx="981495" cy="1803616"/>
          </a:xfrm>
        </p:grpSpPr>
        <p:sp>
          <p:nvSpPr>
            <p:cNvPr id="47" name="Trapezoid 46"/>
            <p:cNvSpPr/>
            <p:nvPr/>
          </p:nvSpPr>
          <p:spPr bwMode="auto">
            <a:xfrm rot="5400000">
              <a:off x="6589784" y="2820309"/>
              <a:ext cx="1491952" cy="967619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838074" y="2246479"/>
              <a:ext cx="371070" cy="355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Times New Roman"/>
                  <a:cs typeface="Times New Roman"/>
                </a:rPr>
                <a:t>Gen</a:t>
              </a:r>
              <a:endParaRPr lang="en-US" sz="2400" i="1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198418" y="4631104"/>
            <a:ext cx="2578818" cy="1877042"/>
            <a:chOff x="6827762" y="2135962"/>
            <a:chExt cx="991806" cy="1914134"/>
          </a:xfrm>
        </p:grpSpPr>
        <p:sp>
          <p:nvSpPr>
            <p:cNvPr id="50" name="Trapezoid 49"/>
            <p:cNvSpPr/>
            <p:nvPr/>
          </p:nvSpPr>
          <p:spPr bwMode="auto">
            <a:xfrm rot="5400000">
              <a:off x="6589783" y="2820310"/>
              <a:ext cx="1491952" cy="967619"/>
            </a:xfrm>
            <a:prstGeom prst="trapezoid">
              <a:avLst>
                <a:gd name="adj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827762" y="2135962"/>
              <a:ext cx="293891" cy="4707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Rep</a:t>
              </a:r>
              <a:endParaRPr lang="en-US" sz="2400" i="1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21826" y="3963849"/>
            <a:ext cx="14029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cs typeface="Times New Roman"/>
              </a:rPr>
              <a:t>entropy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i="1" dirty="0">
                <a:latin typeface="Times New Roman"/>
                <a:cs typeface="Times New Roman"/>
              </a:rPr>
              <a:t>k</a:t>
            </a:r>
            <a:endParaRPr lang="en-US" sz="2400" dirty="0">
              <a:cs typeface="Calibri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508000" y="4385733"/>
            <a:ext cx="372533" cy="372534"/>
          </a:xfrm>
          <a:custGeom>
            <a:avLst/>
            <a:gdLst>
              <a:gd name="connsiteX0" fmla="*/ 0 w 372533"/>
              <a:gd name="connsiteY0" fmla="*/ 0 h 372534"/>
              <a:gd name="connsiteX1" fmla="*/ 152400 w 372533"/>
              <a:gd name="connsiteY1" fmla="*/ 220134 h 372534"/>
              <a:gd name="connsiteX2" fmla="*/ 194733 w 372533"/>
              <a:gd name="connsiteY2" fmla="*/ 59267 h 372534"/>
              <a:gd name="connsiteX3" fmla="*/ 372533 w 372533"/>
              <a:gd name="connsiteY3" fmla="*/ 372534 h 37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33" h="372534">
                <a:moveTo>
                  <a:pt x="0" y="0"/>
                </a:moveTo>
                <a:cubicBezTo>
                  <a:pt x="59972" y="105128"/>
                  <a:pt x="119945" y="210256"/>
                  <a:pt x="152400" y="220134"/>
                </a:cubicBezTo>
                <a:cubicBezTo>
                  <a:pt x="184856" y="230012"/>
                  <a:pt x="158044" y="33867"/>
                  <a:pt x="194733" y="59267"/>
                </a:cubicBezTo>
                <a:cubicBezTo>
                  <a:pt x="231422" y="84667"/>
                  <a:pt x="372533" y="372534"/>
                  <a:pt x="372533" y="372534"/>
                </a:cubicBezTo>
              </a:path>
            </a:pathLst>
          </a:cu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4052998" y="3733039"/>
            <a:ext cx="499449" cy="523220"/>
            <a:chOff x="4333176" y="615512"/>
            <a:chExt cx="499449" cy="523220"/>
          </a:xfrm>
        </p:grpSpPr>
        <p:sp>
          <p:nvSpPr>
            <p:cNvPr id="32" name="Rectangle 31"/>
            <p:cNvSpPr/>
            <p:nvPr/>
          </p:nvSpPr>
          <p:spPr>
            <a:xfrm>
              <a:off x="4333176" y="762786"/>
              <a:ext cx="441326" cy="303915"/>
            </a:xfrm>
            <a:prstGeom prst="rect">
              <a:avLst/>
            </a:prstGeom>
            <a:solidFill>
              <a:srgbClr val="0011B2"/>
            </a:solidFill>
            <a:ln>
              <a:solidFill>
                <a:srgbClr val="0011B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390611" y="615512"/>
              <a:ext cx="4420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890537" y="4812969"/>
            <a:ext cx="514191" cy="523220"/>
            <a:chOff x="6391214" y="2384012"/>
            <a:chExt cx="514191" cy="523220"/>
          </a:xfrm>
        </p:grpSpPr>
        <p:sp>
          <p:nvSpPr>
            <p:cNvPr id="37" name="Rectangle 36"/>
            <p:cNvSpPr/>
            <p:nvPr/>
          </p:nvSpPr>
          <p:spPr>
            <a:xfrm>
              <a:off x="6391214" y="2535066"/>
              <a:ext cx="441326" cy="303915"/>
            </a:xfrm>
            <a:prstGeom prst="rect">
              <a:avLst/>
            </a:prstGeom>
            <a:solidFill>
              <a:srgbClr val="0011B2"/>
            </a:solidFill>
            <a:ln>
              <a:solidFill>
                <a:srgbClr val="0011B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461311" y="2384012"/>
              <a:ext cx="4440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endParaRPr lang="en-US" sz="2800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38" name="Rectangle 36"/>
          <p:cNvSpPr>
            <a:spLocks noChangeArrowheads="1"/>
          </p:cNvSpPr>
          <p:nvPr/>
        </p:nvSpPr>
        <p:spPr bwMode="auto">
          <a:xfrm>
            <a:off x="5488384" y="3453643"/>
            <a:ext cx="3198416" cy="119650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anchor="ctr" anchorCtr="1"/>
          <a:lstStyle/>
          <a:p>
            <a:pPr>
              <a:defRPr/>
            </a:pPr>
            <a:r>
              <a:rPr lang="en-US" sz="2400" i="1" dirty="0" smtClean="0">
                <a:latin typeface="Times New Roman"/>
                <a:cs typeface="Times New Roman"/>
              </a:rPr>
              <a:t>t</a:t>
            </a:r>
            <a:r>
              <a:rPr lang="en-US" sz="2400" dirty="0" smtClean="0">
                <a:latin typeface="Times New Roman"/>
                <a:cs typeface="Times New Roman"/>
              </a:rPr>
              <a:t> &gt; </a:t>
            </a:r>
            <a:r>
              <a:rPr lang="en-US" sz="2400" i="1" dirty="0" smtClean="0">
                <a:latin typeface="Times New Roman"/>
                <a:cs typeface="Times New Roman"/>
              </a:rPr>
              <a:t>k</a:t>
            </a:r>
            <a:r>
              <a:rPr lang="en-US" sz="2400" b="1" dirty="0" smtClean="0"/>
              <a:t> </a:t>
            </a:r>
            <a:r>
              <a:rPr lang="en-US" sz="2400" b="1" dirty="0" smtClean="0">
                <a:latin typeface="Calibri"/>
                <a:cs typeface="Calibri"/>
              </a:rPr>
              <a:t>for the iris</a:t>
            </a:r>
          </a:p>
          <a:p>
            <a:pPr>
              <a:defRPr/>
            </a:pPr>
            <a:r>
              <a:rPr lang="en-US" sz="2400" b="1" dirty="0" smtClean="0">
                <a:latin typeface="Calibri"/>
                <a:cs typeface="Calibri"/>
              </a:rPr>
              <a:t>Say: </a:t>
            </a:r>
            <a:r>
              <a:rPr lang="en-US" sz="2400" b="1" i="1" dirty="0" smtClean="0">
                <a:latin typeface="Calibri"/>
                <a:cs typeface="Calibri"/>
              </a:rPr>
              <a:t>more errors </a:t>
            </a:r>
            <a:br>
              <a:rPr lang="en-US" sz="2400" b="1" i="1" dirty="0" smtClean="0">
                <a:latin typeface="Calibri"/>
                <a:cs typeface="Calibri"/>
              </a:rPr>
            </a:br>
            <a:r>
              <a:rPr lang="en-US" sz="2400" b="1" i="1" dirty="0" smtClean="0">
                <a:latin typeface="Calibri"/>
                <a:cs typeface="Calibri"/>
              </a:rPr>
              <a:t>than entropy</a:t>
            </a:r>
            <a:endParaRPr lang="en-US" sz="2400" i="1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8258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/>
      <p:bldP spid="28" grpId="0"/>
      <p:bldP spid="5" grpId="0" animBg="1"/>
      <p:bldP spid="38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35930</TotalTime>
  <Words>3164</Words>
  <Application>Microsoft Macintosh PowerPoint</Application>
  <PresentationFormat>On-screen Show (4:3)</PresentationFormat>
  <Paragraphs>861</Paragraphs>
  <Slides>55</Slides>
  <Notes>32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7" baseType="lpstr">
      <vt:lpstr>Office Theme</vt:lpstr>
      <vt:lpstr>Equation</vt:lpstr>
      <vt:lpstr>Strong Key Derivation from Biometrics</vt:lpstr>
      <vt:lpstr>Key Derivation from Noisy Sources</vt:lpstr>
      <vt:lpstr>Key Derivation from Noisy Sources</vt:lpstr>
      <vt:lpstr>Biometrics</vt:lpstr>
      <vt:lpstr>Iris Codes [Daugman04]</vt:lpstr>
      <vt:lpstr>Two Physical Processes</vt:lpstr>
      <vt:lpstr>Key Derivation from Noisy Sources</vt:lpstr>
      <vt:lpstr>Fuzzy Extractors: Functionality  [JuelsWattenberg99], …, [DodisOstrovskyReyzinSmith04] … </vt:lpstr>
      <vt:lpstr>Fuzzy Extractors: Goals</vt:lpstr>
      <vt:lpstr>Contribution</vt:lpstr>
      <vt:lpstr>Fuzzy Extractors: Typical Construction</vt:lpstr>
      <vt:lpstr>Fuzzy Extractors: Typical Construction</vt:lpstr>
      <vt:lpstr>Secure Sketches</vt:lpstr>
      <vt:lpstr>Secure Sketches</vt:lpstr>
      <vt:lpstr>Secure Sketches</vt:lpstr>
      <vt:lpstr>Outline</vt:lpstr>
      <vt:lpstr>Is it possible to handle  “more errors than entropy” (t &gt; k)?</vt:lpstr>
      <vt:lpstr>Is it possible to handle  “more errors than entropy” (t &gt; k)?</vt:lpstr>
      <vt:lpstr>Is it possible to handle  “more errors than entropy” (t &gt; k)?</vt:lpstr>
      <vt:lpstr>Is it possible to handle  “more errors than entropy” (t &gt; k)?</vt:lpstr>
      <vt:lpstr>Lessons</vt:lpstr>
      <vt:lpstr>Understand the structure of source</vt:lpstr>
      <vt:lpstr>Is big Hfuzz(W0) sufficient? </vt:lpstr>
      <vt:lpstr>Thm [FRS]: No if W0 comes from a family 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 big Hfuzz(W0) sufficient? </vt:lpstr>
      <vt:lpstr>Lessons</vt:lpstr>
      <vt:lpstr>Outline</vt:lpstr>
      <vt:lpstr>Idea [CFPRS14]: “encrypt” r using parts of w0</vt:lpstr>
      <vt:lpstr>Idea [CFPRS14]: “encrypt” r using parts of w0</vt:lpstr>
      <vt:lpstr>Idea [CFPRS14]: “encrypt” r using parts of w0</vt:lpstr>
      <vt:lpstr>Idea [CFPRS14]: “encrypt” r using parts of w0</vt:lpstr>
      <vt:lpstr>Idea [CFPRS14]: “encrypt” r using parts of w0</vt:lpstr>
      <vt:lpstr>Idea [CFPRS14]: “encrypt” r using parts of w0</vt:lpstr>
      <vt:lpstr>Idea [CFPRS14]: “encrypt” r using parts of w0</vt:lpstr>
      <vt:lpstr>Idea [CFPRS14]: “encrypt” r using parts of w0</vt:lpstr>
      <vt:lpstr>Idea [CFPRS14]: “encrypt” r using parts of w0</vt:lpstr>
      <vt:lpstr>Idea [CFPRS14]: “encrypt” r using parts of w0</vt:lpstr>
      <vt:lpstr>Idea [CFPRS14]: “encrypt” r using parts of w0</vt:lpstr>
      <vt:lpstr>How to implement locks?</vt:lpstr>
      <vt:lpstr>Digital Lockers</vt:lpstr>
      <vt:lpstr>Digital Lockers</vt:lpstr>
      <vt:lpstr>How good is this construction?</vt:lpstr>
      <vt:lpstr>How good is this construction?</vt:lpstr>
      <vt:lpstr>How good is this construction?</vt:lpstr>
      <vt:lpstr>How good is this construction?</vt:lpstr>
      <vt:lpstr>How good is this construction?</vt:lpstr>
      <vt:lpstr>Conclusion</vt:lpstr>
    </vt:vector>
  </TitlesOfParts>
  <Company>MIT Lincoln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Fuzzy Extractors</dc:title>
  <dc:creator>Benjamin Fuller</dc:creator>
  <cp:lastModifiedBy>Benjamin Fuller</cp:lastModifiedBy>
  <cp:revision>819</cp:revision>
  <dcterms:created xsi:type="dcterms:W3CDTF">2013-03-29T19:18:32Z</dcterms:created>
  <dcterms:modified xsi:type="dcterms:W3CDTF">2015-01-16T15:51:25Z</dcterms:modified>
</cp:coreProperties>
</file>