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7" r:id="rId2"/>
    <p:sldId id="486" r:id="rId3"/>
    <p:sldId id="495" r:id="rId4"/>
    <p:sldId id="470" r:id="rId5"/>
    <p:sldId id="496" r:id="rId6"/>
    <p:sldId id="497" r:id="rId7"/>
    <p:sldId id="484" r:id="rId8"/>
    <p:sldId id="460" r:id="rId9"/>
    <p:sldId id="479" r:id="rId10"/>
    <p:sldId id="308" r:id="rId11"/>
    <p:sldId id="408" r:id="rId12"/>
    <p:sldId id="501" r:id="rId13"/>
    <p:sldId id="502" r:id="rId14"/>
    <p:sldId id="503" r:id="rId15"/>
    <p:sldId id="504" r:id="rId16"/>
    <p:sldId id="505" r:id="rId17"/>
    <p:sldId id="506" r:id="rId18"/>
    <p:sldId id="507" r:id="rId19"/>
    <p:sldId id="508" r:id="rId20"/>
    <p:sldId id="434" r:id="rId21"/>
    <p:sldId id="436" r:id="rId22"/>
    <p:sldId id="437" r:id="rId23"/>
    <p:sldId id="438" r:id="rId24"/>
    <p:sldId id="499" r:id="rId25"/>
    <p:sldId id="390" r:id="rId26"/>
    <p:sldId id="423" r:id="rId27"/>
    <p:sldId id="414" r:id="rId28"/>
    <p:sldId id="413" r:id="rId29"/>
    <p:sldId id="415" r:id="rId30"/>
    <p:sldId id="416" r:id="rId31"/>
    <p:sldId id="418" r:id="rId32"/>
    <p:sldId id="420" r:id="rId33"/>
    <p:sldId id="424" r:id="rId34"/>
    <p:sldId id="421" r:id="rId35"/>
    <p:sldId id="422" r:id="rId36"/>
    <p:sldId id="395" r:id="rId37"/>
    <p:sldId id="482" r:id="rId38"/>
    <p:sldId id="483" r:id="rId39"/>
    <p:sldId id="397" r:id="rId40"/>
    <p:sldId id="426" r:id="rId41"/>
    <p:sldId id="500" r:id="rId42"/>
    <p:sldId id="398" r:id="rId43"/>
    <p:sldId id="399" r:id="rId44"/>
    <p:sldId id="42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40A"/>
    <a:srgbClr val="F3E816"/>
    <a:srgbClr val="FFFFFF"/>
    <a:srgbClr val="008000"/>
    <a:srgbClr val="82A0FF"/>
    <a:srgbClr val="0011B2"/>
    <a:srgbClr val="DE00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181" autoAdjust="0"/>
    <p:restoredTop sz="99704" autoAdjust="0"/>
  </p:normalViewPr>
  <p:slideViewPr>
    <p:cSldViewPr snapToGrid="0" snapToObjects="1">
      <p:cViewPr>
        <p:scale>
          <a:sx n="170" d="100"/>
          <a:sy n="170" d="100"/>
        </p:scale>
        <p:origin x="-80" y="-8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45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2BC002-C4D2-8840-BC4F-A51557C1170F}" type="datetimeFigureOut">
              <a:rPr lang="en-US" smtClean="0"/>
              <a:t>5/2/16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6EEE89-046A-8146-9442-8F0409274FF4}" type="slidenum">
              <a:rPr lang="en-US" smtClean="0"/>
              <a:t>‹#›</a:t>
            </a:fld>
            <a:endParaRPr lang="en-US"/>
          </a:p>
        </p:txBody>
      </p:sp>
    </p:spTree>
    <p:extLst>
      <p:ext uri="{BB962C8B-B14F-4D97-AF65-F5344CB8AC3E}">
        <p14:creationId xmlns:p14="http://schemas.microsoft.com/office/powerpoint/2010/main" val="3022571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E4532-0A1D-7741-B7F8-C491C4C533AD}" type="datetimeFigureOut">
              <a:rPr lang="en-US" smtClean="0"/>
              <a:t>5/2/16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37516-47F0-4541-821C-B489248754D7}" type="slidenum">
              <a:rPr lang="en-US" smtClean="0"/>
              <a:t>‹#›</a:t>
            </a:fld>
            <a:endParaRPr lang="en-US"/>
          </a:p>
        </p:txBody>
      </p:sp>
    </p:spTree>
    <p:extLst>
      <p:ext uri="{BB962C8B-B14F-4D97-AF65-F5344CB8AC3E}">
        <p14:creationId xmlns:p14="http://schemas.microsoft.com/office/powerpoint/2010/main" val="17808457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Grp="1" noChangeArrowheads="1"/>
          </p:cNvSpPr>
          <p:nvPr>
            <p:ph type="sldNum" sz="quarter" idx="5"/>
          </p:nvPr>
        </p:nvSpPr>
        <p:spPr>
          <a:ln/>
        </p:spPr>
        <p:txBody>
          <a:bodyPr/>
          <a:lstStyle/>
          <a:p>
            <a:fld id="{538FCF78-6F42-DD47-BFB7-03FB0C2A10DA}" type="slidenum">
              <a:rPr lang="en-US" altLang="en-US"/>
              <a:pPr/>
              <a:t>1</a:t>
            </a:fld>
            <a:endParaRPr lang="en-US" altLang="en-US"/>
          </a:p>
        </p:txBody>
      </p:sp>
      <p:sp>
        <p:nvSpPr>
          <p:cNvPr id="5122" name="Rectangle 2"/>
          <p:cNvSpPr>
            <a:spLocks noChangeArrowheads="1"/>
          </p:cNvSpPr>
          <p:nvPr/>
        </p:nvSpPr>
        <p:spPr bwMode="auto">
          <a:xfrm>
            <a:off x="3884613" y="0"/>
            <a:ext cx="2973387"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3" name="Rectangle 3"/>
          <p:cNvSpPr>
            <a:spLocks noChangeArrowheads="1"/>
          </p:cNvSpPr>
          <p:nvPr/>
        </p:nvSpPr>
        <p:spPr bwMode="auto">
          <a:xfrm>
            <a:off x="3884613" y="8686800"/>
            <a:ext cx="2973387"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5" name="Rectangle 5"/>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6" name="Rectangle 6"/>
          <p:cNvSpPr>
            <a:spLocks noChangeArrowheads="1"/>
          </p:cNvSpPr>
          <p:nvPr/>
        </p:nvSpPr>
        <p:spPr bwMode="auto">
          <a:xfrm>
            <a:off x="3883025" y="0"/>
            <a:ext cx="2974975"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7" name="Rectangle 7"/>
          <p:cNvSpPr>
            <a:spLocks noChangeArrowheads="1"/>
          </p:cNvSpPr>
          <p:nvPr/>
        </p:nvSpPr>
        <p:spPr bwMode="auto">
          <a:xfrm>
            <a:off x="3883025" y="8686800"/>
            <a:ext cx="2974975" cy="457200"/>
          </a:xfrm>
          <a:prstGeom prst="rect">
            <a:avLst/>
          </a:prstGeom>
          <a:noFill/>
          <a:ln w="9525">
            <a:noFill/>
            <a:miter lim="800000"/>
            <a:headEnd/>
            <a:tailEnd/>
          </a:ln>
          <a:effectLst/>
        </p:spPr>
        <p:txBody>
          <a:bodyPr lIns="19050" tIns="0" rIns="19050" bIns="0" anchor="b">
            <a:prstTxWarp prst="textNoShape">
              <a:avLst/>
            </a:prstTxWarp>
          </a:bodyPr>
          <a:lstStyle/>
          <a:p>
            <a:pPr algn="r"/>
            <a:r>
              <a:rPr lang="en-US" altLang="en-US" sz="1000" i="1">
                <a:latin typeface="Times New Roman" pitchFamily="-110" charset="0"/>
              </a:rPr>
              <a:t>1</a:t>
            </a:r>
          </a:p>
        </p:txBody>
      </p:sp>
      <p:sp>
        <p:nvSpPr>
          <p:cNvPr id="5128" name="Rectangle 8"/>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29" name="Rectangle 9"/>
          <p:cNvSpPr>
            <a:spLocks noChangeArrowheads="1"/>
          </p:cNvSpPr>
          <p:nvPr/>
        </p:nvSpPr>
        <p:spPr bwMode="auto">
          <a:xfrm>
            <a:off x="0" y="0"/>
            <a:ext cx="2971800" cy="457200"/>
          </a:xfrm>
          <a:prstGeom prst="rect">
            <a:avLst/>
          </a:prstGeom>
          <a:noFill/>
          <a:ln w="9525">
            <a:noFill/>
            <a:miter lim="800000"/>
            <a:headEnd/>
            <a:tailEnd/>
          </a:ln>
          <a:effectLst/>
        </p:spPr>
        <p:txBody>
          <a:bodyPr wrap="none" anchor="ctr">
            <a:prstTxWarp prst="textNoShape">
              <a:avLst/>
            </a:prstTxWarp>
          </a:bodyPr>
          <a:lstStyle/>
          <a:p>
            <a:endParaRPr lang="en-US"/>
          </a:p>
        </p:txBody>
      </p:sp>
      <p:sp>
        <p:nvSpPr>
          <p:cNvPr id="5130" name="Rectangle 10"/>
          <p:cNvSpPr>
            <a:spLocks noGrp="1" noRot="1" noChangeAspect="1" noChangeArrowheads="1" noTextEdit="1"/>
          </p:cNvSpPr>
          <p:nvPr>
            <p:ph type="sldImg"/>
          </p:nvPr>
        </p:nvSpPr>
        <p:spPr>
          <a:ln cap="flat"/>
        </p:spPr>
      </p:sp>
      <p:sp>
        <p:nvSpPr>
          <p:cNvPr id="5131" name="Rectangle 11"/>
          <p:cNvSpPr>
            <a:spLocks noGrp="1" noChangeArrowheads="1"/>
          </p:cNvSpPr>
          <p:nvPr>
            <p:ph type="body" idx="1"/>
          </p:nvPr>
        </p:nvSpPr>
        <p:spPr>
          <a:ln/>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consider a </a:t>
            </a:r>
            <a:r>
              <a:rPr lang="en-US" baseline="0" dirty="0" err="1" smtClean="0"/>
              <a:t>pictoral</a:t>
            </a:r>
            <a:r>
              <a:rPr lang="en-US" baseline="0" dirty="0" smtClean="0"/>
              <a:t> representation of possible initial values for the iris.  This picture is simplified considerably as there are 2^249 possible values for initial</a:t>
            </a:r>
          </a:p>
        </p:txBody>
      </p:sp>
      <p:sp>
        <p:nvSpPr>
          <p:cNvPr id="4" name="Slide Number Placeholder 3"/>
          <p:cNvSpPr>
            <a:spLocks noGrp="1"/>
          </p:cNvSpPr>
          <p:nvPr>
            <p:ph type="sldNum" sz="quarter" idx="10"/>
          </p:nvPr>
        </p:nvSpPr>
        <p:spPr/>
        <p:txBody>
          <a:bodyPr/>
          <a:lstStyle/>
          <a:p>
            <a:fld id="{78F37516-47F0-4541-821C-B489248754D7}" type="slidenum">
              <a:rPr lang="en-US" smtClean="0"/>
              <a:t>14</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consider a </a:t>
            </a:r>
            <a:r>
              <a:rPr lang="en-US" baseline="0" dirty="0" err="1" smtClean="0"/>
              <a:t>pictoral</a:t>
            </a:r>
            <a:r>
              <a:rPr lang="en-US" baseline="0" dirty="0" smtClean="0"/>
              <a:t> representation of possible initial values for the iris.  This picture is simplified considerably as there are 2^249 possible values for initial</a:t>
            </a:r>
          </a:p>
        </p:txBody>
      </p:sp>
      <p:sp>
        <p:nvSpPr>
          <p:cNvPr id="4" name="Slide Number Placeholder 3"/>
          <p:cNvSpPr>
            <a:spLocks noGrp="1"/>
          </p:cNvSpPr>
          <p:nvPr>
            <p:ph type="sldNum" sz="quarter" idx="10"/>
          </p:nvPr>
        </p:nvSpPr>
        <p:spPr/>
        <p:txBody>
          <a:bodyPr/>
          <a:lstStyle/>
          <a:p>
            <a:fld id="{78F37516-47F0-4541-821C-B489248754D7}" type="slidenum">
              <a:rPr lang="en-US" smtClean="0"/>
              <a:t>15</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consider a </a:t>
            </a:r>
            <a:r>
              <a:rPr lang="en-US" baseline="0" dirty="0" err="1" smtClean="0"/>
              <a:t>pictoral</a:t>
            </a:r>
            <a:r>
              <a:rPr lang="en-US" baseline="0" dirty="0" smtClean="0"/>
              <a:t> representation of possible initial values for the iris.  This picture is simplified considerably as there are 2^249 possible values for initial</a:t>
            </a:r>
          </a:p>
        </p:txBody>
      </p:sp>
      <p:sp>
        <p:nvSpPr>
          <p:cNvPr id="4" name="Slide Number Placeholder 3"/>
          <p:cNvSpPr>
            <a:spLocks noGrp="1"/>
          </p:cNvSpPr>
          <p:nvPr>
            <p:ph type="sldNum" sz="quarter" idx="10"/>
          </p:nvPr>
        </p:nvSpPr>
        <p:spPr/>
        <p:txBody>
          <a:bodyPr/>
          <a:lstStyle/>
          <a:p>
            <a:fld id="{78F37516-47F0-4541-821C-B489248754D7}" type="slidenum">
              <a:rPr lang="en-US" smtClean="0"/>
              <a:t>16</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consider a </a:t>
            </a:r>
            <a:r>
              <a:rPr lang="en-US" baseline="0" dirty="0" err="1" smtClean="0"/>
              <a:t>pictoral</a:t>
            </a:r>
            <a:r>
              <a:rPr lang="en-US" baseline="0" dirty="0" smtClean="0"/>
              <a:t> representation of possible initial values for the iris.  This picture is simplified considerably as there are 2^249 possible values for initial</a:t>
            </a:r>
          </a:p>
        </p:txBody>
      </p:sp>
      <p:sp>
        <p:nvSpPr>
          <p:cNvPr id="4" name="Slide Number Placeholder 3"/>
          <p:cNvSpPr>
            <a:spLocks noGrp="1"/>
          </p:cNvSpPr>
          <p:nvPr>
            <p:ph type="sldNum" sz="quarter" idx="10"/>
          </p:nvPr>
        </p:nvSpPr>
        <p:spPr/>
        <p:txBody>
          <a:bodyPr/>
          <a:lstStyle/>
          <a:p>
            <a:fld id="{78F37516-47F0-4541-821C-B489248754D7}" type="slidenum">
              <a:rPr lang="en-US" smtClean="0"/>
              <a:t>17</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consider a </a:t>
            </a:r>
            <a:r>
              <a:rPr lang="en-US" baseline="0" dirty="0" err="1" smtClean="0"/>
              <a:t>pictoral</a:t>
            </a:r>
            <a:r>
              <a:rPr lang="en-US" baseline="0" dirty="0" smtClean="0"/>
              <a:t> representation of possible initial values for the iris.  This picture is simplified considerably as there are 2^249 possible values for initial</a:t>
            </a:r>
          </a:p>
        </p:txBody>
      </p:sp>
      <p:sp>
        <p:nvSpPr>
          <p:cNvPr id="4" name="Slide Number Placeholder 3"/>
          <p:cNvSpPr>
            <a:spLocks noGrp="1"/>
          </p:cNvSpPr>
          <p:nvPr>
            <p:ph type="sldNum" sz="quarter" idx="10"/>
          </p:nvPr>
        </p:nvSpPr>
        <p:spPr/>
        <p:txBody>
          <a:bodyPr/>
          <a:lstStyle/>
          <a:p>
            <a:fld id="{78F37516-47F0-4541-821C-B489248754D7}" type="slidenum">
              <a:rPr lang="en-US" smtClean="0"/>
              <a:t>18</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Which corresponds to 249 bits of entropy.  The observed error rate in iris measurement is around 300 bits between reading.  </a:t>
            </a:r>
            <a:r>
              <a:rPr lang="en-US" baseline="0" dirty="0" err="1" smtClean="0"/>
              <a:t>Pictorally</a:t>
            </a:r>
            <a:r>
              <a:rPr lang="en-US" baseline="0" dirty="0" smtClean="0"/>
              <a:t> this means we need to accept any final in this radius.  This seems like a lot of distance to accept, however, the closest known reading between two different people different in almost 700 bits.  So if we set t=300 we should never confuse two people.</a:t>
            </a:r>
          </a:p>
          <a:p>
            <a:endParaRPr lang="en-US" baseline="0" dirty="0" smtClean="0"/>
          </a:p>
          <a:p>
            <a:r>
              <a:rPr lang="en-US" baseline="0" dirty="0" smtClean="0"/>
              <a:t>So the iris has more errors than entropy.  The reason we might hope to derive keys is that different people are far apart so even if we accept readings distance 300 apart we will never confused two people.</a:t>
            </a:r>
          </a:p>
          <a:p>
            <a:endParaRPr lang="en-US" baseline="0" dirty="0" smtClean="0"/>
          </a:p>
          <a:p>
            <a:r>
              <a:rPr lang="en-US" baseline="0" dirty="0" smtClean="0"/>
              <a:t>However, traditional fuzzy extractors only consider the entropy and the number of errors (these were the only two parameters in the analysis).  I’ll now show why this is a problem.</a:t>
            </a:r>
          </a:p>
        </p:txBody>
      </p:sp>
      <p:sp>
        <p:nvSpPr>
          <p:cNvPr id="4" name="Slide Number Placeholder 3"/>
          <p:cNvSpPr>
            <a:spLocks noGrp="1"/>
          </p:cNvSpPr>
          <p:nvPr>
            <p:ph type="sldNum" sz="quarter" idx="10"/>
          </p:nvPr>
        </p:nvSpPr>
        <p:spPr/>
        <p:txBody>
          <a:bodyPr/>
          <a:lstStyle/>
          <a:p>
            <a:fld id="{78F37516-47F0-4541-821C-B489248754D7}" type="slidenum">
              <a:rPr lang="en-US" smtClean="0"/>
              <a:t>19</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ADS: Bullet structure too simple here: these items don’t all belong in one list</a:t>
            </a:r>
          </a:p>
        </p:txBody>
      </p:sp>
      <p:sp>
        <p:nvSpPr>
          <p:cNvPr id="4" name="Slide Number Placeholder 3"/>
          <p:cNvSpPr>
            <a:spLocks noGrp="1"/>
          </p:cNvSpPr>
          <p:nvPr>
            <p:ph type="sldNum" sz="quarter" idx="10"/>
          </p:nvPr>
        </p:nvSpPr>
        <p:spPr/>
        <p:txBody>
          <a:bodyPr/>
          <a:lstStyle/>
          <a:p>
            <a:fld id="{78F37516-47F0-4541-821C-B489248754D7}" type="slidenum">
              <a:rPr lang="en-US" smtClean="0"/>
              <a:t>20</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ADS: Bullet structure too simple here: these items don’t all belong in one list</a:t>
            </a:r>
          </a:p>
        </p:txBody>
      </p:sp>
      <p:sp>
        <p:nvSpPr>
          <p:cNvPr id="4" name="Slide Number Placeholder 3"/>
          <p:cNvSpPr>
            <a:spLocks noGrp="1"/>
          </p:cNvSpPr>
          <p:nvPr>
            <p:ph type="sldNum" sz="quarter" idx="10"/>
          </p:nvPr>
        </p:nvSpPr>
        <p:spPr/>
        <p:txBody>
          <a:bodyPr/>
          <a:lstStyle/>
          <a:p>
            <a:fld id="{78F37516-47F0-4541-821C-B489248754D7}" type="slidenum">
              <a:rPr lang="en-US" smtClean="0"/>
              <a:t>21</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ADS: Bullet structure too simple here: these items don’t all belong in one list</a:t>
            </a:r>
          </a:p>
        </p:txBody>
      </p:sp>
      <p:sp>
        <p:nvSpPr>
          <p:cNvPr id="4" name="Slide Number Placeholder 3"/>
          <p:cNvSpPr>
            <a:spLocks noGrp="1"/>
          </p:cNvSpPr>
          <p:nvPr>
            <p:ph type="sldNum" sz="quarter" idx="10"/>
          </p:nvPr>
        </p:nvSpPr>
        <p:spPr/>
        <p:txBody>
          <a:bodyPr/>
          <a:lstStyle/>
          <a:p>
            <a:fld id="{78F37516-47F0-4541-821C-B489248754D7}" type="slidenum">
              <a:rPr lang="en-US" smtClean="0"/>
              <a:t>22</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23</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sigma.octopart.com</a:t>
            </a:r>
            <a:r>
              <a:rPr lang="en-US" sz="1200" dirty="0" smtClean="0"/>
              <a:t>/14152599/image/Microchip-TC14433EPG.jpg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www.drgaelriverz.com</a:t>
            </a:r>
            <a:r>
              <a:rPr lang="en-US" sz="1200" dirty="0" smtClean="0"/>
              <a:t>/images/</a:t>
            </a:r>
            <a:r>
              <a:rPr lang="en-US" sz="1200" dirty="0" err="1" smtClean="0"/>
              <a:t>Round_Eye.JPG</a:t>
            </a: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2</a:t>
            </a:fld>
            <a:endParaRPr lang="en-US"/>
          </a:p>
        </p:txBody>
      </p:sp>
    </p:spTree>
    <p:extLst>
      <p:ext uri="{BB962C8B-B14F-4D97-AF65-F5344CB8AC3E}">
        <p14:creationId xmlns:p14="http://schemas.microsoft.com/office/powerpoint/2010/main" val="272594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25</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26</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27</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28</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29</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30</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31</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32</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33</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34</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sigma.octopart.com</a:t>
            </a:r>
            <a:r>
              <a:rPr lang="en-US" sz="1200" dirty="0" smtClean="0"/>
              <a:t>/14152599/image/Microchip-TC14433EPG.jpg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www.drgaelriverz.com</a:t>
            </a:r>
            <a:r>
              <a:rPr lang="en-US" sz="1200" dirty="0" smtClean="0"/>
              <a:t>/images/</a:t>
            </a:r>
            <a:r>
              <a:rPr lang="en-US" sz="1200" dirty="0" err="1" smtClean="0"/>
              <a:t>Round_Eye.JPG</a:t>
            </a: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a:t>
            </a:fld>
            <a:endParaRPr lang="en-US"/>
          </a:p>
        </p:txBody>
      </p:sp>
    </p:spTree>
    <p:extLst>
      <p:ext uri="{BB962C8B-B14F-4D97-AF65-F5344CB8AC3E}">
        <p14:creationId xmlns:p14="http://schemas.microsoft.com/office/powerpoint/2010/main" val="2725941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35</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ADS: Say RO construction first? Then say point obfuscation?</a:t>
            </a:r>
            <a:endParaRPr lang="en-US" dirty="0"/>
          </a:p>
        </p:txBody>
      </p:sp>
      <p:sp>
        <p:nvSpPr>
          <p:cNvPr id="4" name="Slide Number Placeholder 3"/>
          <p:cNvSpPr>
            <a:spLocks noGrp="1"/>
          </p:cNvSpPr>
          <p:nvPr>
            <p:ph type="sldNum" sz="quarter" idx="10"/>
          </p:nvPr>
        </p:nvSpPr>
        <p:spPr/>
        <p:txBody>
          <a:bodyPr/>
          <a:lstStyle/>
          <a:p>
            <a:fld id="{78F37516-47F0-4541-821C-B489248754D7}" type="slidenum">
              <a:rPr lang="en-US" smtClean="0"/>
              <a:t>36</a:t>
            </a:fld>
            <a:endParaRPr lang="en-US"/>
          </a:p>
        </p:txBody>
      </p:sp>
    </p:spTree>
    <p:extLst>
      <p:ext uri="{BB962C8B-B14F-4D97-AF65-F5344CB8AC3E}">
        <p14:creationId xmlns:p14="http://schemas.microsoft.com/office/powerpoint/2010/main" val="2870240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ADS: too much text (break it up somehow?)</a:t>
            </a:r>
            <a:endParaRPr lang="en-US" dirty="0"/>
          </a:p>
        </p:txBody>
      </p:sp>
      <p:sp>
        <p:nvSpPr>
          <p:cNvPr id="4" name="Slide Number Placeholder 3"/>
          <p:cNvSpPr>
            <a:spLocks noGrp="1"/>
          </p:cNvSpPr>
          <p:nvPr>
            <p:ph type="sldNum" sz="quarter" idx="10"/>
          </p:nvPr>
        </p:nvSpPr>
        <p:spPr/>
        <p:txBody>
          <a:bodyPr/>
          <a:lstStyle/>
          <a:p>
            <a:fld id="{78F37516-47F0-4541-821C-B489248754D7}" type="slidenum">
              <a:rPr lang="en-US" smtClean="0"/>
              <a:t>40</a:t>
            </a:fld>
            <a:endParaRPr lang="en-US"/>
          </a:p>
        </p:txBody>
      </p:sp>
    </p:spTree>
    <p:extLst>
      <p:ext uri="{BB962C8B-B14F-4D97-AF65-F5344CB8AC3E}">
        <p14:creationId xmlns:p14="http://schemas.microsoft.com/office/powerpoint/2010/main" val="3557203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ADS: too much text (break it up somehow?)</a:t>
            </a:r>
            <a:endParaRPr lang="en-US" dirty="0"/>
          </a:p>
        </p:txBody>
      </p:sp>
      <p:sp>
        <p:nvSpPr>
          <p:cNvPr id="4" name="Slide Number Placeholder 3"/>
          <p:cNvSpPr>
            <a:spLocks noGrp="1"/>
          </p:cNvSpPr>
          <p:nvPr>
            <p:ph type="sldNum" sz="quarter" idx="10"/>
          </p:nvPr>
        </p:nvSpPr>
        <p:spPr/>
        <p:txBody>
          <a:bodyPr/>
          <a:lstStyle/>
          <a:p>
            <a:fld id="{78F37516-47F0-4541-821C-B489248754D7}" type="slidenum">
              <a:rPr lang="en-US" smtClean="0"/>
              <a:t>41</a:t>
            </a:fld>
            <a:endParaRPr lang="en-US"/>
          </a:p>
        </p:txBody>
      </p:sp>
    </p:spTree>
    <p:extLst>
      <p:ext uri="{BB962C8B-B14F-4D97-AF65-F5344CB8AC3E}">
        <p14:creationId xmlns:p14="http://schemas.microsoft.com/office/powerpoint/2010/main" val="3557203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37516-47F0-4541-821C-B489248754D7}" type="slidenum">
              <a:rPr lang="en-US" smtClean="0"/>
              <a:t>43</a:t>
            </a:fld>
            <a:endParaRPr lang="en-US"/>
          </a:p>
        </p:txBody>
      </p:sp>
    </p:spTree>
    <p:extLst>
      <p:ext uri="{BB962C8B-B14F-4D97-AF65-F5344CB8AC3E}">
        <p14:creationId xmlns:p14="http://schemas.microsoft.com/office/powerpoint/2010/main" val="1283970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44</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sigma.octopart.com</a:t>
            </a:r>
            <a:r>
              <a:rPr lang="en-US" sz="1200" dirty="0" smtClean="0"/>
              <a:t>/14152599/image/Microchip-TC14433EPG.jpg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www.drgaelriverz.com</a:t>
            </a:r>
            <a:r>
              <a:rPr lang="en-US" sz="1200" dirty="0" smtClean="0"/>
              <a:t>/images/</a:t>
            </a:r>
            <a:r>
              <a:rPr lang="en-US" sz="1200" dirty="0" err="1" smtClean="0"/>
              <a:t>Round_Eye.JPG</a:t>
            </a: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5</a:t>
            </a:fld>
            <a:endParaRPr lang="en-US"/>
          </a:p>
        </p:txBody>
      </p:sp>
    </p:spTree>
    <p:extLst>
      <p:ext uri="{BB962C8B-B14F-4D97-AF65-F5344CB8AC3E}">
        <p14:creationId xmlns:p14="http://schemas.microsoft.com/office/powerpoint/2010/main" val="272594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sigma.octopart.com</a:t>
            </a:r>
            <a:r>
              <a:rPr lang="en-US" sz="1200" dirty="0" smtClean="0"/>
              <a:t>/14152599/image/Microchip-TC14433EPG.jpg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www.drgaelriverz.com</a:t>
            </a:r>
            <a:r>
              <a:rPr lang="en-US" sz="1200" dirty="0" smtClean="0"/>
              <a:t>/images/</a:t>
            </a:r>
            <a:r>
              <a:rPr lang="en-US" sz="1200" dirty="0" err="1" smtClean="0"/>
              <a:t>Round_Eye.JPG</a:t>
            </a: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6</a:t>
            </a:fld>
            <a:endParaRPr lang="en-US"/>
          </a:p>
        </p:txBody>
      </p:sp>
    </p:spTree>
    <p:extLst>
      <p:ext uri="{BB962C8B-B14F-4D97-AF65-F5344CB8AC3E}">
        <p14:creationId xmlns:p14="http://schemas.microsoft.com/office/powerpoint/2010/main" val="272594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10</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11</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consider a </a:t>
            </a:r>
            <a:r>
              <a:rPr lang="en-US" baseline="0" dirty="0" err="1" smtClean="0"/>
              <a:t>pictoral</a:t>
            </a:r>
            <a:r>
              <a:rPr lang="en-US" baseline="0" dirty="0" smtClean="0"/>
              <a:t> representation of possible initial values for the iris.  This picture is simplified considerably as there are 2^249 possible values for initial</a:t>
            </a:r>
          </a:p>
        </p:txBody>
      </p:sp>
      <p:sp>
        <p:nvSpPr>
          <p:cNvPr id="4" name="Slide Number Placeholder 3"/>
          <p:cNvSpPr>
            <a:spLocks noGrp="1"/>
          </p:cNvSpPr>
          <p:nvPr>
            <p:ph type="sldNum" sz="quarter" idx="10"/>
          </p:nvPr>
        </p:nvSpPr>
        <p:spPr/>
        <p:txBody>
          <a:bodyPr/>
          <a:lstStyle/>
          <a:p>
            <a:fld id="{78F37516-47F0-4541-821C-B489248754D7}" type="slidenum">
              <a:rPr lang="en-US" smtClean="0"/>
              <a:t>12</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consider a </a:t>
            </a:r>
            <a:r>
              <a:rPr lang="en-US" baseline="0" dirty="0" err="1" smtClean="0"/>
              <a:t>pictoral</a:t>
            </a:r>
            <a:r>
              <a:rPr lang="en-US" baseline="0" dirty="0" smtClean="0"/>
              <a:t> representation of possible initial values for the iris.  This picture is simplified considerably as there are 2^249 possible values for initial</a:t>
            </a:r>
          </a:p>
        </p:txBody>
      </p:sp>
      <p:sp>
        <p:nvSpPr>
          <p:cNvPr id="4" name="Slide Number Placeholder 3"/>
          <p:cNvSpPr>
            <a:spLocks noGrp="1"/>
          </p:cNvSpPr>
          <p:nvPr>
            <p:ph type="sldNum" sz="quarter" idx="10"/>
          </p:nvPr>
        </p:nvSpPr>
        <p:spPr/>
        <p:txBody>
          <a:bodyPr/>
          <a:lstStyle/>
          <a:p>
            <a:fld id="{78F37516-47F0-4541-821C-B489248754D7}" type="slidenum">
              <a:rPr lang="en-US" smtClean="0"/>
              <a:t>13</a:t>
            </a:fld>
            <a:endParaRPr lang="en-US"/>
          </a:p>
        </p:txBody>
      </p:sp>
    </p:spTree>
    <p:extLst>
      <p:ext uri="{BB962C8B-B14F-4D97-AF65-F5344CB8AC3E}">
        <p14:creationId xmlns:p14="http://schemas.microsoft.com/office/powerpoint/2010/main" val="238944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72B311-7DF2-4749-B34F-433F1544CC17}" type="datetime1">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427189180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ECBE18-2EA4-1B45-8236-B941C374DA47}" type="datetime1">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216481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9CB19-0393-2A44-A067-F021E0C4DDEF}" type="datetime1">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98222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C9E4B-F207-7344-96A0-2EE5DA8E6E5C}" type="datetime1">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9ED7421F-71E7-F748-8E9F-5BC3CDBE49C2}" type="slidenum">
              <a:rPr lang="en-US" smtClean="0"/>
              <a:pPr/>
              <a:t>‹#›</a:t>
            </a:fld>
            <a:endParaRPr lang="en-US"/>
          </a:p>
        </p:txBody>
      </p:sp>
    </p:spTree>
    <p:extLst>
      <p:ext uri="{BB962C8B-B14F-4D97-AF65-F5344CB8AC3E}">
        <p14:creationId xmlns:p14="http://schemas.microsoft.com/office/powerpoint/2010/main" val="22536644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BWF </a:t>
            </a:r>
            <a:fld id="{4BCE14F0-C6F9-E44F-9F22-565BFAD9AEFF}" type="datetime1">
              <a:rPr lang="en-US" smtClean="0"/>
              <a:t>5/2/16</a:t>
            </a:fld>
            <a:r>
              <a:rPr lang="en-US" smtClean="0"/>
              <a:t> </a:t>
            </a:r>
            <a:r>
              <a:rPr lang="en-US" dirty="0" smtClean="0"/>
              <a:t>&lt;#&gt;</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410155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107436-E9E6-8644-B76D-8A3670404431}" type="datetime1">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406163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704BE-B73F-1247-8E97-FEF4265D02BE}" type="datetime1">
              <a:rPr lang="en-US" smtClean="0"/>
              <a:t>5/2/16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360322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FAAE1-044A-DB4F-8B1F-C3FE7097B265}" type="datetime1">
              <a:rPr lang="en-US" smtClean="0"/>
              <a:t>5/2/16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57711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20E93-EFEE-154C-9C68-5682B0320442}" type="datetime1">
              <a:rPr lang="en-US" smtClean="0"/>
              <a:t>5/2/16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22125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5F575D-A189-0643-BF9F-DF72296A7D40}" type="datetime1">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340014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9DE94-2512-214A-89F0-17106E75B3E3}" type="datetime1">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444869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781E-7AB9-F640-8DBF-25F845829C35}" type="datetime1">
              <a:rPr lang="en-US" smtClean="0"/>
              <a:t>5/2/16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9ED7421F-71E7-F748-8E9F-5BC3CDBE49C2}" type="slidenum">
              <a:rPr lang="en-US" smtClean="0"/>
              <a:pPr/>
              <a:t>‹#›</a:t>
            </a:fld>
            <a:endParaRPr lang="en-US" dirty="0"/>
          </a:p>
        </p:txBody>
      </p:sp>
    </p:spTree>
    <p:extLst>
      <p:ext uri="{BB962C8B-B14F-4D97-AF65-F5344CB8AC3E}">
        <p14:creationId xmlns:p14="http://schemas.microsoft.com/office/powerpoint/2010/main" val="69830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945" y="0"/>
            <a:ext cx="8345972" cy="2487076"/>
          </a:xfrm>
        </p:spPr>
        <p:txBody>
          <a:bodyPr>
            <a:noAutofit/>
          </a:bodyPr>
          <a:lstStyle/>
          <a:p>
            <a:r>
              <a:rPr lang="en-US" sz="5400" dirty="0" smtClean="0"/>
              <a:t>Reusable Fuzzy Extractors for Low-Entropy Distributions</a:t>
            </a:r>
            <a:endParaRPr lang="en-US" sz="5400" dirty="0"/>
          </a:p>
        </p:txBody>
      </p:sp>
      <p:sp>
        <p:nvSpPr>
          <p:cNvPr id="4110" name="Text Box 14"/>
          <p:cNvSpPr txBox="1">
            <a:spLocks noGrp="1" noChangeArrowheads="1"/>
          </p:cNvSpPr>
          <p:nvPr>
            <p:ph type="subTitle" sz="quarter" idx="1"/>
          </p:nvPr>
        </p:nvSpPr>
        <p:spPr>
          <a:xfrm>
            <a:off x="612340" y="2977407"/>
            <a:ext cx="7620237" cy="742186"/>
          </a:xfrm>
          <a:noFill/>
          <a:ln/>
        </p:spPr>
        <p:txBody>
          <a:bodyPr>
            <a:noAutofit/>
          </a:bodyPr>
          <a:lstStyle/>
          <a:p>
            <a:r>
              <a:rPr lang="en-US" altLang="en-US" dirty="0" smtClean="0">
                <a:solidFill>
                  <a:srgbClr val="000000"/>
                </a:solidFill>
              </a:rPr>
              <a:t>Benjamin Fuller</a:t>
            </a:r>
          </a:p>
          <a:p>
            <a:endParaRPr lang="en-US" altLang="en-US" dirty="0" smtClean="0">
              <a:solidFill>
                <a:srgbClr val="000000"/>
              </a:solidFill>
            </a:endParaRPr>
          </a:p>
          <a:p>
            <a:r>
              <a:rPr lang="en-US" altLang="en-US" dirty="0" smtClean="0">
                <a:solidFill>
                  <a:srgbClr val="000000"/>
                </a:solidFill>
              </a:rPr>
              <a:t>Joint work with Ran Canetti, Omer </a:t>
            </a:r>
            <a:r>
              <a:rPr lang="en-US" altLang="en-US" dirty="0" err="1" smtClean="0">
                <a:solidFill>
                  <a:srgbClr val="000000"/>
                </a:solidFill>
              </a:rPr>
              <a:t>Paneth</a:t>
            </a:r>
            <a:r>
              <a:rPr lang="en-US" altLang="en-US" dirty="0" smtClean="0">
                <a:solidFill>
                  <a:srgbClr val="000000"/>
                </a:solidFill>
              </a:rPr>
              <a:t>, Adam Smith, and Leonid </a:t>
            </a:r>
            <a:r>
              <a:rPr lang="en-US" altLang="en-US" dirty="0" err="1" smtClean="0">
                <a:solidFill>
                  <a:srgbClr val="000000"/>
                </a:solidFill>
              </a:rPr>
              <a:t>Reyzin</a:t>
            </a:r>
            <a:endParaRPr lang="en-US" altLang="en-US" dirty="0" smtClean="0">
              <a:solidFill>
                <a:srgbClr val="000000"/>
              </a:solidFill>
            </a:endParaRPr>
          </a:p>
        </p:txBody>
      </p:sp>
      <p:sp>
        <p:nvSpPr>
          <p:cNvPr id="5" name="Text Box 14"/>
          <p:cNvSpPr txBox="1">
            <a:spLocks noChangeArrowheads="1"/>
          </p:cNvSpPr>
          <p:nvPr/>
        </p:nvSpPr>
        <p:spPr>
          <a:xfrm>
            <a:off x="0" y="6317194"/>
            <a:ext cx="2569726" cy="540806"/>
          </a:xfrm>
          <a:prstGeom prst="rect">
            <a:avLst/>
          </a:prstGeom>
          <a:noFill/>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2400" dirty="0" smtClean="0">
                <a:solidFill>
                  <a:schemeClr val="tx1"/>
                </a:solidFill>
              </a:rPr>
              <a:t>May 9, 2016</a:t>
            </a:r>
            <a:endParaRPr lang="en-US" altLang="en-US" sz="2400" dirty="0">
              <a:solidFill>
                <a:schemeClr val="tx1"/>
              </a:solidFill>
            </a:endParaRPr>
          </a:p>
        </p:txBody>
      </p:sp>
      <p:sp>
        <p:nvSpPr>
          <p:cNvPr id="3" name="Slide Number Placeholder 2"/>
          <p:cNvSpPr>
            <a:spLocks noGrp="1"/>
          </p:cNvSpPr>
          <p:nvPr>
            <p:ph type="sldNum" sz="quarter" idx="12"/>
          </p:nvPr>
        </p:nvSpPr>
        <p:spPr/>
        <p:txBody>
          <a:bodyPr/>
          <a:lstStyle/>
          <a:p>
            <a:fld id="{D87B1FF4-B098-D048-AAD3-7E68A4179873}" type="slidenum">
              <a:rPr lang="en-US" smtClean="0"/>
              <a:t>1</a:t>
            </a:fld>
            <a:endParaRPr lang="en-US" dirty="0"/>
          </a:p>
        </p:txBody>
      </p:sp>
    </p:spTree>
    <p:extLst>
      <p:ext uri="{BB962C8B-B14F-4D97-AF65-F5344CB8AC3E}">
        <p14:creationId xmlns:p14="http://schemas.microsoft.com/office/powerpoint/2010/main" val="3324281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861" y="-100356"/>
            <a:ext cx="9887312" cy="861257"/>
          </a:xfrm>
        </p:spPr>
        <p:txBody>
          <a:bodyPr>
            <a:normAutofit fontScale="90000"/>
          </a:bodyPr>
          <a:lstStyle/>
          <a:p>
            <a:r>
              <a:rPr lang="en-US" dirty="0" smtClean="0"/>
              <a:t>Fuzzy Extractors: Functionality</a:t>
            </a:r>
            <a:br>
              <a:rPr lang="en-US" dirty="0" smtClean="0"/>
            </a:br>
            <a:r>
              <a:rPr lang="en-US" sz="2000" dirty="0" smtClean="0"/>
              <a:t> [JuelsWattenberg99], …, </a:t>
            </a:r>
            <a:r>
              <a:rPr lang="en-US" sz="2000" dirty="0" smtClean="0">
                <a:solidFill>
                  <a:prstClr val="black"/>
                </a:solidFill>
                <a:ea typeface="+mn-ea"/>
                <a:cs typeface="+mn-cs"/>
              </a:rPr>
              <a:t>[</a:t>
            </a:r>
            <a:r>
              <a:rPr lang="en-US" sz="2000" dirty="0">
                <a:solidFill>
                  <a:prstClr val="black"/>
                </a:solidFill>
                <a:ea typeface="+mn-ea"/>
                <a:cs typeface="+mn-cs"/>
              </a:rPr>
              <a:t>DodisOstrovskyReyzinSmith04] … </a:t>
            </a:r>
            <a:endParaRPr lang="en-US" sz="2000" dirty="0"/>
          </a:p>
        </p:txBody>
      </p:sp>
      <p:sp>
        <p:nvSpPr>
          <p:cNvPr id="36" name="Content Placeholder 1"/>
          <p:cNvSpPr txBox="1">
            <a:spLocks/>
          </p:cNvSpPr>
          <p:nvPr/>
        </p:nvSpPr>
        <p:spPr>
          <a:xfrm>
            <a:off x="-1" y="786641"/>
            <a:ext cx="9504948" cy="28530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cs typeface="Calibri"/>
              </a:rPr>
              <a:t>Enrollment algorithm </a:t>
            </a:r>
            <a:r>
              <a:rPr lang="en-US" sz="2800" i="1" dirty="0" smtClean="0">
                <a:latin typeface="Times New Roman"/>
                <a:cs typeface="Times New Roman"/>
              </a:rPr>
              <a:t>Gen</a:t>
            </a:r>
            <a:r>
              <a:rPr lang="en-US" sz="2800" dirty="0" smtClean="0">
                <a:cs typeface="Calibri"/>
              </a:rPr>
              <a:t>: </a:t>
            </a:r>
            <a:br>
              <a:rPr lang="en-US" sz="2800" dirty="0" smtClean="0">
                <a:cs typeface="Calibri"/>
              </a:rPr>
            </a:br>
            <a:r>
              <a:rPr lang="en-US" sz="2800" dirty="0" smtClean="0">
                <a:cs typeface="Calibri"/>
              </a:rPr>
              <a:t>	Take a measurement </a:t>
            </a:r>
            <a:r>
              <a:rPr lang="en-US" sz="2800" i="1" dirty="0" smtClean="0">
                <a:latin typeface="Times New Roman"/>
                <a:cs typeface="Times New Roman"/>
              </a:rPr>
              <a:t>w</a:t>
            </a:r>
            <a:r>
              <a:rPr lang="en-US" sz="2800" baseline="-25000" dirty="0" smtClean="0">
                <a:latin typeface="Times New Roman"/>
                <a:cs typeface="Times New Roman"/>
              </a:rPr>
              <a:t>0 </a:t>
            </a:r>
            <a:r>
              <a:rPr lang="en-US" sz="2800" dirty="0" smtClean="0">
                <a:cs typeface="Calibri"/>
              </a:rPr>
              <a:t>from the source. </a:t>
            </a:r>
            <a:br>
              <a:rPr lang="en-US" sz="2800" dirty="0" smtClean="0">
                <a:cs typeface="Calibri"/>
              </a:rPr>
            </a:br>
            <a:r>
              <a:rPr lang="en-US" sz="2800" dirty="0" smtClean="0">
                <a:cs typeface="Calibri"/>
              </a:rPr>
              <a:t>	Use it to “lock up” random </a:t>
            </a:r>
            <a:r>
              <a:rPr lang="en-US" sz="2800" i="1" dirty="0" smtClean="0">
                <a:latin typeface="Times New Roman"/>
                <a:cs typeface="Times New Roman"/>
              </a:rPr>
              <a:t>r</a:t>
            </a:r>
            <a:r>
              <a:rPr lang="en-US" sz="2800" dirty="0" smtClean="0">
                <a:cs typeface="Calibri"/>
              </a:rPr>
              <a:t> in a </a:t>
            </a:r>
            <a:r>
              <a:rPr lang="en-US" sz="2800" dirty="0" err="1" smtClean="0">
                <a:cs typeface="Calibri"/>
              </a:rPr>
              <a:t>nonsecret</a:t>
            </a:r>
            <a:r>
              <a:rPr lang="en-US" sz="2800" dirty="0" smtClean="0">
                <a:cs typeface="Calibri"/>
              </a:rPr>
              <a:t> value </a:t>
            </a:r>
            <a:r>
              <a:rPr lang="en-US" sz="2800" i="1" dirty="0" smtClean="0">
                <a:latin typeface="Times New Roman"/>
                <a:cs typeface="Times New Roman"/>
              </a:rPr>
              <a:t>p</a:t>
            </a:r>
            <a:r>
              <a:rPr lang="en-US" sz="2800" dirty="0" smtClean="0">
                <a:cs typeface="Calibri"/>
              </a:rPr>
              <a:t>.</a:t>
            </a:r>
          </a:p>
          <a:p>
            <a:r>
              <a:rPr lang="en-US" sz="2800" dirty="0" smtClean="0">
                <a:cs typeface="Calibri"/>
              </a:rPr>
              <a:t>Subsequent algorithm </a:t>
            </a:r>
            <a:r>
              <a:rPr lang="en-US" sz="2800" i="1" dirty="0" smtClean="0">
                <a:latin typeface="Times New Roman"/>
                <a:cs typeface="Times New Roman"/>
              </a:rPr>
              <a:t>Rep</a:t>
            </a:r>
            <a:r>
              <a:rPr lang="en-US" sz="2800" dirty="0" smtClean="0">
                <a:latin typeface="Times New Roman"/>
                <a:cs typeface="Times New Roman"/>
              </a:rPr>
              <a:t>:</a:t>
            </a:r>
            <a:r>
              <a:rPr lang="en-US" sz="2800" dirty="0" smtClean="0">
                <a:latin typeface="Calibri"/>
                <a:cs typeface="Calibri"/>
              </a:rPr>
              <a:t> </a:t>
            </a:r>
            <a:r>
              <a:rPr lang="en-US" sz="2800" dirty="0">
                <a:latin typeface="Calibri"/>
                <a:cs typeface="Calibri"/>
              </a:rPr>
              <a:t>give same </a:t>
            </a:r>
            <a:r>
              <a:rPr lang="en-US" sz="2800" dirty="0" smtClean="0">
                <a:latin typeface="Calibri"/>
                <a:cs typeface="Calibri"/>
              </a:rPr>
              <a:t>output if </a:t>
            </a:r>
            <a:r>
              <a:rPr lang="en-US" sz="2800" i="1" dirty="0">
                <a:latin typeface="Times New Roman"/>
                <a:cs typeface="Times New Roman"/>
              </a:rPr>
              <a:t>d</a:t>
            </a:r>
            <a:r>
              <a:rPr lang="en-US" sz="2800" dirty="0">
                <a:latin typeface="Times New Roman"/>
                <a:cs typeface="Times New Roman"/>
              </a:rPr>
              <a:t>(</a:t>
            </a:r>
            <a:r>
              <a:rPr lang="en-US" sz="2800" i="1" dirty="0">
                <a:latin typeface="Times New Roman"/>
                <a:cs typeface="Times New Roman"/>
              </a:rPr>
              <a:t>w</a:t>
            </a:r>
            <a:r>
              <a:rPr lang="en-US" sz="2800" baseline="-25000" dirty="0">
                <a:latin typeface="Times New Roman"/>
                <a:cs typeface="Times New Roman"/>
              </a:rPr>
              <a:t>0</a:t>
            </a:r>
            <a:r>
              <a:rPr lang="en-US" sz="2800" dirty="0">
                <a:latin typeface="Times New Roman"/>
                <a:cs typeface="Times New Roman"/>
              </a:rPr>
              <a:t>, </a:t>
            </a:r>
            <a:r>
              <a:rPr lang="en-US" sz="2800" i="1" dirty="0">
                <a:latin typeface="Times New Roman"/>
                <a:cs typeface="Times New Roman"/>
              </a:rPr>
              <a:t>w</a:t>
            </a:r>
            <a:r>
              <a:rPr lang="en-US" sz="2800" baseline="-25000" dirty="0">
                <a:latin typeface="Times New Roman"/>
                <a:cs typeface="Times New Roman"/>
              </a:rPr>
              <a:t>1</a:t>
            </a:r>
            <a:r>
              <a:rPr lang="en-US" sz="2800" dirty="0">
                <a:latin typeface="Times New Roman"/>
                <a:cs typeface="Times New Roman"/>
              </a:rPr>
              <a:t>) &lt; </a:t>
            </a:r>
            <a:r>
              <a:rPr lang="en-US" sz="2800" i="1" dirty="0" smtClean="0">
                <a:latin typeface="Times New Roman"/>
                <a:cs typeface="Times New Roman"/>
              </a:rPr>
              <a:t>t</a:t>
            </a:r>
            <a:endParaRPr lang="en-US" sz="2800" dirty="0">
              <a:cs typeface="Calibri"/>
            </a:endParaRPr>
          </a:p>
          <a:p>
            <a:r>
              <a:rPr lang="en-US" sz="2800" dirty="0" smtClean="0">
                <a:latin typeface="Calibri"/>
                <a:cs typeface="Calibri"/>
              </a:rPr>
              <a:t>Security: </a:t>
            </a:r>
            <a:r>
              <a:rPr lang="en-US" sz="2800" i="1" dirty="0" smtClean="0">
                <a:latin typeface="Times New Roman"/>
                <a:cs typeface="Times New Roman"/>
              </a:rPr>
              <a:t>r</a:t>
            </a:r>
            <a:r>
              <a:rPr lang="en-US" sz="2800" dirty="0" smtClean="0">
                <a:latin typeface="Times New Roman"/>
                <a:cs typeface="Times New Roman"/>
              </a:rPr>
              <a:t> </a:t>
            </a:r>
            <a:r>
              <a:rPr lang="en-US" sz="2800" dirty="0" smtClean="0">
                <a:cs typeface="Calibri"/>
              </a:rPr>
              <a:t>looks uniform even given </a:t>
            </a:r>
            <a:r>
              <a:rPr lang="en-US" sz="2800" i="1" dirty="0" smtClean="0">
                <a:latin typeface="Times New Roman"/>
                <a:cs typeface="Times New Roman"/>
              </a:rPr>
              <a:t>p</a:t>
            </a:r>
            <a:r>
              <a:rPr lang="en-US" sz="2800" dirty="0" smtClean="0">
                <a:cs typeface="Calibri"/>
              </a:rPr>
              <a:t>,</a:t>
            </a:r>
            <a:r>
              <a:rPr lang="en-US" sz="2800" dirty="0">
                <a:latin typeface="Times New Roman"/>
                <a:cs typeface="Times New Roman"/>
              </a:rPr>
              <a:t/>
            </a:r>
            <a:br>
              <a:rPr lang="en-US" sz="2800" dirty="0">
                <a:latin typeface="Times New Roman"/>
                <a:cs typeface="Times New Roman"/>
              </a:rPr>
            </a:br>
            <a:r>
              <a:rPr lang="en-US" sz="2800" dirty="0" smtClean="0">
                <a:latin typeface="Times New Roman"/>
                <a:cs typeface="Times New Roman"/>
              </a:rPr>
              <a:t>w</a:t>
            </a:r>
            <a:r>
              <a:rPr lang="en-US" sz="2800" dirty="0" smtClean="0">
                <a:cs typeface="Calibri"/>
              </a:rPr>
              <a:t>hen the source is good enough</a:t>
            </a:r>
          </a:p>
          <a:p>
            <a:endParaRPr lang="en-US" sz="2800" dirty="0" smtClean="0">
              <a:cs typeface="Calibri"/>
            </a:endParaRPr>
          </a:p>
          <a:p>
            <a:endParaRPr lang="en-US" sz="2800" dirty="0" smtClean="0">
              <a:latin typeface="Times New Roman"/>
              <a:cs typeface="Times New Roman"/>
            </a:endParaRPr>
          </a:p>
        </p:txBody>
      </p:sp>
      <p:sp>
        <p:nvSpPr>
          <p:cNvPr id="68" name="Rectangle 67"/>
          <p:cNvSpPr/>
          <p:nvPr/>
        </p:nvSpPr>
        <p:spPr>
          <a:xfrm>
            <a:off x="852770" y="4650145"/>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584314" y="54962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1205195" y="6309768"/>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777239" y="5329210"/>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41" name="TextBox 40"/>
          <p:cNvSpPr txBox="1"/>
          <p:nvPr/>
        </p:nvSpPr>
        <p:spPr>
          <a:xfrm>
            <a:off x="4179313" y="490686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33" name="Oval 32"/>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1051220" y="624630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602602" y="6046072"/>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683232" y="5172507"/>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469482" y="5469863"/>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463042" y="3744379"/>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5198418" y="4631104"/>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7" name="Rectangle 36"/>
          <p:cNvSpPr>
            <a:spLocks noChangeArrowheads="1"/>
          </p:cNvSpPr>
          <p:nvPr/>
        </p:nvSpPr>
        <p:spPr bwMode="auto">
          <a:xfrm>
            <a:off x="5393266" y="3234268"/>
            <a:ext cx="3674533" cy="107303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000" b="1" dirty="0" smtClean="0"/>
              <a:t>Security can be information-theoretic [DORS04] or computational [FMR13]</a:t>
            </a:r>
            <a:endParaRPr lang="en-US" sz="2000" i="1" dirty="0" smtClean="0">
              <a:latin typeface="Times New Roman"/>
              <a:cs typeface="Times New Roman"/>
            </a:endParaRPr>
          </a:p>
        </p:txBody>
      </p:sp>
      <p:grpSp>
        <p:nvGrpSpPr>
          <p:cNvPr id="29" name="Group 28"/>
          <p:cNvGrpSpPr/>
          <p:nvPr/>
        </p:nvGrpSpPr>
        <p:grpSpPr>
          <a:xfrm>
            <a:off x="4052998" y="3733039"/>
            <a:ext cx="499449" cy="523220"/>
            <a:chOff x="4333176" y="615512"/>
            <a:chExt cx="499449" cy="523220"/>
          </a:xfrm>
        </p:grpSpPr>
        <p:sp>
          <p:nvSpPr>
            <p:cNvPr id="30" name="Rectangle 29"/>
            <p:cNvSpPr/>
            <p:nvPr/>
          </p:nvSpPr>
          <p:spPr>
            <a:xfrm>
              <a:off x="4333176" y="762786"/>
              <a:ext cx="441326" cy="303915"/>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390611" y="615512"/>
              <a:ext cx="442014" cy="523220"/>
            </a:xfrm>
            <a:prstGeom prst="rect">
              <a:avLst/>
            </a:prstGeom>
            <a:noFill/>
          </p:spPr>
          <p:txBody>
            <a:bodyPr wrap="squar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grpSp>
      <p:grpSp>
        <p:nvGrpSpPr>
          <p:cNvPr id="32" name="Group 31"/>
          <p:cNvGrpSpPr/>
          <p:nvPr/>
        </p:nvGrpSpPr>
        <p:grpSpPr>
          <a:xfrm>
            <a:off x="7890537" y="4812969"/>
            <a:ext cx="514191" cy="523220"/>
            <a:chOff x="6391214" y="2384012"/>
            <a:chExt cx="514191" cy="523220"/>
          </a:xfrm>
        </p:grpSpPr>
        <p:sp>
          <p:nvSpPr>
            <p:cNvPr id="34" name="Rectangle 33"/>
            <p:cNvSpPr/>
            <p:nvPr/>
          </p:nvSpPr>
          <p:spPr>
            <a:xfrm>
              <a:off x="6391214" y="2535066"/>
              <a:ext cx="441326" cy="303915"/>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461311" y="2384012"/>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grpSp>
      <p:sp>
        <p:nvSpPr>
          <p:cNvPr id="2" name="Slide Number Placeholder 1"/>
          <p:cNvSpPr>
            <a:spLocks noGrp="1"/>
          </p:cNvSpPr>
          <p:nvPr>
            <p:ph type="sldNum" sz="quarter" idx="4"/>
          </p:nvPr>
        </p:nvSpPr>
        <p:spPr/>
        <p:txBody>
          <a:bodyPr/>
          <a:lstStyle/>
          <a:p>
            <a:fld id="{9ED7421F-71E7-F748-8E9F-5BC3CDBE49C2}" type="slidenum">
              <a:rPr lang="en-US" smtClean="0"/>
              <a:t>10</a:t>
            </a:fld>
            <a:endParaRPr lang="en-US"/>
          </a:p>
        </p:txBody>
      </p:sp>
    </p:spTree>
    <p:extLst>
      <p:ext uri="{BB962C8B-B14F-4D97-AF65-F5344CB8AC3E}">
        <p14:creationId xmlns:p14="http://schemas.microsoft.com/office/powerpoint/2010/main" val="2126093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par>
                                <p:cTn id="24" presetID="10" presetClass="entr" presetSubtype="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par>
                                <p:cTn id="27" presetID="10"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xEl>
                                              <p:pRg st="1" end="1"/>
                                            </p:txEl>
                                          </p:spTgt>
                                        </p:tgtEl>
                                        <p:attrNameLst>
                                          <p:attrName>style.visibility</p:attrName>
                                        </p:attrNameLst>
                                      </p:cBhvr>
                                      <p:to>
                                        <p:strVal val="visible"/>
                                      </p:to>
                                    </p:set>
                                    <p:animEffect transition="in" filter="fade">
                                      <p:cBhvr>
                                        <p:cTn id="40" dur="500"/>
                                        <p:tgtEl>
                                          <p:spTgt spid="3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6">
                                            <p:txEl>
                                              <p:pRg st="2" end="2"/>
                                            </p:txEl>
                                          </p:spTgt>
                                        </p:tgtEl>
                                        <p:attrNameLst>
                                          <p:attrName>style.visibility</p:attrName>
                                        </p:attrNameLst>
                                      </p:cBhvr>
                                      <p:to>
                                        <p:strVal val="visible"/>
                                      </p:to>
                                    </p:set>
                                    <p:animEffect transition="in" filter="fade">
                                      <p:cBhvr>
                                        <p:cTn id="70" dur="500"/>
                                        <p:tgtEl>
                                          <p:spTgt spid="36">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fade">
                                      <p:cBhvr>
                                        <p:cTn id="75" dur="500"/>
                                        <p:tgtEl>
                                          <p:spTgt spid="27">
                                            <p:bg/>
                                          </p:spTgt>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7">
                                            <p:txEl>
                                              <p:pRg st="0" end="0"/>
                                            </p:txEl>
                                          </p:spTgt>
                                        </p:tgtEl>
                                        <p:attrNameLst>
                                          <p:attrName>style.visibility</p:attrName>
                                        </p:attrNameLst>
                                      </p:cBhvr>
                                      <p:to>
                                        <p:strVal val="visible"/>
                                      </p:to>
                                    </p:set>
                                    <p:animEffect transition="in" filter="fade">
                                      <p:cBhvr>
                                        <p:cTn id="79"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68" grpId="0" uiExpand="1"/>
      <p:bldP spid="83" grpId="0" uiExpand="1"/>
      <p:bldP spid="41" grpId="0" uiExpand="1" animBg="1"/>
      <p:bldP spid="33" grpId="0" animBg="1"/>
      <p:bldP spid="43" grpId="0" animBg="1"/>
      <p:bldP spid="44" grpId="1"/>
      <p:bldP spid="11" grpId="0"/>
      <p:bldP spid="2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3861" y="-168088"/>
            <a:ext cx="9887312" cy="861257"/>
          </a:xfrm>
        </p:spPr>
        <p:txBody>
          <a:bodyPr>
            <a:normAutofit/>
          </a:bodyPr>
          <a:lstStyle/>
          <a:p>
            <a:r>
              <a:rPr lang="en-US" dirty="0" smtClean="0"/>
              <a:t>Fuzzy Extractors: Goals</a:t>
            </a:r>
            <a:endParaRPr lang="en-US" dirty="0"/>
          </a:p>
        </p:txBody>
      </p:sp>
      <p:sp>
        <p:nvSpPr>
          <p:cNvPr id="36" name="Content Placeholder 1"/>
          <p:cNvSpPr txBox="1">
            <a:spLocks/>
          </p:cNvSpPr>
          <p:nvPr/>
        </p:nvSpPr>
        <p:spPr>
          <a:xfrm>
            <a:off x="-1" y="89569"/>
            <a:ext cx="9504948" cy="28530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smtClean="0"/>
          </a:p>
          <a:p>
            <a:r>
              <a:rPr lang="en-US" sz="2800" dirty="0" smtClean="0">
                <a:cs typeface="Calibri"/>
              </a:rPr>
              <a:t>Goal 1: handle as many sources as possible</a:t>
            </a:r>
            <a:br>
              <a:rPr lang="en-US" sz="2800" dirty="0" smtClean="0">
                <a:cs typeface="Calibri"/>
              </a:rPr>
            </a:br>
            <a:r>
              <a:rPr lang="en-US" sz="2800" dirty="0" smtClean="0">
                <a:cs typeface="Calibri"/>
              </a:rPr>
              <a:t>(typically, any source in which </a:t>
            </a:r>
            <a:r>
              <a:rPr lang="en-US" sz="2800" i="1" dirty="0">
                <a:latin typeface="Times New Roman"/>
                <a:cs typeface="Times New Roman"/>
              </a:rPr>
              <a:t>w</a:t>
            </a:r>
            <a:r>
              <a:rPr lang="en-US" sz="2800" baseline="-25000" dirty="0">
                <a:latin typeface="Times New Roman"/>
                <a:cs typeface="Times New Roman"/>
              </a:rPr>
              <a:t>0 </a:t>
            </a:r>
            <a:r>
              <a:rPr lang="en-US" sz="2800" dirty="0">
                <a:cs typeface="Calibri"/>
              </a:rPr>
              <a:t>is</a:t>
            </a:r>
            <a:r>
              <a:rPr lang="en-US" sz="2800" baseline="-25000" dirty="0">
                <a:latin typeface="Times New Roman"/>
                <a:cs typeface="Times New Roman"/>
              </a:rPr>
              <a:t> </a:t>
            </a:r>
            <a:r>
              <a:rPr lang="en-US" sz="2800" dirty="0" smtClean="0">
                <a:latin typeface="Times New Roman"/>
                <a:cs typeface="Times New Roman"/>
              </a:rPr>
              <a:t>2</a:t>
            </a:r>
            <a:r>
              <a:rPr lang="en-US" sz="2800" i="1" baseline="30000" dirty="0" smtClean="0">
                <a:latin typeface="Times New Roman"/>
                <a:cs typeface="Times New Roman"/>
              </a:rPr>
              <a:t>k</a:t>
            </a:r>
            <a:r>
              <a:rPr lang="en-US" sz="2800" dirty="0">
                <a:latin typeface="Calibri"/>
                <a:cs typeface="Calibri"/>
              </a:rPr>
              <a:t>-</a:t>
            </a:r>
            <a:r>
              <a:rPr lang="en-US" sz="2800" dirty="0" smtClean="0">
                <a:cs typeface="Calibri"/>
              </a:rPr>
              <a:t>hard </a:t>
            </a:r>
            <a:r>
              <a:rPr lang="en-US" sz="2800" dirty="0">
                <a:cs typeface="Calibri"/>
              </a:rPr>
              <a:t>to </a:t>
            </a:r>
            <a:r>
              <a:rPr lang="en-US" sz="2800" dirty="0" smtClean="0">
                <a:cs typeface="Calibri"/>
              </a:rPr>
              <a:t>guess)</a:t>
            </a:r>
          </a:p>
          <a:p>
            <a:r>
              <a:rPr lang="en-US" sz="2800" dirty="0" smtClean="0">
                <a:cs typeface="Calibri"/>
              </a:rPr>
              <a:t>Goal 2: handle as much error as possible</a:t>
            </a:r>
            <a:br>
              <a:rPr lang="en-US" sz="2800" dirty="0" smtClean="0">
                <a:cs typeface="Calibri"/>
              </a:rPr>
            </a:br>
            <a:r>
              <a:rPr lang="en-US" sz="2800" dirty="0" smtClean="0">
                <a:cs typeface="Calibri"/>
              </a:rPr>
              <a:t>(typically, any </a:t>
            </a:r>
            <a:r>
              <a:rPr lang="en-US" sz="2800" i="1" dirty="0" smtClean="0">
                <a:latin typeface="Times New Roman"/>
                <a:cs typeface="Times New Roman"/>
              </a:rPr>
              <a:t>w</a:t>
            </a:r>
            <a:r>
              <a:rPr lang="en-US" sz="2800" baseline="-25000" dirty="0" smtClean="0">
                <a:latin typeface="Times New Roman"/>
                <a:cs typeface="Times New Roman"/>
              </a:rPr>
              <a:t>1 </a:t>
            </a:r>
            <a:r>
              <a:rPr lang="en-US" sz="2800" dirty="0" smtClean="0">
                <a:cs typeface="Calibri"/>
              </a:rPr>
              <a:t>within distance </a:t>
            </a:r>
            <a:r>
              <a:rPr lang="en-US" sz="2800" i="1" dirty="0" smtClean="0">
                <a:latin typeface="Times New Roman"/>
                <a:cs typeface="Times New Roman"/>
              </a:rPr>
              <a:t>t</a:t>
            </a:r>
            <a:r>
              <a:rPr lang="en-US" sz="2800" dirty="0" smtClean="0">
                <a:cs typeface="Calibri"/>
              </a:rPr>
              <a:t>)</a:t>
            </a:r>
          </a:p>
          <a:p>
            <a:r>
              <a:rPr lang="en-US" sz="2800" dirty="0" smtClean="0">
                <a:cs typeface="Calibri"/>
              </a:rPr>
              <a:t>Most previous approaches are analyzed in terms of </a:t>
            </a:r>
            <a:r>
              <a:rPr lang="en-US" sz="2800" i="1" dirty="0" smtClean="0">
                <a:solidFill>
                  <a:prstClr val="black"/>
                </a:solidFill>
                <a:latin typeface="Times New Roman"/>
                <a:cs typeface="Times New Roman"/>
              </a:rPr>
              <a:t>k</a:t>
            </a:r>
            <a:r>
              <a:rPr lang="en-US" sz="2800" dirty="0" smtClean="0">
                <a:solidFill>
                  <a:prstClr val="black"/>
                </a:solidFill>
                <a:cs typeface="Calibri"/>
              </a:rPr>
              <a:t> and </a:t>
            </a:r>
            <a:r>
              <a:rPr lang="en-US" sz="2800" i="1" dirty="0" smtClean="0">
                <a:solidFill>
                  <a:prstClr val="black"/>
                </a:solidFill>
                <a:latin typeface="Times New Roman"/>
                <a:cs typeface="Times New Roman"/>
              </a:rPr>
              <a:t>t</a:t>
            </a:r>
          </a:p>
        </p:txBody>
      </p:sp>
      <p:sp>
        <p:nvSpPr>
          <p:cNvPr id="68" name="Rectangle 67"/>
          <p:cNvSpPr/>
          <p:nvPr/>
        </p:nvSpPr>
        <p:spPr>
          <a:xfrm>
            <a:off x="852770" y="4650145"/>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584314" y="54962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1205195" y="6309768"/>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777239" y="5329210"/>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41" name="TextBox 40"/>
          <p:cNvSpPr txBox="1"/>
          <p:nvPr/>
        </p:nvSpPr>
        <p:spPr>
          <a:xfrm>
            <a:off x="4179313" y="490686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33" name="Oval 32"/>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1051220" y="624630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602602" y="6046072"/>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683232" y="5172507"/>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469482" y="5469863"/>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463042" y="3744379"/>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5198418" y="4631104"/>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21826" y="3963849"/>
            <a:ext cx="1402948" cy="461665"/>
          </a:xfrm>
          <a:prstGeom prst="rect">
            <a:avLst/>
          </a:prstGeom>
        </p:spPr>
        <p:txBody>
          <a:bodyPr wrap="none">
            <a:spAutoFit/>
          </a:bodyPr>
          <a:lstStyle/>
          <a:p>
            <a:r>
              <a:rPr lang="en-US" sz="2400" dirty="0" smtClean="0">
                <a:cs typeface="Times New Roman"/>
              </a:rPr>
              <a:t>entropy</a:t>
            </a:r>
            <a:r>
              <a:rPr lang="en-US" sz="2400" dirty="0" smtClean="0">
                <a:latin typeface="Times New Roman"/>
                <a:cs typeface="Times New Roman"/>
              </a:rPr>
              <a:t> </a:t>
            </a:r>
            <a:r>
              <a:rPr lang="en-US" sz="2400" i="1" dirty="0">
                <a:latin typeface="Times New Roman"/>
                <a:cs typeface="Times New Roman"/>
              </a:rPr>
              <a:t>k</a:t>
            </a:r>
            <a:endParaRPr lang="en-US" sz="2400" dirty="0">
              <a:cs typeface="Calibri"/>
            </a:endParaRPr>
          </a:p>
        </p:txBody>
      </p:sp>
      <p:sp>
        <p:nvSpPr>
          <p:cNvPr id="5" name="Freeform 4"/>
          <p:cNvSpPr/>
          <p:nvPr/>
        </p:nvSpPr>
        <p:spPr>
          <a:xfrm>
            <a:off x="508000" y="4385733"/>
            <a:ext cx="372533" cy="372534"/>
          </a:xfrm>
          <a:custGeom>
            <a:avLst/>
            <a:gdLst>
              <a:gd name="connsiteX0" fmla="*/ 0 w 372533"/>
              <a:gd name="connsiteY0" fmla="*/ 0 h 372534"/>
              <a:gd name="connsiteX1" fmla="*/ 152400 w 372533"/>
              <a:gd name="connsiteY1" fmla="*/ 220134 h 372534"/>
              <a:gd name="connsiteX2" fmla="*/ 194733 w 372533"/>
              <a:gd name="connsiteY2" fmla="*/ 59267 h 372534"/>
              <a:gd name="connsiteX3" fmla="*/ 372533 w 372533"/>
              <a:gd name="connsiteY3" fmla="*/ 372534 h 372534"/>
            </a:gdLst>
            <a:ahLst/>
            <a:cxnLst>
              <a:cxn ang="0">
                <a:pos x="connsiteX0" y="connsiteY0"/>
              </a:cxn>
              <a:cxn ang="0">
                <a:pos x="connsiteX1" y="connsiteY1"/>
              </a:cxn>
              <a:cxn ang="0">
                <a:pos x="connsiteX2" y="connsiteY2"/>
              </a:cxn>
              <a:cxn ang="0">
                <a:pos x="connsiteX3" y="connsiteY3"/>
              </a:cxn>
            </a:cxnLst>
            <a:rect l="l" t="t" r="r" b="b"/>
            <a:pathLst>
              <a:path w="372533" h="372534">
                <a:moveTo>
                  <a:pt x="0" y="0"/>
                </a:moveTo>
                <a:cubicBezTo>
                  <a:pt x="59972" y="105128"/>
                  <a:pt x="119945" y="210256"/>
                  <a:pt x="152400" y="220134"/>
                </a:cubicBezTo>
                <a:cubicBezTo>
                  <a:pt x="184856" y="230012"/>
                  <a:pt x="158044" y="33867"/>
                  <a:pt x="194733" y="59267"/>
                </a:cubicBezTo>
                <a:cubicBezTo>
                  <a:pt x="231422" y="84667"/>
                  <a:pt x="372533" y="372534"/>
                  <a:pt x="372533" y="372534"/>
                </a:cubicBezTo>
              </a:path>
            </a:pathLst>
          </a:cu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Rectangle 36"/>
          <p:cNvSpPr>
            <a:spLocks noChangeArrowheads="1"/>
          </p:cNvSpPr>
          <p:nvPr/>
        </p:nvSpPr>
        <p:spPr bwMode="auto">
          <a:xfrm>
            <a:off x="307600" y="3098954"/>
            <a:ext cx="8486480" cy="69253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400" b="1" dirty="0" smtClean="0"/>
              <a:t>Traditional approaches do not support sources with limited entropy: where </a:t>
            </a:r>
            <a:r>
              <a:rPr lang="en-US" sz="2400" b="1" i="1" dirty="0" smtClean="0">
                <a:latin typeface="Times New Roman"/>
                <a:cs typeface="Times New Roman"/>
              </a:rPr>
              <a:t>k </a:t>
            </a:r>
            <a:r>
              <a:rPr lang="en-US" sz="2400" b="1" dirty="0" smtClean="0">
                <a:latin typeface="Times New Roman"/>
                <a:cs typeface="Times New Roman"/>
              </a:rPr>
              <a:t>&lt;</a:t>
            </a:r>
            <a:r>
              <a:rPr lang="en-US" sz="2400" b="1" i="1" dirty="0" smtClean="0">
                <a:latin typeface="Times New Roman"/>
                <a:cs typeface="Times New Roman"/>
              </a:rPr>
              <a:t> t </a:t>
            </a:r>
            <a:r>
              <a:rPr lang="en-US" sz="2400" b="1" dirty="0" smtClean="0">
                <a:latin typeface="Calibri"/>
                <a:cs typeface="Calibri"/>
              </a:rPr>
              <a:t>(many practical sources)</a:t>
            </a:r>
          </a:p>
        </p:txBody>
      </p:sp>
      <p:grpSp>
        <p:nvGrpSpPr>
          <p:cNvPr id="31" name="Group 30"/>
          <p:cNvGrpSpPr/>
          <p:nvPr/>
        </p:nvGrpSpPr>
        <p:grpSpPr>
          <a:xfrm>
            <a:off x="4052998" y="3733039"/>
            <a:ext cx="499449" cy="523220"/>
            <a:chOff x="4333176" y="615512"/>
            <a:chExt cx="499449" cy="523220"/>
          </a:xfrm>
        </p:grpSpPr>
        <p:sp>
          <p:nvSpPr>
            <p:cNvPr id="32" name="Rectangle 31"/>
            <p:cNvSpPr/>
            <p:nvPr/>
          </p:nvSpPr>
          <p:spPr>
            <a:xfrm>
              <a:off x="4333176" y="762786"/>
              <a:ext cx="441326" cy="303915"/>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390611" y="615512"/>
              <a:ext cx="442014" cy="523220"/>
            </a:xfrm>
            <a:prstGeom prst="rect">
              <a:avLst/>
            </a:prstGeom>
            <a:noFill/>
          </p:spPr>
          <p:txBody>
            <a:bodyPr wrap="squar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grpSp>
      <p:grpSp>
        <p:nvGrpSpPr>
          <p:cNvPr id="35" name="Group 34"/>
          <p:cNvGrpSpPr/>
          <p:nvPr/>
        </p:nvGrpSpPr>
        <p:grpSpPr>
          <a:xfrm>
            <a:off x="7890537" y="4812969"/>
            <a:ext cx="514191" cy="523220"/>
            <a:chOff x="6391214" y="2384012"/>
            <a:chExt cx="514191" cy="523220"/>
          </a:xfrm>
        </p:grpSpPr>
        <p:sp>
          <p:nvSpPr>
            <p:cNvPr id="37" name="Rectangle 36"/>
            <p:cNvSpPr/>
            <p:nvPr/>
          </p:nvSpPr>
          <p:spPr>
            <a:xfrm>
              <a:off x="6391214" y="2535066"/>
              <a:ext cx="441326" cy="303915"/>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6461311" y="2384012"/>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grpSp>
      <p:sp>
        <p:nvSpPr>
          <p:cNvPr id="2" name="Slide Number Placeholder 1"/>
          <p:cNvSpPr>
            <a:spLocks noGrp="1"/>
          </p:cNvSpPr>
          <p:nvPr>
            <p:ph type="sldNum" sz="quarter" idx="4"/>
          </p:nvPr>
        </p:nvSpPr>
        <p:spPr/>
        <p:txBody>
          <a:bodyPr/>
          <a:lstStyle/>
          <a:p>
            <a:fld id="{9ED7421F-71E7-F748-8E9F-5BC3CDBE49C2}" type="slidenum">
              <a:rPr lang="en-US" smtClean="0"/>
              <a:t>11</a:t>
            </a:fld>
            <a:endParaRPr lang="en-US"/>
          </a:p>
        </p:txBody>
      </p:sp>
    </p:spTree>
    <p:extLst>
      <p:ext uri="{BB962C8B-B14F-4D97-AF65-F5344CB8AC3E}">
        <p14:creationId xmlns:p14="http://schemas.microsoft.com/office/powerpoint/2010/main" val="988258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animEffect transition="in" filter="fade">
                                      <p:cBhvr>
                                        <p:cTn id="7" dur="500"/>
                                        <p:tgtEl>
                                          <p:spTgt spid="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xEl>
                                              <p:pRg st="2" end="2"/>
                                            </p:txEl>
                                          </p:spTgt>
                                        </p:tgtEl>
                                        <p:attrNameLst>
                                          <p:attrName>style.visibility</p:attrName>
                                        </p:attrNameLst>
                                      </p:cBhvr>
                                      <p:to>
                                        <p:strVal val="visible"/>
                                      </p:to>
                                    </p:set>
                                    <p:animEffect transition="in" filter="fade">
                                      <p:cBhvr>
                                        <p:cTn id="18" dur="500"/>
                                        <p:tgtEl>
                                          <p:spTgt spid="3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xEl>
                                              <p:pRg st="3" end="3"/>
                                            </p:txEl>
                                          </p:spTgt>
                                        </p:tgtEl>
                                        <p:attrNameLst>
                                          <p:attrName>style.visibility</p:attrName>
                                        </p:attrNameLst>
                                      </p:cBhvr>
                                      <p:to>
                                        <p:strVal val="visible"/>
                                      </p:to>
                                    </p:set>
                                    <p:animEffect transition="in" filter="fade">
                                      <p:cBhvr>
                                        <p:cTn id="23" dur="500"/>
                                        <p:tgtEl>
                                          <p:spTgt spid="3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bg/>
                                          </p:spTgt>
                                        </p:tgtEl>
                                        <p:attrNameLst>
                                          <p:attrName>style.visibility</p:attrName>
                                        </p:attrNameLst>
                                      </p:cBhvr>
                                      <p:to>
                                        <p:strVal val="visible"/>
                                      </p:to>
                                    </p:set>
                                    <p:animEffect transition="in" filter="fade">
                                      <p:cBhvr>
                                        <p:cTn id="28" dur="500"/>
                                        <p:tgtEl>
                                          <p:spTgt spid="30">
                                            <p:bg/>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28" grpId="0"/>
      <p:bldP spid="5" grpId="0" animBg="1"/>
      <p:bldP spid="30"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fontScale="90000"/>
          </a:bodyPr>
          <a:lstStyle/>
          <a:p>
            <a:r>
              <a:rPr lang="en-US" dirty="0" smtClean="0"/>
              <a:t>Is it possible to handle </a:t>
            </a:r>
            <a:br>
              <a:rPr lang="en-US" dirty="0" smtClean="0"/>
            </a:br>
            <a:r>
              <a:rPr lang="en-US" dirty="0" smtClean="0"/>
              <a:t>“more errors than entropy”?</a:t>
            </a:r>
            <a:endParaRPr lang="en-US" dirty="0"/>
          </a:p>
        </p:txBody>
      </p:sp>
      <p:sp>
        <p:nvSpPr>
          <p:cNvPr id="69" name="TextBox 68"/>
          <p:cNvSpPr txBox="1"/>
          <p:nvPr/>
        </p:nvSpPr>
        <p:spPr>
          <a:xfrm>
            <a:off x="4468084" y="1268051"/>
            <a:ext cx="4572007" cy="461665"/>
          </a:xfrm>
          <a:prstGeom prst="rect">
            <a:avLst/>
          </a:prstGeom>
          <a:noFill/>
        </p:spPr>
        <p:txBody>
          <a:bodyPr wrap="square" rtlCol="0">
            <a:spAutoFit/>
          </a:bodyPr>
          <a:lstStyle/>
          <a:p>
            <a:pPr marL="285750" indent="-285750">
              <a:buFont typeface="Arial"/>
              <a:buChar char="•"/>
            </a:pPr>
            <a:r>
              <a:rPr lang="en-US" sz="2400" dirty="0" smtClean="0">
                <a:cs typeface="Calibri"/>
              </a:rPr>
              <a:t>Iris: </a:t>
            </a:r>
            <a:r>
              <a:rPr lang="en-US" sz="2400" dirty="0" smtClean="0">
                <a:latin typeface="Times New Roman"/>
                <a:cs typeface="Times New Roman"/>
              </a:rPr>
              <a:t>2</a:t>
            </a:r>
            <a:r>
              <a:rPr lang="en-US" sz="2400" baseline="30000" dirty="0" smtClean="0">
                <a:latin typeface="Times New Roman"/>
                <a:cs typeface="Times New Roman"/>
              </a:rPr>
              <a:t>249</a:t>
            </a:r>
            <a:r>
              <a:rPr lang="en-US" sz="2400" dirty="0" smtClean="0">
                <a:cs typeface="Calibri"/>
              </a:rPr>
              <a:t> </a:t>
            </a:r>
            <a:r>
              <a:rPr lang="en-US" sz="2400" dirty="0">
                <a:cs typeface="Calibri"/>
              </a:rPr>
              <a:t>possible values of </a:t>
            </a:r>
            <a:r>
              <a:rPr lang="en-US" sz="2400" i="1" dirty="0" smtClean="0">
                <a:latin typeface="Times New Roman"/>
                <a:cs typeface="Times New Roman"/>
              </a:rPr>
              <a:t>initial</a:t>
            </a:r>
            <a:endParaRPr lang="en-US" sz="2400" dirty="0" smtClean="0">
              <a:latin typeface="Calibri"/>
              <a:cs typeface="Calibri"/>
            </a:endParaRPr>
          </a:p>
        </p:txBody>
      </p:sp>
      <p:sp>
        <p:nvSpPr>
          <p:cNvPr id="3" name="Slide Number Placeholder 2"/>
          <p:cNvSpPr>
            <a:spLocks noGrp="1"/>
          </p:cNvSpPr>
          <p:nvPr>
            <p:ph type="sldNum" sz="quarter" idx="4"/>
          </p:nvPr>
        </p:nvSpPr>
        <p:spPr/>
        <p:txBody>
          <a:bodyPr/>
          <a:lstStyle/>
          <a:p>
            <a:fld id="{9ED7421F-71E7-F748-8E9F-5BC3CDBE49C2}" type="slidenum">
              <a:rPr lang="en-US" smtClean="0"/>
              <a:t>12</a:t>
            </a:fld>
            <a:endParaRPr lang="en-US"/>
          </a:p>
        </p:txBody>
      </p:sp>
      <p:sp>
        <p:nvSpPr>
          <p:cNvPr id="26" name="Rounded Rectangle 25"/>
          <p:cNvSpPr/>
          <p:nvPr/>
        </p:nvSpPr>
        <p:spPr>
          <a:xfrm>
            <a:off x="150091"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bwMode="auto">
          <a:xfrm>
            <a:off x="1366705"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9" name="Oval 28"/>
          <p:cNvSpPr/>
          <p:nvPr/>
        </p:nvSpPr>
        <p:spPr bwMode="auto">
          <a:xfrm>
            <a:off x="1366705"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 name="Oval 29"/>
          <p:cNvSpPr/>
          <p:nvPr/>
        </p:nvSpPr>
        <p:spPr bwMode="auto">
          <a:xfrm>
            <a:off x="2163916"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1" name="Oval 30"/>
          <p:cNvSpPr/>
          <p:nvPr/>
        </p:nvSpPr>
        <p:spPr bwMode="auto">
          <a:xfrm>
            <a:off x="2068963"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Oval 31"/>
          <p:cNvSpPr/>
          <p:nvPr/>
        </p:nvSpPr>
        <p:spPr bwMode="auto">
          <a:xfrm>
            <a:off x="1448585"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3" name="Oval 32"/>
          <p:cNvSpPr/>
          <p:nvPr/>
        </p:nvSpPr>
        <p:spPr bwMode="auto">
          <a:xfrm>
            <a:off x="1812942"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 name="Oval 33"/>
          <p:cNvSpPr/>
          <p:nvPr/>
        </p:nvSpPr>
        <p:spPr bwMode="auto">
          <a:xfrm>
            <a:off x="2328741"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 name="Oval 34"/>
          <p:cNvSpPr/>
          <p:nvPr/>
        </p:nvSpPr>
        <p:spPr bwMode="auto">
          <a:xfrm>
            <a:off x="1561539"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Oval 35"/>
          <p:cNvSpPr/>
          <p:nvPr/>
        </p:nvSpPr>
        <p:spPr bwMode="auto">
          <a:xfrm>
            <a:off x="2198852"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2068963"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1733699"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2228861"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034027"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41" name="Group 40"/>
          <p:cNvGrpSpPr/>
          <p:nvPr/>
        </p:nvGrpSpPr>
        <p:grpSpPr>
          <a:xfrm>
            <a:off x="1436799" y="1884402"/>
            <a:ext cx="2081586" cy="1700524"/>
            <a:chOff x="5792120" y="1884402"/>
            <a:chExt cx="2081586" cy="1700524"/>
          </a:xfrm>
        </p:grpSpPr>
        <p:cxnSp>
          <p:nvCxnSpPr>
            <p:cNvPr id="42" name="Straight Arrow Connector 41"/>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92120" y="1884402"/>
              <a:ext cx="2081586" cy="830997"/>
            </a:xfrm>
            <a:prstGeom prst="rect">
              <a:avLst/>
            </a:prstGeom>
            <a:noFill/>
          </p:spPr>
          <p:txBody>
            <a:bodyPr wrap="square" rtlCol="0">
              <a:spAutoFit/>
            </a:bodyPr>
            <a:lstStyle/>
            <a:p>
              <a:r>
                <a:rPr lang="en-US" sz="2400" dirty="0"/>
                <a:t>Possible values of </a:t>
              </a:r>
              <a:r>
                <a:rPr lang="en-US" sz="2400" i="1" dirty="0">
                  <a:latin typeface="Times New Roman"/>
                  <a:cs typeface="Times New Roman"/>
                </a:rPr>
                <a:t>initial</a:t>
              </a:r>
              <a:endParaRPr lang="en-US" sz="2400" i="1" baseline="-25000" dirty="0">
                <a:latin typeface="Times New Roman"/>
                <a:cs typeface="Times New Roman"/>
              </a:endParaRPr>
            </a:p>
          </p:txBody>
        </p:sp>
      </p:grpSp>
    </p:spTree>
    <p:extLst>
      <p:ext uri="{BB962C8B-B14F-4D97-AF65-F5344CB8AC3E}">
        <p14:creationId xmlns:p14="http://schemas.microsoft.com/office/powerpoint/2010/main" val="620427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500"/>
                                        <p:tgtEl>
                                          <p:spTgt spid="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fontScale="90000"/>
          </a:bodyPr>
          <a:lstStyle/>
          <a:p>
            <a:r>
              <a:rPr lang="en-US" dirty="0" smtClean="0"/>
              <a:t>Is it possible to handle </a:t>
            </a:r>
            <a:br>
              <a:rPr lang="en-US" dirty="0" smtClean="0"/>
            </a:br>
            <a:r>
              <a:rPr lang="en-US" dirty="0" smtClean="0"/>
              <a:t>“more errors than entropy”?</a:t>
            </a:r>
            <a:endParaRPr lang="en-US" dirty="0"/>
          </a:p>
        </p:txBody>
      </p:sp>
      <p:sp>
        <p:nvSpPr>
          <p:cNvPr id="69" name="TextBox 68"/>
          <p:cNvSpPr txBox="1"/>
          <p:nvPr/>
        </p:nvSpPr>
        <p:spPr>
          <a:xfrm>
            <a:off x="4468084" y="1268051"/>
            <a:ext cx="4572007" cy="830997"/>
          </a:xfrm>
          <a:prstGeom prst="rect">
            <a:avLst/>
          </a:prstGeom>
          <a:noFill/>
        </p:spPr>
        <p:txBody>
          <a:bodyPr wrap="square" rtlCol="0">
            <a:spAutoFit/>
          </a:bodyPr>
          <a:lstStyle/>
          <a:p>
            <a:pPr marL="285750" indent="-285750">
              <a:buFont typeface="Arial"/>
              <a:buChar char="•"/>
            </a:pPr>
            <a:r>
              <a:rPr lang="en-US" sz="2400" dirty="0" smtClean="0">
                <a:cs typeface="Calibri"/>
              </a:rPr>
              <a:t>Iris: Entropy </a:t>
            </a:r>
            <a:r>
              <a:rPr lang="en-US" sz="2400" dirty="0" smtClean="0">
                <a:latin typeface="Times New Roman"/>
                <a:cs typeface="Times New Roman"/>
              </a:rPr>
              <a:t>= log (2</a:t>
            </a:r>
            <a:r>
              <a:rPr lang="en-US" sz="2400" baseline="30000" dirty="0" smtClean="0">
                <a:latin typeface="Times New Roman"/>
                <a:cs typeface="Times New Roman"/>
              </a:rPr>
              <a:t>249</a:t>
            </a:r>
            <a:r>
              <a:rPr lang="en-US" sz="2400" dirty="0" smtClean="0">
                <a:latin typeface="Times New Roman"/>
                <a:cs typeface="Times New Roman"/>
              </a:rPr>
              <a:t> )</a:t>
            </a:r>
          </a:p>
          <a:p>
            <a:pPr marL="285750" indent="-285750">
              <a:buFont typeface="Arial"/>
              <a:buChar char="•"/>
            </a:pPr>
            <a:endParaRPr lang="en-US" sz="2400" dirty="0" smtClean="0">
              <a:latin typeface="Calibri"/>
              <a:cs typeface="Calibri"/>
            </a:endParaRPr>
          </a:p>
        </p:txBody>
      </p:sp>
      <p:sp>
        <p:nvSpPr>
          <p:cNvPr id="3" name="Slide Number Placeholder 2"/>
          <p:cNvSpPr>
            <a:spLocks noGrp="1"/>
          </p:cNvSpPr>
          <p:nvPr>
            <p:ph type="sldNum" sz="quarter" idx="4"/>
          </p:nvPr>
        </p:nvSpPr>
        <p:spPr/>
        <p:txBody>
          <a:bodyPr/>
          <a:lstStyle/>
          <a:p>
            <a:fld id="{9ED7421F-71E7-F748-8E9F-5BC3CDBE49C2}" type="slidenum">
              <a:rPr lang="en-US" smtClean="0"/>
              <a:t>13</a:t>
            </a:fld>
            <a:endParaRPr lang="en-US"/>
          </a:p>
        </p:txBody>
      </p:sp>
      <p:sp>
        <p:nvSpPr>
          <p:cNvPr id="26" name="Rounded Rectangle 25"/>
          <p:cNvSpPr/>
          <p:nvPr/>
        </p:nvSpPr>
        <p:spPr>
          <a:xfrm>
            <a:off x="150091"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bwMode="auto">
          <a:xfrm>
            <a:off x="1366705"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9" name="Oval 28"/>
          <p:cNvSpPr/>
          <p:nvPr/>
        </p:nvSpPr>
        <p:spPr bwMode="auto">
          <a:xfrm>
            <a:off x="1366705"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 name="Oval 29"/>
          <p:cNvSpPr/>
          <p:nvPr/>
        </p:nvSpPr>
        <p:spPr bwMode="auto">
          <a:xfrm>
            <a:off x="2163916"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1" name="Oval 30"/>
          <p:cNvSpPr/>
          <p:nvPr/>
        </p:nvSpPr>
        <p:spPr bwMode="auto">
          <a:xfrm>
            <a:off x="2068963"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Oval 31"/>
          <p:cNvSpPr/>
          <p:nvPr/>
        </p:nvSpPr>
        <p:spPr bwMode="auto">
          <a:xfrm>
            <a:off x="1448585"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3" name="Oval 32"/>
          <p:cNvSpPr/>
          <p:nvPr/>
        </p:nvSpPr>
        <p:spPr bwMode="auto">
          <a:xfrm>
            <a:off x="1812942"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 name="Oval 33"/>
          <p:cNvSpPr/>
          <p:nvPr/>
        </p:nvSpPr>
        <p:spPr bwMode="auto">
          <a:xfrm>
            <a:off x="2328741"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 name="Oval 34"/>
          <p:cNvSpPr/>
          <p:nvPr/>
        </p:nvSpPr>
        <p:spPr bwMode="auto">
          <a:xfrm>
            <a:off x="1561539"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Oval 35"/>
          <p:cNvSpPr/>
          <p:nvPr/>
        </p:nvSpPr>
        <p:spPr bwMode="auto">
          <a:xfrm>
            <a:off x="2198852"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2068963"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1733699"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2228861"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034027"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41" name="Group 40"/>
          <p:cNvGrpSpPr/>
          <p:nvPr/>
        </p:nvGrpSpPr>
        <p:grpSpPr>
          <a:xfrm>
            <a:off x="1436799" y="1884402"/>
            <a:ext cx="2081586" cy="1700524"/>
            <a:chOff x="5792120" y="1884402"/>
            <a:chExt cx="2081586" cy="1700524"/>
          </a:xfrm>
        </p:grpSpPr>
        <p:cxnSp>
          <p:nvCxnSpPr>
            <p:cNvPr id="42" name="Straight Arrow Connector 41"/>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92120" y="1884402"/>
              <a:ext cx="2081586" cy="830997"/>
            </a:xfrm>
            <a:prstGeom prst="rect">
              <a:avLst/>
            </a:prstGeom>
            <a:noFill/>
          </p:spPr>
          <p:txBody>
            <a:bodyPr wrap="square" rtlCol="0">
              <a:spAutoFit/>
            </a:bodyPr>
            <a:lstStyle/>
            <a:p>
              <a:r>
                <a:rPr lang="en-US" sz="2400" dirty="0"/>
                <a:t>Possible values of </a:t>
              </a:r>
              <a:r>
                <a:rPr lang="en-US" sz="2400" i="1" dirty="0">
                  <a:latin typeface="Times New Roman"/>
                  <a:cs typeface="Times New Roman"/>
                </a:rPr>
                <a:t>initial</a:t>
              </a:r>
              <a:endParaRPr lang="en-US" sz="2400" i="1" baseline="-25000" dirty="0">
                <a:latin typeface="Times New Roman"/>
                <a:cs typeface="Times New Roman"/>
              </a:endParaRPr>
            </a:p>
          </p:txBody>
        </p:sp>
      </p:grpSp>
    </p:spTree>
    <p:extLst>
      <p:ext uri="{BB962C8B-B14F-4D97-AF65-F5344CB8AC3E}">
        <p14:creationId xmlns:p14="http://schemas.microsoft.com/office/powerpoint/2010/main" val="10187312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fontScale="90000"/>
          </a:bodyPr>
          <a:lstStyle/>
          <a:p>
            <a:r>
              <a:rPr lang="en-US" dirty="0" smtClean="0"/>
              <a:t>Is it possible to handle </a:t>
            </a:r>
            <a:br>
              <a:rPr lang="en-US" dirty="0" smtClean="0"/>
            </a:br>
            <a:r>
              <a:rPr lang="en-US" dirty="0" smtClean="0"/>
              <a:t>“more errors than entropy”?</a:t>
            </a:r>
            <a:endParaRPr lang="en-US" dirty="0"/>
          </a:p>
        </p:txBody>
      </p:sp>
      <p:sp>
        <p:nvSpPr>
          <p:cNvPr id="69" name="TextBox 68"/>
          <p:cNvSpPr txBox="1"/>
          <p:nvPr/>
        </p:nvSpPr>
        <p:spPr>
          <a:xfrm>
            <a:off x="4468084" y="1268051"/>
            <a:ext cx="4572007" cy="1569660"/>
          </a:xfrm>
          <a:prstGeom prst="rect">
            <a:avLst/>
          </a:prstGeom>
          <a:noFill/>
        </p:spPr>
        <p:txBody>
          <a:bodyPr wrap="square" rtlCol="0">
            <a:spAutoFit/>
          </a:bodyPr>
          <a:lstStyle/>
          <a:p>
            <a:pPr marL="285750" indent="-285750">
              <a:buFont typeface="Arial"/>
              <a:buChar char="•"/>
            </a:pPr>
            <a:r>
              <a:rPr lang="en-US" sz="2400" dirty="0" smtClean="0">
                <a:cs typeface="Calibri"/>
              </a:rPr>
              <a:t>Iris: Entropy </a:t>
            </a:r>
            <a:r>
              <a:rPr lang="en-US" sz="2400" dirty="0" smtClean="0">
                <a:latin typeface="Times New Roman"/>
                <a:cs typeface="Times New Roman"/>
              </a:rPr>
              <a:t>= 249</a:t>
            </a:r>
          </a:p>
          <a:p>
            <a:pPr marL="285750" indent="-285750">
              <a:buFont typeface="Arial"/>
              <a:buChar char="•"/>
            </a:pPr>
            <a:r>
              <a:rPr lang="en-US" sz="2400" dirty="0">
                <a:cs typeface="Calibri"/>
              </a:rPr>
              <a:t>Observed error rate </a:t>
            </a:r>
            <a:r>
              <a:rPr lang="en-US" sz="2400" dirty="0" smtClean="0">
                <a:cs typeface="Calibri"/>
              </a:rPr>
              <a:t>(</a:t>
            </a:r>
            <a:r>
              <a:rPr lang="en-US" sz="2400" i="1" dirty="0" smtClean="0">
                <a:latin typeface="Times New Roman"/>
                <a:cs typeface="Times New Roman"/>
              </a:rPr>
              <a:t>t</a:t>
            </a:r>
            <a:r>
              <a:rPr lang="en-US" sz="2400" dirty="0" smtClean="0">
                <a:cs typeface="Calibri"/>
              </a:rPr>
              <a:t>) in </a:t>
            </a:r>
            <a:r>
              <a:rPr lang="en-US" sz="2400" dirty="0">
                <a:cs typeface="Calibri"/>
              </a:rPr>
              <a:t>iris between approximately</a:t>
            </a:r>
            <a:r>
              <a:rPr lang="en-US" sz="2400" dirty="0">
                <a:latin typeface="Times New Roman"/>
                <a:cs typeface="Times New Roman"/>
              </a:rPr>
              <a:t> </a:t>
            </a:r>
            <a:r>
              <a:rPr lang="en-US" sz="2400" dirty="0" smtClean="0">
                <a:latin typeface="Times New Roman"/>
                <a:cs typeface="Times New Roman"/>
              </a:rPr>
              <a:t>300</a:t>
            </a:r>
          </a:p>
          <a:p>
            <a:pPr marL="285750" indent="-285750">
              <a:buFont typeface="Arial"/>
              <a:buChar char="•"/>
            </a:pPr>
            <a:endParaRPr lang="en-US" sz="2400" dirty="0" smtClean="0">
              <a:latin typeface="Calibri"/>
              <a:cs typeface="Calibri"/>
            </a:endParaRPr>
          </a:p>
        </p:txBody>
      </p:sp>
      <p:sp>
        <p:nvSpPr>
          <p:cNvPr id="3" name="Slide Number Placeholder 2"/>
          <p:cNvSpPr>
            <a:spLocks noGrp="1"/>
          </p:cNvSpPr>
          <p:nvPr>
            <p:ph type="sldNum" sz="quarter" idx="4"/>
          </p:nvPr>
        </p:nvSpPr>
        <p:spPr/>
        <p:txBody>
          <a:bodyPr/>
          <a:lstStyle/>
          <a:p>
            <a:fld id="{9ED7421F-71E7-F748-8E9F-5BC3CDBE49C2}" type="slidenum">
              <a:rPr lang="en-US" smtClean="0"/>
              <a:t>14</a:t>
            </a:fld>
            <a:endParaRPr lang="en-US"/>
          </a:p>
        </p:txBody>
      </p:sp>
      <p:sp>
        <p:nvSpPr>
          <p:cNvPr id="26" name="Rounded Rectangle 25"/>
          <p:cNvSpPr/>
          <p:nvPr/>
        </p:nvSpPr>
        <p:spPr>
          <a:xfrm>
            <a:off x="150091"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bwMode="auto">
          <a:xfrm>
            <a:off x="1366705"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9" name="Oval 28"/>
          <p:cNvSpPr/>
          <p:nvPr/>
        </p:nvSpPr>
        <p:spPr bwMode="auto">
          <a:xfrm>
            <a:off x="1366705"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 name="Oval 29"/>
          <p:cNvSpPr/>
          <p:nvPr/>
        </p:nvSpPr>
        <p:spPr bwMode="auto">
          <a:xfrm>
            <a:off x="2163916"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1" name="Oval 30"/>
          <p:cNvSpPr/>
          <p:nvPr/>
        </p:nvSpPr>
        <p:spPr bwMode="auto">
          <a:xfrm>
            <a:off x="2068963"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Oval 31"/>
          <p:cNvSpPr/>
          <p:nvPr/>
        </p:nvSpPr>
        <p:spPr bwMode="auto">
          <a:xfrm>
            <a:off x="1448585"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3" name="Oval 32"/>
          <p:cNvSpPr/>
          <p:nvPr/>
        </p:nvSpPr>
        <p:spPr bwMode="auto">
          <a:xfrm>
            <a:off x="1812942"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 name="Oval 33"/>
          <p:cNvSpPr/>
          <p:nvPr/>
        </p:nvSpPr>
        <p:spPr bwMode="auto">
          <a:xfrm>
            <a:off x="2328741"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 name="Oval 34"/>
          <p:cNvSpPr/>
          <p:nvPr/>
        </p:nvSpPr>
        <p:spPr bwMode="auto">
          <a:xfrm>
            <a:off x="1561539"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Oval 35"/>
          <p:cNvSpPr/>
          <p:nvPr/>
        </p:nvSpPr>
        <p:spPr bwMode="auto">
          <a:xfrm>
            <a:off x="2198852"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2068963"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1733699"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2228861"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034027"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41" name="Group 40"/>
          <p:cNvGrpSpPr/>
          <p:nvPr/>
        </p:nvGrpSpPr>
        <p:grpSpPr>
          <a:xfrm>
            <a:off x="1436799" y="1884402"/>
            <a:ext cx="2081586" cy="1700524"/>
            <a:chOff x="5792120" y="1884402"/>
            <a:chExt cx="2081586" cy="1700524"/>
          </a:xfrm>
        </p:grpSpPr>
        <p:cxnSp>
          <p:nvCxnSpPr>
            <p:cNvPr id="42" name="Straight Arrow Connector 41"/>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92120" y="1884402"/>
              <a:ext cx="2081586" cy="830997"/>
            </a:xfrm>
            <a:prstGeom prst="rect">
              <a:avLst/>
            </a:prstGeom>
            <a:noFill/>
          </p:spPr>
          <p:txBody>
            <a:bodyPr wrap="square" rtlCol="0">
              <a:spAutoFit/>
            </a:bodyPr>
            <a:lstStyle/>
            <a:p>
              <a:r>
                <a:rPr lang="en-US" sz="2400" dirty="0"/>
                <a:t>Possible values of </a:t>
              </a:r>
              <a:r>
                <a:rPr lang="en-US" sz="2400" i="1" dirty="0">
                  <a:latin typeface="Times New Roman"/>
                  <a:cs typeface="Times New Roman"/>
                </a:rPr>
                <a:t>initial</a:t>
              </a:r>
              <a:endParaRPr lang="en-US" sz="2400" i="1" baseline="-25000" dirty="0">
                <a:latin typeface="Times New Roman"/>
                <a:cs typeface="Times New Roman"/>
              </a:endParaRPr>
            </a:p>
          </p:txBody>
        </p:sp>
      </p:grpSp>
      <p:sp>
        <p:nvSpPr>
          <p:cNvPr id="23" name="Rectangle 22"/>
          <p:cNvSpPr/>
          <p:nvPr/>
        </p:nvSpPr>
        <p:spPr>
          <a:xfrm>
            <a:off x="2985367" y="4324185"/>
            <a:ext cx="710451" cy="369332"/>
          </a:xfrm>
          <a:prstGeom prst="rect">
            <a:avLst/>
          </a:prstGeom>
        </p:spPr>
        <p:txBody>
          <a:bodyPr wrap="none">
            <a:spAutoFit/>
          </a:bodyPr>
          <a:lstStyle/>
          <a:p>
            <a:r>
              <a:rPr lang="en-US" b="1" i="1" dirty="0" smtClean="0">
                <a:solidFill>
                  <a:srgbClr val="FF0000"/>
                </a:solidFill>
                <a:latin typeface="Times New Roman"/>
                <a:cs typeface="Times New Roman"/>
              </a:rPr>
              <a:t>final</a:t>
            </a:r>
            <a:endParaRPr lang="en-US" b="1" dirty="0">
              <a:solidFill>
                <a:srgbClr val="FF0000"/>
              </a:solidFill>
            </a:endParaRPr>
          </a:p>
        </p:txBody>
      </p:sp>
      <p:sp>
        <p:nvSpPr>
          <p:cNvPr id="24" name="Oval 23"/>
          <p:cNvSpPr/>
          <p:nvPr/>
        </p:nvSpPr>
        <p:spPr bwMode="auto">
          <a:xfrm>
            <a:off x="2759237" y="4287026"/>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5" name="Straight Arrow Connector 24"/>
          <p:cNvCxnSpPr>
            <a:stCxn id="24" idx="1"/>
          </p:cNvCxnSpPr>
          <p:nvPr/>
        </p:nvCxnSpPr>
        <p:spPr bwMode="auto">
          <a:xfrm flipH="1" flipV="1">
            <a:off x="2353812" y="4196632"/>
            <a:ext cx="424447" cy="109142"/>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28" name="Oval 27"/>
          <p:cNvSpPr/>
          <p:nvPr/>
        </p:nvSpPr>
        <p:spPr>
          <a:xfrm>
            <a:off x="1543345" y="3439337"/>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509511" y="3866144"/>
            <a:ext cx="341952" cy="400110"/>
          </a:xfrm>
          <a:prstGeom prst="rect">
            <a:avLst/>
          </a:prstGeom>
          <a:noFill/>
        </p:spPr>
        <p:txBody>
          <a:bodyPr wrap="none" rtlCol="0">
            <a:spAutoFit/>
          </a:bodyPr>
          <a:lstStyle/>
          <a:p>
            <a:r>
              <a:rPr lang="en-US" sz="2000" i="1" dirty="0" smtClean="0">
                <a:latin typeface="Times New Roman"/>
                <a:cs typeface="Times New Roman"/>
              </a:rPr>
              <a:t>t</a:t>
            </a:r>
            <a:endParaRPr lang="en-US" sz="2000" i="1" dirty="0">
              <a:latin typeface="Times New Roman"/>
              <a:cs typeface="Times New Roman"/>
            </a:endParaRPr>
          </a:p>
        </p:txBody>
      </p:sp>
      <p:sp>
        <p:nvSpPr>
          <p:cNvPr id="43" name="Rectangle 36"/>
          <p:cNvSpPr>
            <a:spLocks noChangeArrowheads="1"/>
          </p:cNvSpPr>
          <p:nvPr/>
        </p:nvSpPr>
        <p:spPr bwMode="auto">
          <a:xfrm>
            <a:off x="587642" y="6262150"/>
            <a:ext cx="7906019" cy="469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Recall: attacker can run </a:t>
            </a:r>
            <a:r>
              <a:rPr lang="en-US" sz="2000" b="1" i="1" dirty="0" smtClean="0">
                <a:latin typeface="Times New Roman"/>
                <a:cs typeface="Times New Roman"/>
              </a:rPr>
              <a:t>Rep </a:t>
            </a:r>
            <a:r>
              <a:rPr lang="en-US" sz="2000" b="1" dirty="0" smtClean="0">
                <a:latin typeface="Calibri"/>
                <a:cs typeface="Calibri"/>
              </a:rPr>
              <a:t>on any point</a:t>
            </a:r>
            <a:endParaRPr lang="en-US" sz="2000" b="1" baseline="-25000" dirty="0" smtClean="0">
              <a:latin typeface="Times New Roman"/>
              <a:cs typeface="Times New Roman"/>
            </a:endParaRPr>
          </a:p>
        </p:txBody>
      </p:sp>
    </p:spTree>
    <p:extLst>
      <p:ext uri="{BB962C8B-B14F-4D97-AF65-F5344CB8AC3E}">
        <p14:creationId xmlns:p14="http://schemas.microsoft.com/office/powerpoint/2010/main" val="2619720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23" grpId="0"/>
      <p:bldP spid="24" grpId="0" animBg="1"/>
      <p:bldP spid="28" grpId="0" animBg="1"/>
      <p:bldP spid="4"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fontScale="90000"/>
          </a:bodyPr>
          <a:lstStyle/>
          <a:p>
            <a:r>
              <a:rPr lang="en-US" dirty="0" smtClean="0"/>
              <a:t>Is it possible to handle </a:t>
            </a:r>
            <a:br>
              <a:rPr lang="en-US" dirty="0" smtClean="0"/>
            </a:br>
            <a:r>
              <a:rPr lang="en-US" dirty="0" smtClean="0"/>
              <a:t>“more errors than entropy”?</a:t>
            </a:r>
            <a:endParaRPr lang="en-US" dirty="0"/>
          </a:p>
        </p:txBody>
      </p:sp>
      <p:sp>
        <p:nvSpPr>
          <p:cNvPr id="69" name="TextBox 68"/>
          <p:cNvSpPr txBox="1"/>
          <p:nvPr/>
        </p:nvSpPr>
        <p:spPr>
          <a:xfrm>
            <a:off x="4468084" y="1268051"/>
            <a:ext cx="4572007" cy="1569660"/>
          </a:xfrm>
          <a:prstGeom prst="rect">
            <a:avLst/>
          </a:prstGeom>
          <a:noFill/>
        </p:spPr>
        <p:txBody>
          <a:bodyPr wrap="square" rtlCol="0">
            <a:spAutoFit/>
          </a:bodyPr>
          <a:lstStyle/>
          <a:p>
            <a:pPr marL="285750" indent="-285750">
              <a:buFont typeface="Arial"/>
              <a:buChar char="•"/>
            </a:pPr>
            <a:r>
              <a:rPr lang="en-US" sz="2400" dirty="0" smtClean="0">
                <a:cs typeface="Calibri"/>
              </a:rPr>
              <a:t>Iris: Entropy </a:t>
            </a:r>
            <a:r>
              <a:rPr lang="en-US" sz="2400" dirty="0" smtClean="0">
                <a:latin typeface="Times New Roman"/>
                <a:cs typeface="Times New Roman"/>
              </a:rPr>
              <a:t>= 249</a:t>
            </a:r>
          </a:p>
          <a:p>
            <a:pPr marL="285750" indent="-285750">
              <a:buFont typeface="Arial"/>
              <a:buChar char="•"/>
            </a:pPr>
            <a:r>
              <a:rPr lang="en-US" sz="2400" dirty="0">
                <a:cs typeface="Calibri"/>
              </a:rPr>
              <a:t>Observed error rate </a:t>
            </a:r>
            <a:r>
              <a:rPr lang="en-US" sz="2400" dirty="0" smtClean="0">
                <a:cs typeface="Calibri"/>
              </a:rPr>
              <a:t>(</a:t>
            </a:r>
            <a:r>
              <a:rPr lang="en-US" sz="2400" i="1" dirty="0" smtClean="0">
                <a:latin typeface="Times New Roman"/>
                <a:cs typeface="Times New Roman"/>
              </a:rPr>
              <a:t>t</a:t>
            </a:r>
            <a:r>
              <a:rPr lang="en-US" sz="2400" dirty="0" smtClean="0">
                <a:cs typeface="Calibri"/>
              </a:rPr>
              <a:t>) in </a:t>
            </a:r>
            <a:r>
              <a:rPr lang="en-US" sz="2400" dirty="0">
                <a:cs typeface="Calibri"/>
              </a:rPr>
              <a:t>iris between approximately</a:t>
            </a:r>
            <a:r>
              <a:rPr lang="en-US" sz="2400" dirty="0">
                <a:latin typeface="Times New Roman"/>
                <a:cs typeface="Times New Roman"/>
              </a:rPr>
              <a:t> </a:t>
            </a:r>
            <a:r>
              <a:rPr lang="en-US" sz="2400" dirty="0" smtClean="0">
                <a:latin typeface="Times New Roman"/>
                <a:cs typeface="Times New Roman"/>
              </a:rPr>
              <a:t>300</a:t>
            </a:r>
          </a:p>
          <a:p>
            <a:pPr marL="285750" indent="-285750">
              <a:buFont typeface="Arial"/>
              <a:buChar char="•"/>
            </a:pPr>
            <a:endParaRPr lang="en-US" sz="2400" dirty="0" smtClean="0">
              <a:latin typeface="Calibri"/>
              <a:cs typeface="Calibri"/>
            </a:endParaRPr>
          </a:p>
        </p:txBody>
      </p:sp>
      <p:sp>
        <p:nvSpPr>
          <p:cNvPr id="3" name="Slide Number Placeholder 2"/>
          <p:cNvSpPr>
            <a:spLocks noGrp="1"/>
          </p:cNvSpPr>
          <p:nvPr>
            <p:ph type="sldNum" sz="quarter" idx="4"/>
          </p:nvPr>
        </p:nvSpPr>
        <p:spPr/>
        <p:txBody>
          <a:bodyPr/>
          <a:lstStyle/>
          <a:p>
            <a:fld id="{9ED7421F-71E7-F748-8E9F-5BC3CDBE49C2}" type="slidenum">
              <a:rPr lang="en-US" smtClean="0"/>
              <a:t>15</a:t>
            </a:fld>
            <a:endParaRPr lang="en-US"/>
          </a:p>
        </p:txBody>
      </p:sp>
      <p:sp>
        <p:nvSpPr>
          <p:cNvPr id="26" name="Rounded Rectangle 25"/>
          <p:cNvSpPr/>
          <p:nvPr/>
        </p:nvSpPr>
        <p:spPr>
          <a:xfrm>
            <a:off x="150091"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bwMode="auto">
          <a:xfrm>
            <a:off x="1366705"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9" name="Oval 28"/>
          <p:cNvSpPr/>
          <p:nvPr/>
        </p:nvSpPr>
        <p:spPr bwMode="auto">
          <a:xfrm>
            <a:off x="1366705"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 name="Oval 29"/>
          <p:cNvSpPr/>
          <p:nvPr/>
        </p:nvSpPr>
        <p:spPr bwMode="auto">
          <a:xfrm>
            <a:off x="2163916"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1" name="Oval 30"/>
          <p:cNvSpPr/>
          <p:nvPr/>
        </p:nvSpPr>
        <p:spPr bwMode="auto">
          <a:xfrm>
            <a:off x="2068963"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Oval 31"/>
          <p:cNvSpPr/>
          <p:nvPr/>
        </p:nvSpPr>
        <p:spPr bwMode="auto">
          <a:xfrm>
            <a:off x="1448585"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3" name="Oval 32"/>
          <p:cNvSpPr/>
          <p:nvPr/>
        </p:nvSpPr>
        <p:spPr bwMode="auto">
          <a:xfrm>
            <a:off x="1812942"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 name="Oval 33"/>
          <p:cNvSpPr/>
          <p:nvPr/>
        </p:nvSpPr>
        <p:spPr bwMode="auto">
          <a:xfrm>
            <a:off x="2328741"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 name="Oval 34"/>
          <p:cNvSpPr/>
          <p:nvPr/>
        </p:nvSpPr>
        <p:spPr bwMode="auto">
          <a:xfrm>
            <a:off x="1561539"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Oval 35"/>
          <p:cNvSpPr/>
          <p:nvPr/>
        </p:nvSpPr>
        <p:spPr bwMode="auto">
          <a:xfrm>
            <a:off x="2198852"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2068963"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1733699"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2228861"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034027"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41" name="Group 40"/>
          <p:cNvGrpSpPr/>
          <p:nvPr/>
        </p:nvGrpSpPr>
        <p:grpSpPr>
          <a:xfrm>
            <a:off x="1436799" y="1884402"/>
            <a:ext cx="2081586" cy="1700524"/>
            <a:chOff x="5792120" y="1884402"/>
            <a:chExt cx="2081586" cy="1700524"/>
          </a:xfrm>
        </p:grpSpPr>
        <p:cxnSp>
          <p:nvCxnSpPr>
            <p:cNvPr id="42" name="Straight Arrow Connector 41"/>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92120" y="1884402"/>
              <a:ext cx="2081586" cy="830997"/>
            </a:xfrm>
            <a:prstGeom prst="rect">
              <a:avLst/>
            </a:prstGeom>
            <a:noFill/>
          </p:spPr>
          <p:txBody>
            <a:bodyPr wrap="square" rtlCol="0">
              <a:spAutoFit/>
            </a:bodyPr>
            <a:lstStyle/>
            <a:p>
              <a:r>
                <a:rPr lang="en-US" sz="2400" dirty="0"/>
                <a:t>Possible values of </a:t>
              </a:r>
              <a:r>
                <a:rPr lang="en-US" sz="2400" i="1" dirty="0">
                  <a:latin typeface="Times New Roman"/>
                  <a:cs typeface="Times New Roman"/>
                </a:rPr>
                <a:t>initial</a:t>
              </a:r>
              <a:endParaRPr lang="en-US" sz="2400" i="1" baseline="-25000" dirty="0">
                <a:latin typeface="Times New Roman"/>
                <a:cs typeface="Times New Roman"/>
              </a:endParaRPr>
            </a:p>
          </p:txBody>
        </p:sp>
      </p:grpSp>
      <p:sp>
        <p:nvSpPr>
          <p:cNvPr id="23" name="Rectangle 22"/>
          <p:cNvSpPr/>
          <p:nvPr/>
        </p:nvSpPr>
        <p:spPr>
          <a:xfrm>
            <a:off x="2985367" y="4324185"/>
            <a:ext cx="710451" cy="369332"/>
          </a:xfrm>
          <a:prstGeom prst="rect">
            <a:avLst/>
          </a:prstGeom>
        </p:spPr>
        <p:txBody>
          <a:bodyPr wrap="none">
            <a:spAutoFit/>
          </a:bodyPr>
          <a:lstStyle/>
          <a:p>
            <a:r>
              <a:rPr lang="en-US" b="1" i="1" dirty="0" smtClean="0">
                <a:solidFill>
                  <a:srgbClr val="FF0000"/>
                </a:solidFill>
                <a:latin typeface="Times New Roman"/>
                <a:cs typeface="Times New Roman"/>
              </a:rPr>
              <a:t>final</a:t>
            </a:r>
            <a:endParaRPr lang="en-US" b="1" dirty="0">
              <a:solidFill>
                <a:srgbClr val="FF0000"/>
              </a:solidFill>
            </a:endParaRPr>
          </a:p>
        </p:txBody>
      </p:sp>
      <p:sp>
        <p:nvSpPr>
          <p:cNvPr id="24" name="Oval 23"/>
          <p:cNvSpPr/>
          <p:nvPr/>
        </p:nvSpPr>
        <p:spPr bwMode="auto">
          <a:xfrm>
            <a:off x="2759237" y="4287026"/>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25" name="Straight Arrow Connector 24"/>
          <p:cNvCxnSpPr>
            <a:stCxn id="24" idx="1"/>
          </p:cNvCxnSpPr>
          <p:nvPr/>
        </p:nvCxnSpPr>
        <p:spPr bwMode="auto">
          <a:xfrm flipH="1" flipV="1">
            <a:off x="2353812" y="4196632"/>
            <a:ext cx="424447" cy="109142"/>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28" name="Oval 27"/>
          <p:cNvSpPr/>
          <p:nvPr/>
        </p:nvSpPr>
        <p:spPr>
          <a:xfrm>
            <a:off x="1543345" y="3439337"/>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509511" y="3866144"/>
            <a:ext cx="341952" cy="400110"/>
          </a:xfrm>
          <a:prstGeom prst="rect">
            <a:avLst/>
          </a:prstGeom>
          <a:noFill/>
        </p:spPr>
        <p:txBody>
          <a:bodyPr wrap="none" rtlCol="0">
            <a:spAutoFit/>
          </a:bodyPr>
          <a:lstStyle/>
          <a:p>
            <a:r>
              <a:rPr lang="en-US" sz="2000" i="1" dirty="0" smtClean="0">
                <a:latin typeface="Times New Roman"/>
                <a:cs typeface="Times New Roman"/>
              </a:rPr>
              <a:t>t</a:t>
            </a:r>
            <a:endParaRPr lang="en-US" sz="2000" i="1" dirty="0">
              <a:latin typeface="Times New Roman"/>
              <a:cs typeface="Times New Roman"/>
            </a:endParaRPr>
          </a:p>
        </p:txBody>
      </p:sp>
      <p:sp>
        <p:nvSpPr>
          <p:cNvPr id="43" name="Rectangle 36"/>
          <p:cNvSpPr>
            <a:spLocks noChangeArrowheads="1"/>
          </p:cNvSpPr>
          <p:nvPr/>
        </p:nvSpPr>
        <p:spPr bwMode="auto">
          <a:xfrm>
            <a:off x="587642" y="6262150"/>
            <a:ext cx="7906019" cy="469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Recall: attacker can run </a:t>
            </a:r>
            <a:r>
              <a:rPr lang="en-US" sz="2000" b="1" i="1" dirty="0" smtClean="0">
                <a:latin typeface="Times New Roman"/>
                <a:cs typeface="Times New Roman"/>
              </a:rPr>
              <a:t>Rep </a:t>
            </a:r>
            <a:r>
              <a:rPr lang="en-US" sz="2000" b="1" dirty="0" smtClean="0">
                <a:latin typeface="Calibri"/>
                <a:cs typeface="Calibri"/>
              </a:rPr>
              <a:t>on any point</a:t>
            </a:r>
            <a:endParaRPr lang="en-US" sz="2000" b="1" baseline="-25000" dirty="0" smtClean="0">
              <a:latin typeface="Times New Roman"/>
              <a:cs typeface="Times New Roman"/>
            </a:endParaRPr>
          </a:p>
        </p:txBody>
      </p:sp>
    </p:spTree>
    <p:extLst>
      <p:ext uri="{BB962C8B-B14F-4D97-AF65-F5344CB8AC3E}">
        <p14:creationId xmlns:p14="http://schemas.microsoft.com/office/powerpoint/2010/main" val="3497760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fontScale="90000"/>
          </a:bodyPr>
          <a:lstStyle/>
          <a:p>
            <a:r>
              <a:rPr lang="en-US" dirty="0" smtClean="0"/>
              <a:t>Is it possible to handle </a:t>
            </a:r>
            <a:br>
              <a:rPr lang="en-US" dirty="0" smtClean="0"/>
            </a:br>
            <a:r>
              <a:rPr lang="en-US" dirty="0" smtClean="0"/>
              <a:t>“more errors than entropy”?</a:t>
            </a:r>
            <a:endParaRPr lang="en-US" dirty="0"/>
          </a:p>
        </p:txBody>
      </p:sp>
      <p:sp>
        <p:nvSpPr>
          <p:cNvPr id="69" name="TextBox 68"/>
          <p:cNvSpPr txBox="1"/>
          <p:nvPr/>
        </p:nvSpPr>
        <p:spPr>
          <a:xfrm>
            <a:off x="4468084" y="1268051"/>
            <a:ext cx="4572007" cy="1200328"/>
          </a:xfrm>
          <a:prstGeom prst="rect">
            <a:avLst/>
          </a:prstGeom>
          <a:noFill/>
        </p:spPr>
        <p:txBody>
          <a:bodyPr wrap="square" rtlCol="0">
            <a:spAutoFit/>
          </a:bodyPr>
          <a:lstStyle/>
          <a:p>
            <a:pPr marL="285750" indent="-285750">
              <a:buFont typeface="Arial"/>
              <a:buChar char="•"/>
            </a:pPr>
            <a:r>
              <a:rPr lang="en-US" sz="2400" dirty="0">
                <a:cs typeface="Calibri"/>
              </a:rPr>
              <a:t>Iris: Entropy </a:t>
            </a:r>
            <a:r>
              <a:rPr lang="en-US" sz="2400" dirty="0">
                <a:latin typeface="Times New Roman"/>
                <a:cs typeface="Times New Roman"/>
              </a:rPr>
              <a:t>= 249</a:t>
            </a:r>
          </a:p>
          <a:p>
            <a:pPr marL="285750" indent="-285750">
              <a:buFont typeface="Arial"/>
              <a:buChar char="•"/>
            </a:pPr>
            <a:r>
              <a:rPr lang="en-US" sz="2400" dirty="0">
                <a:cs typeface="Calibri"/>
              </a:rPr>
              <a:t>Observed error rate (</a:t>
            </a:r>
            <a:r>
              <a:rPr lang="en-US" sz="2400" i="1" dirty="0">
                <a:latin typeface="Times New Roman"/>
                <a:cs typeface="Times New Roman"/>
              </a:rPr>
              <a:t>t</a:t>
            </a:r>
            <a:r>
              <a:rPr lang="en-US" sz="2400" dirty="0">
                <a:cs typeface="Calibri"/>
              </a:rPr>
              <a:t>) in iris between approximately</a:t>
            </a:r>
            <a:r>
              <a:rPr lang="en-US" sz="2400" dirty="0">
                <a:latin typeface="Times New Roman"/>
                <a:cs typeface="Times New Roman"/>
              </a:rPr>
              <a:t> 300</a:t>
            </a:r>
          </a:p>
        </p:txBody>
      </p:sp>
      <p:sp>
        <p:nvSpPr>
          <p:cNvPr id="3" name="Slide Number Placeholder 2"/>
          <p:cNvSpPr>
            <a:spLocks noGrp="1"/>
          </p:cNvSpPr>
          <p:nvPr>
            <p:ph type="sldNum" sz="quarter" idx="4"/>
          </p:nvPr>
        </p:nvSpPr>
        <p:spPr/>
        <p:txBody>
          <a:bodyPr/>
          <a:lstStyle/>
          <a:p>
            <a:fld id="{9ED7421F-71E7-F748-8E9F-5BC3CDBE49C2}" type="slidenum">
              <a:rPr lang="en-US" smtClean="0"/>
              <a:t>16</a:t>
            </a:fld>
            <a:endParaRPr lang="en-US"/>
          </a:p>
        </p:txBody>
      </p:sp>
      <p:sp>
        <p:nvSpPr>
          <p:cNvPr id="26" name="Rounded Rectangle 25"/>
          <p:cNvSpPr/>
          <p:nvPr/>
        </p:nvSpPr>
        <p:spPr>
          <a:xfrm>
            <a:off x="150091"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bwMode="auto">
          <a:xfrm>
            <a:off x="1366705"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9" name="Oval 28"/>
          <p:cNvSpPr/>
          <p:nvPr/>
        </p:nvSpPr>
        <p:spPr bwMode="auto">
          <a:xfrm>
            <a:off x="1366705"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 name="Oval 29"/>
          <p:cNvSpPr/>
          <p:nvPr/>
        </p:nvSpPr>
        <p:spPr bwMode="auto">
          <a:xfrm>
            <a:off x="2163916"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1" name="Oval 30"/>
          <p:cNvSpPr/>
          <p:nvPr/>
        </p:nvSpPr>
        <p:spPr bwMode="auto">
          <a:xfrm>
            <a:off x="2068963"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Oval 31"/>
          <p:cNvSpPr/>
          <p:nvPr/>
        </p:nvSpPr>
        <p:spPr bwMode="auto">
          <a:xfrm>
            <a:off x="1448585"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3" name="Oval 32"/>
          <p:cNvSpPr/>
          <p:nvPr/>
        </p:nvSpPr>
        <p:spPr bwMode="auto">
          <a:xfrm>
            <a:off x="1812942"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 name="Oval 33"/>
          <p:cNvSpPr/>
          <p:nvPr/>
        </p:nvSpPr>
        <p:spPr bwMode="auto">
          <a:xfrm>
            <a:off x="2328741"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 name="Oval 34"/>
          <p:cNvSpPr/>
          <p:nvPr/>
        </p:nvSpPr>
        <p:spPr bwMode="auto">
          <a:xfrm>
            <a:off x="1561539"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Oval 35"/>
          <p:cNvSpPr/>
          <p:nvPr/>
        </p:nvSpPr>
        <p:spPr bwMode="auto">
          <a:xfrm>
            <a:off x="2198852"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2068963"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1733699"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2228861"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034027"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41" name="Group 40"/>
          <p:cNvGrpSpPr/>
          <p:nvPr/>
        </p:nvGrpSpPr>
        <p:grpSpPr>
          <a:xfrm>
            <a:off x="1436799" y="1884402"/>
            <a:ext cx="2081586" cy="1700524"/>
            <a:chOff x="5792120" y="1884402"/>
            <a:chExt cx="2081586" cy="1700524"/>
          </a:xfrm>
        </p:grpSpPr>
        <p:cxnSp>
          <p:nvCxnSpPr>
            <p:cNvPr id="42" name="Straight Arrow Connector 41"/>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92120" y="1884402"/>
              <a:ext cx="2081586" cy="830997"/>
            </a:xfrm>
            <a:prstGeom prst="rect">
              <a:avLst/>
            </a:prstGeom>
            <a:noFill/>
          </p:spPr>
          <p:txBody>
            <a:bodyPr wrap="square" rtlCol="0">
              <a:spAutoFit/>
            </a:bodyPr>
            <a:lstStyle/>
            <a:p>
              <a:r>
                <a:rPr lang="en-US" sz="2400" dirty="0"/>
                <a:t>Possible values of </a:t>
              </a:r>
              <a:r>
                <a:rPr lang="en-US" sz="2400" i="1" dirty="0">
                  <a:latin typeface="Times New Roman"/>
                  <a:cs typeface="Times New Roman"/>
                </a:rPr>
                <a:t>initial</a:t>
              </a:r>
              <a:endParaRPr lang="en-US" sz="2400" i="1" baseline="-25000" dirty="0">
                <a:latin typeface="Times New Roman"/>
                <a:cs typeface="Times New Roman"/>
              </a:endParaRPr>
            </a:p>
          </p:txBody>
        </p:sp>
      </p:grpSp>
      <p:sp>
        <p:nvSpPr>
          <p:cNvPr id="23" name="Rectangle 36"/>
          <p:cNvSpPr>
            <a:spLocks noChangeArrowheads="1"/>
          </p:cNvSpPr>
          <p:nvPr/>
        </p:nvSpPr>
        <p:spPr bwMode="auto">
          <a:xfrm>
            <a:off x="587642" y="6262150"/>
            <a:ext cx="7906019" cy="469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Recall: attacker can run </a:t>
            </a:r>
            <a:r>
              <a:rPr lang="en-US" sz="2000" b="1" i="1" dirty="0" smtClean="0">
                <a:latin typeface="Times New Roman"/>
                <a:cs typeface="Times New Roman"/>
              </a:rPr>
              <a:t>Rep </a:t>
            </a:r>
            <a:r>
              <a:rPr lang="en-US" sz="2000" b="1" dirty="0" smtClean="0">
                <a:latin typeface="Calibri"/>
                <a:cs typeface="Calibri"/>
              </a:rPr>
              <a:t>on any point</a:t>
            </a:r>
            <a:endParaRPr lang="en-US" sz="2000" b="1" baseline="-25000" dirty="0" smtClean="0">
              <a:latin typeface="Times New Roman"/>
              <a:cs typeface="Times New Roman"/>
            </a:endParaRPr>
          </a:p>
        </p:txBody>
      </p:sp>
      <p:cxnSp>
        <p:nvCxnSpPr>
          <p:cNvPr id="24" name="Straight Arrow Connector 23"/>
          <p:cNvCxnSpPr/>
          <p:nvPr/>
        </p:nvCxnSpPr>
        <p:spPr bwMode="auto">
          <a:xfrm>
            <a:off x="2034027" y="3943472"/>
            <a:ext cx="1148515"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25" name="Trapezoid 24"/>
          <p:cNvSpPr/>
          <p:nvPr/>
        </p:nvSpPr>
        <p:spPr bwMode="auto">
          <a:xfrm rot="5400000">
            <a:off x="3263152" y="3500996"/>
            <a:ext cx="668853" cy="627770"/>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grpSp>
        <p:nvGrpSpPr>
          <p:cNvPr id="28" name="Group 27"/>
          <p:cNvGrpSpPr/>
          <p:nvPr/>
        </p:nvGrpSpPr>
        <p:grpSpPr>
          <a:xfrm>
            <a:off x="3918842" y="3320556"/>
            <a:ext cx="790647" cy="558288"/>
            <a:chOff x="8254429" y="3263906"/>
            <a:chExt cx="790647" cy="558288"/>
          </a:xfrm>
        </p:grpSpPr>
        <p:cxnSp>
          <p:nvCxnSpPr>
            <p:cNvPr id="43" name="Straight Arrow Connector 42"/>
            <p:cNvCxnSpPr/>
            <p:nvPr/>
          </p:nvCxnSpPr>
          <p:spPr bwMode="auto">
            <a:xfrm flipV="1">
              <a:off x="8254429" y="381059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45" name="TextBox 44"/>
            <p:cNvSpPr txBox="1"/>
            <p:nvPr/>
          </p:nvSpPr>
          <p:spPr>
            <a:xfrm>
              <a:off x="8294435" y="3294103"/>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47" name="Rectangle 46"/>
            <p:cNvSpPr/>
            <p:nvPr/>
          </p:nvSpPr>
          <p:spPr>
            <a:xfrm>
              <a:off x="8346278" y="3263906"/>
              <a:ext cx="498494"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8322786" y="3263906"/>
              <a:ext cx="695473"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key</a:t>
              </a:r>
              <a:endParaRPr lang="en-US" sz="2400" i="1" dirty="0">
                <a:solidFill>
                  <a:srgbClr val="FFFFFF"/>
                </a:solidFill>
                <a:latin typeface="Times New Roman"/>
                <a:cs typeface="Times New Roman"/>
              </a:endParaRPr>
            </a:p>
          </p:txBody>
        </p:sp>
      </p:grpSp>
      <p:cxnSp>
        <p:nvCxnSpPr>
          <p:cNvPr id="49" name="Straight Arrow Connector 48"/>
          <p:cNvCxnSpPr/>
          <p:nvPr/>
        </p:nvCxnSpPr>
        <p:spPr bwMode="auto">
          <a:xfrm flipH="1" flipV="1">
            <a:off x="1516328" y="3350753"/>
            <a:ext cx="421031" cy="548106"/>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50" name="Rectangle 49"/>
          <p:cNvSpPr/>
          <p:nvPr/>
        </p:nvSpPr>
        <p:spPr>
          <a:xfrm rot="2488448">
            <a:off x="1590648" y="3189561"/>
            <a:ext cx="364202" cy="461665"/>
          </a:xfrm>
          <a:prstGeom prst="rect">
            <a:avLst/>
          </a:prstGeom>
        </p:spPr>
        <p:txBody>
          <a:bodyPr wrap="none">
            <a:spAutoFit/>
          </a:bodyPr>
          <a:lstStyle/>
          <a:p>
            <a:r>
              <a:rPr lang="en-US" sz="2400" dirty="0" smtClean="0">
                <a:latin typeface="Times New Roman"/>
                <a:cs typeface="Times New Roman"/>
              </a:rPr>
              <a:t> </a:t>
            </a:r>
            <a:r>
              <a:rPr lang="en-US" sz="2400" i="1" dirty="0" smtClean="0">
                <a:latin typeface="Times New Roman"/>
                <a:cs typeface="Times New Roman"/>
              </a:rPr>
              <a:t>t</a:t>
            </a:r>
            <a:endParaRPr lang="en-US" sz="2400" dirty="0">
              <a:cs typeface="Calibri"/>
            </a:endParaRPr>
          </a:p>
        </p:txBody>
      </p:sp>
      <p:sp>
        <p:nvSpPr>
          <p:cNvPr id="51" name="Rectangle 36"/>
          <p:cNvSpPr>
            <a:spLocks noChangeArrowheads="1"/>
          </p:cNvSpPr>
          <p:nvPr/>
        </p:nvSpPr>
        <p:spPr bwMode="auto">
          <a:xfrm>
            <a:off x="877371" y="5032826"/>
            <a:ext cx="2911582" cy="771331"/>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000" b="1" dirty="0" smtClean="0"/>
              <a:t>Attacker learns </a:t>
            </a:r>
            <a:r>
              <a:rPr lang="en-US" sz="2000" b="1" i="1" dirty="0" smtClean="0">
                <a:latin typeface="Times New Roman"/>
                <a:cs typeface="Times New Roman"/>
              </a:rPr>
              <a:t>key</a:t>
            </a:r>
            <a:r>
              <a:rPr lang="en-US" sz="2000" b="1" dirty="0" smtClean="0"/>
              <a:t> by running </a:t>
            </a:r>
            <a:r>
              <a:rPr lang="en-US" sz="2000" b="1" i="1" dirty="0" smtClean="0">
                <a:latin typeface="Times New Roman"/>
                <a:cs typeface="Times New Roman"/>
              </a:rPr>
              <a:t>Rep</a:t>
            </a:r>
            <a:r>
              <a:rPr lang="en-US" sz="2000" b="1" dirty="0" smtClean="0"/>
              <a:t> with </a:t>
            </a:r>
            <a:r>
              <a:rPr lang="en-US" sz="2000" b="1" i="1" dirty="0" smtClean="0">
                <a:latin typeface="Times New Roman"/>
                <a:cs typeface="Times New Roman"/>
              </a:rPr>
              <a:t>final</a:t>
            </a:r>
            <a:endParaRPr lang="en-US" sz="2000" b="1" baseline="-25000" dirty="0" smtClean="0">
              <a:latin typeface="Times New Roman"/>
              <a:cs typeface="Times New Roman"/>
            </a:endParaRPr>
          </a:p>
        </p:txBody>
      </p:sp>
      <p:sp>
        <p:nvSpPr>
          <p:cNvPr id="52" name="Oval 51"/>
          <p:cNvSpPr/>
          <p:nvPr/>
        </p:nvSpPr>
        <p:spPr>
          <a:xfrm>
            <a:off x="1205921" y="3167421"/>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bwMode="auto">
          <a:xfrm>
            <a:off x="1893131" y="3853395"/>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TextBox 53"/>
          <p:cNvSpPr txBox="1"/>
          <p:nvPr/>
        </p:nvSpPr>
        <p:spPr>
          <a:xfrm>
            <a:off x="3283693" y="3578799"/>
            <a:ext cx="532991" cy="359840"/>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spTree>
    <p:extLst>
      <p:ext uri="{BB962C8B-B14F-4D97-AF65-F5344CB8AC3E}">
        <p14:creationId xmlns:p14="http://schemas.microsoft.com/office/powerpoint/2010/main" val="1629184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0" grpId="0"/>
      <p:bldP spid="51" grpId="0" animBg="1"/>
      <p:bldP spid="52" grpId="0" animBg="1"/>
      <p:bldP spid="53" grpId="0" animBg="1"/>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fontScale="90000"/>
          </a:bodyPr>
          <a:lstStyle/>
          <a:p>
            <a:r>
              <a:rPr lang="en-US" dirty="0" smtClean="0"/>
              <a:t>Is it possible to handle </a:t>
            </a:r>
            <a:br>
              <a:rPr lang="en-US" dirty="0" smtClean="0"/>
            </a:br>
            <a:r>
              <a:rPr lang="en-US" dirty="0" smtClean="0"/>
              <a:t>“more errors than entropy”?</a:t>
            </a:r>
            <a:endParaRPr lang="en-US" dirty="0"/>
          </a:p>
        </p:txBody>
      </p:sp>
      <p:sp>
        <p:nvSpPr>
          <p:cNvPr id="69" name="TextBox 68"/>
          <p:cNvSpPr txBox="1"/>
          <p:nvPr/>
        </p:nvSpPr>
        <p:spPr>
          <a:xfrm>
            <a:off x="4468084" y="1268051"/>
            <a:ext cx="4572007" cy="1200328"/>
          </a:xfrm>
          <a:prstGeom prst="rect">
            <a:avLst/>
          </a:prstGeom>
          <a:noFill/>
        </p:spPr>
        <p:txBody>
          <a:bodyPr wrap="square" rtlCol="0">
            <a:spAutoFit/>
          </a:bodyPr>
          <a:lstStyle/>
          <a:p>
            <a:pPr marL="285750" indent="-285750">
              <a:buFont typeface="Arial"/>
              <a:buChar char="•"/>
            </a:pPr>
            <a:r>
              <a:rPr lang="en-US" sz="2400" dirty="0">
                <a:cs typeface="Calibri"/>
              </a:rPr>
              <a:t>Iris: Entropy </a:t>
            </a:r>
            <a:r>
              <a:rPr lang="en-US" sz="2400" dirty="0">
                <a:latin typeface="Times New Roman"/>
                <a:cs typeface="Times New Roman"/>
              </a:rPr>
              <a:t>= 249</a:t>
            </a:r>
          </a:p>
          <a:p>
            <a:pPr marL="285750" indent="-285750">
              <a:buFont typeface="Arial"/>
              <a:buChar char="•"/>
            </a:pPr>
            <a:r>
              <a:rPr lang="en-US" sz="2400" dirty="0">
                <a:cs typeface="Calibri"/>
              </a:rPr>
              <a:t>Observed error rate (</a:t>
            </a:r>
            <a:r>
              <a:rPr lang="en-US" sz="2400" i="1" dirty="0">
                <a:latin typeface="Times New Roman"/>
                <a:cs typeface="Times New Roman"/>
              </a:rPr>
              <a:t>t</a:t>
            </a:r>
            <a:r>
              <a:rPr lang="en-US" sz="2400" dirty="0">
                <a:cs typeface="Calibri"/>
              </a:rPr>
              <a:t>) in iris between approximately</a:t>
            </a:r>
            <a:r>
              <a:rPr lang="en-US" sz="2400" dirty="0">
                <a:latin typeface="Times New Roman"/>
                <a:cs typeface="Times New Roman"/>
              </a:rPr>
              <a:t> 300</a:t>
            </a:r>
          </a:p>
        </p:txBody>
      </p:sp>
      <p:sp>
        <p:nvSpPr>
          <p:cNvPr id="3" name="Slide Number Placeholder 2"/>
          <p:cNvSpPr>
            <a:spLocks noGrp="1"/>
          </p:cNvSpPr>
          <p:nvPr>
            <p:ph type="sldNum" sz="quarter" idx="4"/>
          </p:nvPr>
        </p:nvSpPr>
        <p:spPr/>
        <p:txBody>
          <a:bodyPr/>
          <a:lstStyle/>
          <a:p>
            <a:fld id="{9ED7421F-71E7-F748-8E9F-5BC3CDBE49C2}" type="slidenum">
              <a:rPr lang="en-US" smtClean="0"/>
              <a:t>17</a:t>
            </a:fld>
            <a:endParaRPr lang="en-US"/>
          </a:p>
        </p:txBody>
      </p:sp>
      <p:sp>
        <p:nvSpPr>
          <p:cNvPr id="26" name="Rounded Rectangle 25"/>
          <p:cNvSpPr/>
          <p:nvPr/>
        </p:nvSpPr>
        <p:spPr>
          <a:xfrm>
            <a:off x="150091"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bwMode="auto">
          <a:xfrm>
            <a:off x="1366705"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9" name="Oval 28"/>
          <p:cNvSpPr/>
          <p:nvPr/>
        </p:nvSpPr>
        <p:spPr bwMode="auto">
          <a:xfrm>
            <a:off x="1366705"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 name="Oval 29"/>
          <p:cNvSpPr/>
          <p:nvPr/>
        </p:nvSpPr>
        <p:spPr bwMode="auto">
          <a:xfrm>
            <a:off x="2163916"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1" name="Oval 30"/>
          <p:cNvSpPr/>
          <p:nvPr/>
        </p:nvSpPr>
        <p:spPr bwMode="auto">
          <a:xfrm>
            <a:off x="2068963"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Oval 31"/>
          <p:cNvSpPr/>
          <p:nvPr/>
        </p:nvSpPr>
        <p:spPr bwMode="auto">
          <a:xfrm>
            <a:off x="1448585"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3" name="Oval 32"/>
          <p:cNvSpPr/>
          <p:nvPr/>
        </p:nvSpPr>
        <p:spPr bwMode="auto">
          <a:xfrm>
            <a:off x="1812942"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 name="Oval 33"/>
          <p:cNvSpPr/>
          <p:nvPr/>
        </p:nvSpPr>
        <p:spPr bwMode="auto">
          <a:xfrm>
            <a:off x="2328741"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 name="Oval 34"/>
          <p:cNvSpPr/>
          <p:nvPr/>
        </p:nvSpPr>
        <p:spPr bwMode="auto">
          <a:xfrm>
            <a:off x="1561539"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Oval 35"/>
          <p:cNvSpPr/>
          <p:nvPr/>
        </p:nvSpPr>
        <p:spPr bwMode="auto">
          <a:xfrm>
            <a:off x="2198852"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2068963"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1733699"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2228861"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034027"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41" name="Group 40"/>
          <p:cNvGrpSpPr/>
          <p:nvPr/>
        </p:nvGrpSpPr>
        <p:grpSpPr>
          <a:xfrm>
            <a:off x="1436799" y="1884402"/>
            <a:ext cx="2081586" cy="1700524"/>
            <a:chOff x="5792120" y="1884402"/>
            <a:chExt cx="2081586" cy="1700524"/>
          </a:xfrm>
        </p:grpSpPr>
        <p:cxnSp>
          <p:nvCxnSpPr>
            <p:cNvPr id="42" name="Straight Arrow Connector 41"/>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92120" y="1884402"/>
              <a:ext cx="2081586" cy="830997"/>
            </a:xfrm>
            <a:prstGeom prst="rect">
              <a:avLst/>
            </a:prstGeom>
            <a:noFill/>
          </p:spPr>
          <p:txBody>
            <a:bodyPr wrap="square" rtlCol="0">
              <a:spAutoFit/>
            </a:bodyPr>
            <a:lstStyle/>
            <a:p>
              <a:r>
                <a:rPr lang="en-US" sz="2400" dirty="0"/>
                <a:t>Possible values of </a:t>
              </a:r>
              <a:r>
                <a:rPr lang="en-US" sz="2400" i="1" dirty="0">
                  <a:latin typeface="Times New Roman"/>
                  <a:cs typeface="Times New Roman"/>
                </a:rPr>
                <a:t>initial</a:t>
              </a:r>
              <a:endParaRPr lang="en-US" sz="2400" i="1" baseline="-25000" dirty="0">
                <a:latin typeface="Times New Roman"/>
                <a:cs typeface="Times New Roman"/>
              </a:endParaRPr>
            </a:p>
          </p:txBody>
        </p:sp>
      </p:grpSp>
      <p:sp>
        <p:nvSpPr>
          <p:cNvPr id="23" name="Rectangle 36"/>
          <p:cNvSpPr>
            <a:spLocks noChangeArrowheads="1"/>
          </p:cNvSpPr>
          <p:nvPr/>
        </p:nvSpPr>
        <p:spPr bwMode="auto">
          <a:xfrm>
            <a:off x="587642" y="6262150"/>
            <a:ext cx="7906019" cy="469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Recall: attacker can run </a:t>
            </a:r>
            <a:r>
              <a:rPr lang="en-US" sz="2000" b="1" i="1" dirty="0" smtClean="0">
                <a:latin typeface="Times New Roman"/>
                <a:cs typeface="Times New Roman"/>
              </a:rPr>
              <a:t>Rep </a:t>
            </a:r>
            <a:r>
              <a:rPr lang="en-US" sz="2000" b="1" dirty="0" smtClean="0">
                <a:latin typeface="Calibri"/>
                <a:cs typeface="Calibri"/>
              </a:rPr>
              <a:t>on any point</a:t>
            </a:r>
            <a:endParaRPr lang="en-US" sz="2000" b="1" baseline="-25000" dirty="0" smtClean="0">
              <a:latin typeface="Times New Roman"/>
              <a:cs typeface="Times New Roman"/>
            </a:endParaRPr>
          </a:p>
        </p:txBody>
      </p:sp>
      <p:cxnSp>
        <p:nvCxnSpPr>
          <p:cNvPr id="24" name="Straight Arrow Connector 23"/>
          <p:cNvCxnSpPr/>
          <p:nvPr/>
        </p:nvCxnSpPr>
        <p:spPr bwMode="auto">
          <a:xfrm>
            <a:off x="2034027" y="3943472"/>
            <a:ext cx="1148515"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25" name="Trapezoid 24"/>
          <p:cNvSpPr/>
          <p:nvPr/>
        </p:nvSpPr>
        <p:spPr bwMode="auto">
          <a:xfrm rot="5400000">
            <a:off x="3263152" y="3500996"/>
            <a:ext cx="668853" cy="627770"/>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grpSp>
        <p:nvGrpSpPr>
          <p:cNvPr id="28" name="Group 27"/>
          <p:cNvGrpSpPr/>
          <p:nvPr/>
        </p:nvGrpSpPr>
        <p:grpSpPr>
          <a:xfrm>
            <a:off x="3918842" y="3320556"/>
            <a:ext cx="790647" cy="558288"/>
            <a:chOff x="8254429" y="3263906"/>
            <a:chExt cx="790647" cy="558288"/>
          </a:xfrm>
        </p:grpSpPr>
        <p:cxnSp>
          <p:nvCxnSpPr>
            <p:cNvPr id="43" name="Straight Arrow Connector 42"/>
            <p:cNvCxnSpPr/>
            <p:nvPr/>
          </p:nvCxnSpPr>
          <p:spPr bwMode="auto">
            <a:xfrm flipV="1">
              <a:off x="8254429" y="381059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45" name="TextBox 44"/>
            <p:cNvSpPr txBox="1"/>
            <p:nvPr/>
          </p:nvSpPr>
          <p:spPr>
            <a:xfrm>
              <a:off x="8294435" y="3294103"/>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47" name="Rectangle 46"/>
            <p:cNvSpPr/>
            <p:nvPr/>
          </p:nvSpPr>
          <p:spPr>
            <a:xfrm>
              <a:off x="8346278" y="3263906"/>
              <a:ext cx="498494"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8322786" y="3263906"/>
              <a:ext cx="695473"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key</a:t>
              </a:r>
              <a:endParaRPr lang="en-US" sz="2400" i="1" dirty="0">
                <a:solidFill>
                  <a:srgbClr val="FFFFFF"/>
                </a:solidFill>
                <a:latin typeface="Times New Roman"/>
                <a:cs typeface="Times New Roman"/>
              </a:endParaRPr>
            </a:p>
          </p:txBody>
        </p:sp>
      </p:grpSp>
      <p:cxnSp>
        <p:nvCxnSpPr>
          <p:cNvPr id="49" name="Straight Arrow Connector 48"/>
          <p:cNvCxnSpPr/>
          <p:nvPr/>
        </p:nvCxnSpPr>
        <p:spPr bwMode="auto">
          <a:xfrm flipH="1" flipV="1">
            <a:off x="1516328" y="3350753"/>
            <a:ext cx="421031" cy="548106"/>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50" name="Rectangle 49"/>
          <p:cNvSpPr/>
          <p:nvPr/>
        </p:nvSpPr>
        <p:spPr>
          <a:xfrm rot="2488448">
            <a:off x="1590648" y="3189561"/>
            <a:ext cx="364202" cy="461665"/>
          </a:xfrm>
          <a:prstGeom prst="rect">
            <a:avLst/>
          </a:prstGeom>
        </p:spPr>
        <p:txBody>
          <a:bodyPr wrap="none">
            <a:spAutoFit/>
          </a:bodyPr>
          <a:lstStyle/>
          <a:p>
            <a:r>
              <a:rPr lang="en-US" sz="2400" dirty="0" smtClean="0">
                <a:latin typeface="Times New Roman"/>
                <a:cs typeface="Times New Roman"/>
              </a:rPr>
              <a:t> </a:t>
            </a:r>
            <a:r>
              <a:rPr lang="en-US" sz="2400" i="1" dirty="0" smtClean="0">
                <a:latin typeface="Times New Roman"/>
                <a:cs typeface="Times New Roman"/>
              </a:rPr>
              <a:t>t</a:t>
            </a:r>
            <a:endParaRPr lang="en-US" sz="2400" dirty="0">
              <a:cs typeface="Calibri"/>
            </a:endParaRPr>
          </a:p>
        </p:txBody>
      </p:sp>
      <p:sp>
        <p:nvSpPr>
          <p:cNvPr id="51" name="Rectangle 36"/>
          <p:cNvSpPr>
            <a:spLocks noChangeArrowheads="1"/>
          </p:cNvSpPr>
          <p:nvPr/>
        </p:nvSpPr>
        <p:spPr bwMode="auto">
          <a:xfrm>
            <a:off x="877371" y="5032826"/>
            <a:ext cx="2911582" cy="94347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000" b="1" dirty="0" smtClean="0"/>
              <a:t>Key derivation is not possible if this is structure of iris</a:t>
            </a:r>
            <a:endParaRPr lang="en-US" sz="2000" b="1" baseline="-25000" dirty="0" smtClean="0">
              <a:latin typeface="Times New Roman"/>
              <a:cs typeface="Times New Roman"/>
            </a:endParaRPr>
          </a:p>
        </p:txBody>
      </p:sp>
      <p:sp>
        <p:nvSpPr>
          <p:cNvPr id="52" name="Oval 51"/>
          <p:cNvSpPr/>
          <p:nvPr/>
        </p:nvSpPr>
        <p:spPr>
          <a:xfrm>
            <a:off x="1205921" y="3167421"/>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bwMode="auto">
          <a:xfrm>
            <a:off x="1893131" y="3853395"/>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TextBox 53"/>
          <p:cNvSpPr txBox="1"/>
          <p:nvPr/>
        </p:nvSpPr>
        <p:spPr>
          <a:xfrm>
            <a:off x="3283693" y="3578799"/>
            <a:ext cx="532991" cy="359840"/>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spTree>
    <p:extLst>
      <p:ext uri="{BB962C8B-B14F-4D97-AF65-F5344CB8AC3E}">
        <p14:creationId xmlns:p14="http://schemas.microsoft.com/office/powerpoint/2010/main" val="144166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fontScale="90000"/>
          </a:bodyPr>
          <a:lstStyle/>
          <a:p>
            <a:r>
              <a:rPr lang="en-US" dirty="0" smtClean="0"/>
              <a:t>Is it possible to handle </a:t>
            </a:r>
            <a:br>
              <a:rPr lang="en-US" dirty="0" smtClean="0"/>
            </a:br>
            <a:r>
              <a:rPr lang="en-US" dirty="0" smtClean="0"/>
              <a:t>“more errors than entropy”?</a:t>
            </a:r>
            <a:endParaRPr lang="en-US" dirty="0"/>
          </a:p>
        </p:txBody>
      </p:sp>
      <p:sp>
        <p:nvSpPr>
          <p:cNvPr id="69" name="TextBox 68"/>
          <p:cNvSpPr txBox="1"/>
          <p:nvPr/>
        </p:nvSpPr>
        <p:spPr>
          <a:xfrm>
            <a:off x="4468084" y="1268051"/>
            <a:ext cx="4572007" cy="2308324"/>
          </a:xfrm>
          <a:prstGeom prst="rect">
            <a:avLst/>
          </a:prstGeom>
          <a:noFill/>
        </p:spPr>
        <p:txBody>
          <a:bodyPr wrap="square" rtlCol="0">
            <a:spAutoFit/>
          </a:bodyPr>
          <a:lstStyle/>
          <a:p>
            <a:pPr marL="285750" indent="-285750">
              <a:buFont typeface="Arial"/>
              <a:buChar char="•"/>
            </a:pPr>
            <a:r>
              <a:rPr lang="en-US" sz="2400" dirty="0">
                <a:cs typeface="Calibri"/>
              </a:rPr>
              <a:t>Iris: Entropy </a:t>
            </a:r>
            <a:r>
              <a:rPr lang="en-US" sz="2400" dirty="0">
                <a:latin typeface="Times New Roman"/>
                <a:cs typeface="Times New Roman"/>
              </a:rPr>
              <a:t>= 249</a:t>
            </a:r>
          </a:p>
          <a:p>
            <a:pPr marL="285750" indent="-285750">
              <a:buFont typeface="Arial"/>
              <a:buChar char="•"/>
            </a:pPr>
            <a:r>
              <a:rPr lang="en-US" sz="2400" dirty="0">
                <a:cs typeface="Calibri"/>
              </a:rPr>
              <a:t>Observed error rate (</a:t>
            </a:r>
            <a:r>
              <a:rPr lang="en-US" sz="2400" i="1" dirty="0">
                <a:latin typeface="Times New Roman"/>
                <a:cs typeface="Times New Roman"/>
              </a:rPr>
              <a:t>t</a:t>
            </a:r>
            <a:r>
              <a:rPr lang="en-US" sz="2400" dirty="0">
                <a:cs typeface="Calibri"/>
              </a:rPr>
              <a:t>) in iris between approximately</a:t>
            </a:r>
            <a:r>
              <a:rPr lang="en-US" sz="2400" dirty="0">
                <a:latin typeface="Times New Roman"/>
                <a:cs typeface="Times New Roman"/>
              </a:rPr>
              <a:t> </a:t>
            </a:r>
            <a:r>
              <a:rPr lang="en-US" sz="2400" dirty="0" smtClean="0">
                <a:latin typeface="Times New Roman"/>
                <a:cs typeface="Times New Roman"/>
              </a:rPr>
              <a:t>300</a:t>
            </a:r>
          </a:p>
          <a:p>
            <a:pPr marL="285750" indent="-285750">
              <a:buFont typeface="Arial"/>
              <a:buChar char="•"/>
            </a:pPr>
            <a:r>
              <a:rPr lang="en-US" sz="2400" dirty="0" smtClean="0">
                <a:cs typeface="Calibri"/>
              </a:rPr>
              <a:t>Crucial fact: closest </a:t>
            </a:r>
            <a:r>
              <a:rPr lang="en-US" sz="2400" dirty="0">
                <a:cs typeface="Calibri"/>
              </a:rPr>
              <a:t>observed between distance two peoples irises is </a:t>
            </a:r>
            <a:r>
              <a:rPr lang="en-US" sz="2400" dirty="0" smtClean="0">
                <a:latin typeface="Times New Roman"/>
                <a:cs typeface="Times New Roman"/>
              </a:rPr>
              <a:t>680</a:t>
            </a:r>
            <a:endParaRPr lang="en-US" sz="2400" dirty="0">
              <a:latin typeface="Times New Roman"/>
              <a:cs typeface="Times New Roman"/>
            </a:endParaRPr>
          </a:p>
        </p:txBody>
      </p:sp>
      <p:sp>
        <p:nvSpPr>
          <p:cNvPr id="3" name="Slide Number Placeholder 2"/>
          <p:cNvSpPr>
            <a:spLocks noGrp="1"/>
          </p:cNvSpPr>
          <p:nvPr>
            <p:ph type="sldNum" sz="quarter" idx="4"/>
          </p:nvPr>
        </p:nvSpPr>
        <p:spPr/>
        <p:txBody>
          <a:bodyPr/>
          <a:lstStyle/>
          <a:p>
            <a:fld id="{9ED7421F-71E7-F748-8E9F-5BC3CDBE49C2}" type="slidenum">
              <a:rPr lang="en-US" smtClean="0"/>
              <a:t>18</a:t>
            </a:fld>
            <a:endParaRPr lang="en-US"/>
          </a:p>
        </p:txBody>
      </p:sp>
      <p:sp>
        <p:nvSpPr>
          <p:cNvPr id="26" name="Rounded Rectangle 25"/>
          <p:cNvSpPr/>
          <p:nvPr/>
        </p:nvSpPr>
        <p:spPr>
          <a:xfrm>
            <a:off x="150091"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bwMode="auto">
          <a:xfrm>
            <a:off x="1366705"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9" name="Oval 28"/>
          <p:cNvSpPr/>
          <p:nvPr/>
        </p:nvSpPr>
        <p:spPr bwMode="auto">
          <a:xfrm>
            <a:off x="1366705"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 name="Oval 29"/>
          <p:cNvSpPr/>
          <p:nvPr/>
        </p:nvSpPr>
        <p:spPr bwMode="auto">
          <a:xfrm>
            <a:off x="2163916"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1" name="Oval 30"/>
          <p:cNvSpPr/>
          <p:nvPr/>
        </p:nvSpPr>
        <p:spPr bwMode="auto">
          <a:xfrm>
            <a:off x="2068963"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Oval 31"/>
          <p:cNvSpPr/>
          <p:nvPr/>
        </p:nvSpPr>
        <p:spPr bwMode="auto">
          <a:xfrm>
            <a:off x="1448585"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3" name="Oval 32"/>
          <p:cNvSpPr/>
          <p:nvPr/>
        </p:nvSpPr>
        <p:spPr bwMode="auto">
          <a:xfrm>
            <a:off x="1812942"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4" name="Oval 33"/>
          <p:cNvSpPr/>
          <p:nvPr/>
        </p:nvSpPr>
        <p:spPr bwMode="auto">
          <a:xfrm>
            <a:off x="2328741"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5" name="Oval 34"/>
          <p:cNvSpPr/>
          <p:nvPr/>
        </p:nvSpPr>
        <p:spPr bwMode="auto">
          <a:xfrm>
            <a:off x="1561539"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Oval 35"/>
          <p:cNvSpPr/>
          <p:nvPr/>
        </p:nvSpPr>
        <p:spPr bwMode="auto">
          <a:xfrm>
            <a:off x="2198852"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 name="Oval 36"/>
          <p:cNvSpPr/>
          <p:nvPr/>
        </p:nvSpPr>
        <p:spPr bwMode="auto">
          <a:xfrm>
            <a:off x="2068963"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8" name="Oval 37"/>
          <p:cNvSpPr/>
          <p:nvPr/>
        </p:nvSpPr>
        <p:spPr bwMode="auto">
          <a:xfrm>
            <a:off x="1733699"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2228861"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034027"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41" name="Group 40"/>
          <p:cNvGrpSpPr/>
          <p:nvPr/>
        </p:nvGrpSpPr>
        <p:grpSpPr>
          <a:xfrm>
            <a:off x="1436799" y="1884402"/>
            <a:ext cx="2081586" cy="1700524"/>
            <a:chOff x="5792120" y="1884402"/>
            <a:chExt cx="2081586" cy="1700524"/>
          </a:xfrm>
        </p:grpSpPr>
        <p:cxnSp>
          <p:nvCxnSpPr>
            <p:cNvPr id="42" name="Straight Arrow Connector 41"/>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92120" y="1884402"/>
              <a:ext cx="2081586" cy="830997"/>
            </a:xfrm>
            <a:prstGeom prst="rect">
              <a:avLst/>
            </a:prstGeom>
            <a:noFill/>
          </p:spPr>
          <p:txBody>
            <a:bodyPr wrap="square" rtlCol="0">
              <a:spAutoFit/>
            </a:bodyPr>
            <a:lstStyle/>
            <a:p>
              <a:r>
                <a:rPr lang="en-US" sz="2400" dirty="0"/>
                <a:t>Possible values of </a:t>
              </a:r>
              <a:r>
                <a:rPr lang="en-US" sz="2400" i="1" dirty="0">
                  <a:latin typeface="Times New Roman"/>
                  <a:cs typeface="Times New Roman"/>
                </a:rPr>
                <a:t>initial</a:t>
              </a:r>
              <a:endParaRPr lang="en-US" sz="2400" i="1" baseline="-25000" dirty="0">
                <a:latin typeface="Times New Roman"/>
                <a:cs typeface="Times New Roman"/>
              </a:endParaRPr>
            </a:p>
          </p:txBody>
        </p:sp>
      </p:grpSp>
      <p:sp>
        <p:nvSpPr>
          <p:cNvPr id="23" name="Rectangle 36"/>
          <p:cNvSpPr>
            <a:spLocks noChangeArrowheads="1"/>
          </p:cNvSpPr>
          <p:nvPr/>
        </p:nvSpPr>
        <p:spPr bwMode="auto">
          <a:xfrm>
            <a:off x="587642" y="6262150"/>
            <a:ext cx="7906019" cy="469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Recall: attacker can run </a:t>
            </a:r>
            <a:r>
              <a:rPr lang="en-US" sz="2000" b="1" i="1" dirty="0" smtClean="0">
                <a:latin typeface="Times New Roman"/>
                <a:cs typeface="Times New Roman"/>
              </a:rPr>
              <a:t>Rep </a:t>
            </a:r>
            <a:r>
              <a:rPr lang="en-US" sz="2000" b="1" dirty="0" smtClean="0">
                <a:latin typeface="Calibri"/>
                <a:cs typeface="Calibri"/>
              </a:rPr>
              <a:t>on any point</a:t>
            </a:r>
            <a:endParaRPr lang="en-US" sz="2000" b="1" baseline="-25000" dirty="0" smtClean="0">
              <a:latin typeface="Times New Roman"/>
              <a:cs typeface="Times New Roman"/>
            </a:endParaRPr>
          </a:p>
        </p:txBody>
      </p:sp>
      <p:cxnSp>
        <p:nvCxnSpPr>
          <p:cNvPr id="24" name="Straight Arrow Connector 23"/>
          <p:cNvCxnSpPr/>
          <p:nvPr/>
        </p:nvCxnSpPr>
        <p:spPr bwMode="auto">
          <a:xfrm>
            <a:off x="2034027" y="3943472"/>
            <a:ext cx="1148515"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25" name="Trapezoid 24"/>
          <p:cNvSpPr/>
          <p:nvPr/>
        </p:nvSpPr>
        <p:spPr bwMode="auto">
          <a:xfrm rot="5400000">
            <a:off x="3263152" y="3500996"/>
            <a:ext cx="668853" cy="627770"/>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grpSp>
        <p:nvGrpSpPr>
          <p:cNvPr id="28" name="Group 27"/>
          <p:cNvGrpSpPr/>
          <p:nvPr/>
        </p:nvGrpSpPr>
        <p:grpSpPr>
          <a:xfrm>
            <a:off x="3918842" y="3320556"/>
            <a:ext cx="790647" cy="558288"/>
            <a:chOff x="8254429" y="3263906"/>
            <a:chExt cx="790647" cy="558288"/>
          </a:xfrm>
        </p:grpSpPr>
        <p:cxnSp>
          <p:nvCxnSpPr>
            <p:cNvPr id="43" name="Straight Arrow Connector 42"/>
            <p:cNvCxnSpPr/>
            <p:nvPr/>
          </p:nvCxnSpPr>
          <p:spPr bwMode="auto">
            <a:xfrm flipV="1">
              <a:off x="8254429" y="381059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45" name="TextBox 44"/>
            <p:cNvSpPr txBox="1"/>
            <p:nvPr/>
          </p:nvSpPr>
          <p:spPr>
            <a:xfrm>
              <a:off x="8294435" y="3294103"/>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47" name="Rectangle 46"/>
            <p:cNvSpPr/>
            <p:nvPr/>
          </p:nvSpPr>
          <p:spPr>
            <a:xfrm>
              <a:off x="8346278" y="3263906"/>
              <a:ext cx="498494"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8322786" y="3263906"/>
              <a:ext cx="695473"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key</a:t>
              </a:r>
              <a:endParaRPr lang="en-US" sz="2400" i="1" dirty="0">
                <a:solidFill>
                  <a:srgbClr val="FFFFFF"/>
                </a:solidFill>
                <a:latin typeface="Times New Roman"/>
                <a:cs typeface="Times New Roman"/>
              </a:endParaRPr>
            </a:p>
          </p:txBody>
        </p:sp>
      </p:grpSp>
      <p:cxnSp>
        <p:nvCxnSpPr>
          <p:cNvPr id="49" name="Straight Arrow Connector 48"/>
          <p:cNvCxnSpPr/>
          <p:nvPr/>
        </p:nvCxnSpPr>
        <p:spPr bwMode="auto">
          <a:xfrm flipH="1" flipV="1">
            <a:off x="1516328" y="3350753"/>
            <a:ext cx="421031" cy="548106"/>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50" name="Rectangle 49"/>
          <p:cNvSpPr/>
          <p:nvPr/>
        </p:nvSpPr>
        <p:spPr>
          <a:xfrm rot="2488448">
            <a:off x="1590648" y="3189561"/>
            <a:ext cx="364202" cy="461665"/>
          </a:xfrm>
          <a:prstGeom prst="rect">
            <a:avLst/>
          </a:prstGeom>
        </p:spPr>
        <p:txBody>
          <a:bodyPr wrap="none">
            <a:spAutoFit/>
          </a:bodyPr>
          <a:lstStyle/>
          <a:p>
            <a:r>
              <a:rPr lang="en-US" sz="2400" dirty="0" smtClean="0">
                <a:latin typeface="Times New Roman"/>
                <a:cs typeface="Times New Roman"/>
              </a:rPr>
              <a:t> </a:t>
            </a:r>
            <a:r>
              <a:rPr lang="en-US" sz="2400" i="1" dirty="0" smtClean="0">
                <a:latin typeface="Times New Roman"/>
                <a:cs typeface="Times New Roman"/>
              </a:rPr>
              <a:t>t</a:t>
            </a:r>
            <a:endParaRPr lang="en-US" sz="2400" dirty="0">
              <a:cs typeface="Calibri"/>
            </a:endParaRPr>
          </a:p>
        </p:txBody>
      </p:sp>
      <p:sp>
        <p:nvSpPr>
          <p:cNvPr id="51" name="Rectangle 36"/>
          <p:cNvSpPr>
            <a:spLocks noChangeArrowheads="1"/>
          </p:cNvSpPr>
          <p:nvPr/>
        </p:nvSpPr>
        <p:spPr bwMode="auto">
          <a:xfrm>
            <a:off x="877371" y="5032826"/>
            <a:ext cx="2911582" cy="94347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000" b="1" dirty="0" smtClean="0"/>
              <a:t>Key derivation is not possible if this is structure of iris</a:t>
            </a:r>
            <a:endParaRPr lang="en-US" sz="2000" b="1" baseline="-25000" dirty="0" smtClean="0">
              <a:latin typeface="Times New Roman"/>
              <a:cs typeface="Times New Roman"/>
            </a:endParaRPr>
          </a:p>
        </p:txBody>
      </p:sp>
      <p:sp>
        <p:nvSpPr>
          <p:cNvPr id="52" name="Oval 51"/>
          <p:cNvSpPr/>
          <p:nvPr/>
        </p:nvSpPr>
        <p:spPr>
          <a:xfrm>
            <a:off x="1205921" y="3167421"/>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bwMode="auto">
          <a:xfrm>
            <a:off x="1893131" y="3853395"/>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TextBox 53"/>
          <p:cNvSpPr txBox="1"/>
          <p:nvPr/>
        </p:nvSpPr>
        <p:spPr>
          <a:xfrm>
            <a:off x="3283693" y="3578799"/>
            <a:ext cx="532991" cy="359840"/>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spTree>
    <p:extLst>
      <p:ext uri="{BB962C8B-B14F-4D97-AF65-F5344CB8AC3E}">
        <p14:creationId xmlns:p14="http://schemas.microsoft.com/office/powerpoint/2010/main" val="3440395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uild="p"/>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25" grpId="0" animBg="1"/>
      <p:bldP spid="50" grpId="0"/>
      <p:bldP spid="51" grpId="0" animBg="1"/>
      <p:bldP spid="52" grpId="0" animBg="1"/>
      <p:bldP spid="53" grpId="0" animBg="1"/>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fontScale="90000"/>
          </a:bodyPr>
          <a:lstStyle/>
          <a:p>
            <a:r>
              <a:rPr lang="en-US" dirty="0" smtClean="0"/>
              <a:t>Is it possible to handle </a:t>
            </a:r>
            <a:br>
              <a:rPr lang="en-US" dirty="0" smtClean="0"/>
            </a:br>
            <a:r>
              <a:rPr lang="en-US" dirty="0" smtClean="0"/>
              <a:t>“more errors than entropy”?</a:t>
            </a:r>
            <a:endParaRPr lang="en-US" dirty="0"/>
          </a:p>
        </p:txBody>
      </p:sp>
      <p:sp>
        <p:nvSpPr>
          <p:cNvPr id="43" name="Oval 42"/>
          <p:cNvSpPr/>
          <p:nvPr/>
        </p:nvSpPr>
        <p:spPr bwMode="auto">
          <a:xfrm>
            <a:off x="1964062" y="527972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5" name="Oval 44"/>
          <p:cNvSpPr/>
          <p:nvPr/>
        </p:nvSpPr>
        <p:spPr bwMode="auto">
          <a:xfrm>
            <a:off x="1031188" y="259409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7" name="Oval 46"/>
          <p:cNvSpPr/>
          <p:nvPr/>
        </p:nvSpPr>
        <p:spPr bwMode="auto">
          <a:xfrm>
            <a:off x="1031188" y="59581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3099568" y="561949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0" name="Oval 49"/>
          <p:cNvSpPr/>
          <p:nvPr/>
        </p:nvSpPr>
        <p:spPr bwMode="auto">
          <a:xfrm>
            <a:off x="3777925" y="23648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1" name="Oval 50"/>
          <p:cNvSpPr/>
          <p:nvPr/>
        </p:nvSpPr>
        <p:spPr bwMode="auto">
          <a:xfrm>
            <a:off x="2484882" y="308693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3648036" y="367230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781542" y="40714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573988" y="574750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2774529" y="46710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716598" y="20033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64" name="Group 63"/>
          <p:cNvGrpSpPr/>
          <p:nvPr/>
        </p:nvGrpSpPr>
        <p:grpSpPr>
          <a:xfrm>
            <a:off x="1031188" y="1605695"/>
            <a:ext cx="2897406" cy="1481241"/>
            <a:chOff x="5743345" y="2034529"/>
            <a:chExt cx="2897406" cy="1481241"/>
          </a:xfrm>
        </p:grpSpPr>
        <p:cxnSp>
          <p:nvCxnSpPr>
            <p:cNvPr id="65" name="Straight Arrow Connector 64"/>
            <p:cNvCxnSpPr>
              <a:endCxn id="51" idx="0"/>
            </p:cNvCxnSpPr>
            <p:nvPr/>
          </p:nvCxnSpPr>
          <p:spPr>
            <a:xfrm flipH="1">
              <a:off x="7261984" y="2567056"/>
              <a:ext cx="22640" cy="9487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45" idx="6"/>
            </p:cNvCxnSpPr>
            <p:nvPr/>
          </p:nvCxnSpPr>
          <p:spPr>
            <a:xfrm flipH="1">
              <a:off x="5873234" y="2567056"/>
              <a:ext cx="1411390" cy="5198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743345" y="2034529"/>
              <a:ext cx="2897406" cy="830997"/>
            </a:xfrm>
            <a:prstGeom prst="rect">
              <a:avLst/>
            </a:prstGeom>
            <a:noFill/>
          </p:spPr>
          <p:txBody>
            <a:bodyPr wrap="square" rtlCol="0">
              <a:spAutoFit/>
            </a:bodyPr>
            <a:lstStyle/>
            <a:p>
              <a:r>
                <a:rPr lang="en-US" sz="2400" dirty="0" smtClean="0"/>
                <a:t>Possible values of </a:t>
              </a:r>
              <a:r>
                <a:rPr lang="en-US" sz="2400" i="1" dirty="0" smtClean="0">
                  <a:latin typeface="Times New Roman"/>
                  <a:cs typeface="Times New Roman"/>
                </a:rPr>
                <a:t>initial</a:t>
              </a:r>
              <a:endParaRPr lang="en-US" sz="2400" i="1" baseline="-25000" dirty="0">
                <a:latin typeface="Times New Roman"/>
                <a:cs typeface="Times New Roman"/>
              </a:endParaRPr>
            </a:p>
          </p:txBody>
        </p:sp>
      </p:grpSp>
      <p:sp>
        <p:nvSpPr>
          <p:cNvPr id="68" name="Oval 67"/>
          <p:cNvSpPr/>
          <p:nvPr/>
        </p:nvSpPr>
        <p:spPr bwMode="auto">
          <a:xfrm>
            <a:off x="1899117" y="36916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9" name="TextBox 68"/>
          <p:cNvSpPr txBox="1"/>
          <p:nvPr/>
        </p:nvSpPr>
        <p:spPr>
          <a:xfrm>
            <a:off x="4468084" y="1268051"/>
            <a:ext cx="4572007" cy="2308324"/>
          </a:xfrm>
          <a:prstGeom prst="rect">
            <a:avLst/>
          </a:prstGeom>
          <a:noFill/>
        </p:spPr>
        <p:txBody>
          <a:bodyPr wrap="square" rtlCol="0">
            <a:spAutoFit/>
          </a:bodyPr>
          <a:lstStyle/>
          <a:p>
            <a:pPr marL="285750" indent="-285750">
              <a:buFont typeface="Arial"/>
              <a:buChar char="•"/>
            </a:pPr>
            <a:r>
              <a:rPr lang="en-US" sz="2400" dirty="0">
                <a:cs typeface="Calibri"/>
              </a:rPr>
              <a:t>Iris: Entropy </a:t>
            </a:r>
            <a:r>
              <a:rPr lang="en-US" sz="2400" dirty="0">
                <a:latin typeface="Times New Roman"/>
                <a:cs typeface="Times New Roman"/>
              </a:rPr>
              <a:t>= 249</a:t>
            </a:r>
          </a:p>
          <a:p>
            <a:pPr marL="285750" indent="-285750">
              <a:buFont typeface="Arial"/>
              <a:buChar char="•"/>
            </a:pPr>
            <a:r>
              <a:rPr lang="en-US" sz="2400" dirty="0">
                <a:cs typeface="Calibri"/>
              </a:rPr>
              <a:t>Observed error rate (</a:t>
            </a:r>
            <a:r>
              <a:rPr lang="en-US" sz="2400" i="1" dirty="0">
                <a:latin typeface="Times New Roman"/>
                <a:cs typeface="Times New Roman"/>
              </a:rPr>
              <a:t>t</a:t>
            </a:r>
            <a:r>
              <a:rPr lang="en-US" sz="2400" dirty="0">
                <a:cs typeface="Calibri"/>
              </a:rPr>
              <a:t>) in iris </a:t>
            </a:r>
            <a:r>
              <a:rPr lang="en-US" sz="2400" dirty="0" smtClean="0">
                <a:cs typeface="Calibri"/>
              </a:rPr>
              <a:t>between </a:t>
            </a:r>
            <a:r>
              <a:rPr lang="en-US" sz="2400" dirty="0" smtClean="0">
                <a:latin typeface="Calibri"/>
                <a:cs typeface="Calibri"/>
              </a:rPr>
              <a:t>approximately</a:t>
            </a:r>
            <a:r>
              <a:rPr lang="en-US" sz="2400" dirty="0" smtClean="0">
                <a:latin typeface="Times New Roman"/>
                <a:cs typeface="Times New Roman"/>
              </a:rPr>
              <a:t> 300</a:t>
            </a:r>
            <a:endParaRPr lang="en-US" sz="2400" dirty="0">
              <a:latin typeface="Times New Roman"/>
              <a:cs typeface="Times New Roman"/>
            </a:endParaRPr>
          </a:p>
          <a:p>
            <a:pPr marL="285750" indent="-285750">
              <a:buFont typeface="Arial"/>
              <a:buChar char="•"/>
            </a:pPr>
            <a:r>
              <a:rPr lang="en-US" sz="2400" dirty="0">
                <a:cs typeface="Calibri"/>
              </a:rPr>
              <a:t>Crucial fact: </a:t>
            </a:r>
            <a:r>
              <a:rPr lang="en-US" sz="2400" dirty="0" smtClean="0">
                <a:cs typeface="Calibri"/>
              </a:rPr>
              <a:t>closest </a:t>
            </a:r>
            <a:r>
              <a:rPr lang="en-US" sz="2400" dirty="0">
                <a:cs typeface="Calibri"/>
              </a:rPr>
              <a:t>observed between distance two peoples irises is </a:t>
            </a:r>
            <a:r>
              <a:rPr lang="en-US" sz="2400" dirty="0" smtClean="0">
                <a:latin typeface="Times New Roman"/>
                <a:cs typeface="Times New Roman"/>
              </a:rPr>
              <a:t>680</a:t>
            </a:r>
            <a:endParaRPr lang="en-US" sz="2400" dirty="0" smtClean="0">
              <a:latin typeface="Calibri"/>
              <a:cs typeface="Calibri"/>
            </a:endParaRPr>
          </a:p>
        </p:txBody>
      </p:sp>
      <p:sp>
        <p:nvSpPr>
          <p:cNvPr id="70" name="Rectangle 69"/>
          <p:cNvSpPr/>
          <p:nvPr/>
        </p:nvSpPr>
        <p:spPr>
          <a:xfrm>
            <a:off x="3535973" y="4862635"/>
            <a:ext cx="710451" cy="369332"/>
          </a:xfrm>
          <a:prstGeom prst="rect">
            <a:avLst/>
          </a:prstGeom>
        </p:spPr>
        <p:txBody>
          <a:bodyPr wrap="none">
            <a:spAutoFit/>
          </a:bodyPr>
          <a:lstStyle/>
          <a:p>
            <a:r>
              <a:rPr lang="en-US" b="1" i="1" dirty="0" smtClean="0">
                <a:solidFill>
                  <a:srgbClr val="FF0000"/>
                </a:solidFill>
                <a:latin typeface="Times New Roman"/>
                <a:cs typeface="Times New Roman"/>
              </a:rPr>
              <a:t>final</a:t>
            </a:r>
            <a:endParaRPr lang="en-US" b="1" dirty="0">
              <a:solidFill>
                <a:srgbClr val="FF0000"/>
              </a:solidFill>
            </a:endParaRPr>
          </a:p>
        </p:txBody>
      </p:sp>
      <p:sp>
        <p:nvSpPr>
          <p:cNvPr id="71" name="Oval 70"/>
          <p:cNvSpPr/>
          <p:nvPr/>
        </p:nvSpPr>
        <p:spPr bwMode="auto">
          <a:xfrm>
            <a:off x="3309843" y="4825476"/>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72" name="Straight Arrow Connector 71"/>
          <p:cNvCxnSpPr>
            <a:stCxn id="71" idx="1"/>
            <a:endCxn id="55" idx="6"/>
          </p:cNvCxnSpPr>
          <p:nvPr/>
        </p:nvCxnSpPr>
        <p:spPr bwMode="auto">
          <a:xfrm flipH="1" flipV="1">
            <a:off x="2904418" y="4735082"/>
            <a:ext cx="424447" cy="109142"/>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3" name="Slide Number Placeholder 2"/>
          <p:cNvSpPr>
            <a:spLocks noGrp="1"/>
          </p:cNvSpPr>
          <p:nvPr>
            <p:ph type="sldNum" sz="quarter" idx="4"/>
          </p:nvPr>
        </p:nvSpPr>
        <p:spPr/>
        <p:txBody>
          <a:bodyPr/>
          <a:lstStyle/>
          <a:p>
            <a:fld id="{9ED7421F-71E7-F748-8E9F-5BC3CDBE49C2}" type="slidenum">
              <a:rPr lang="en-US" smtClean="0"/>
              <a:t>19</a:t>
            </a:fld>
            <a:endParaRPr lang="en-US"/>
          </a:p>
        </p:txBody>
      </p:sp>
      <p:sp>
        <p:nvSpPr>
          <p:cNvPr id="25" name="Oval 24"/>
          <p:cNvSpPr/>
          <p:nvPr/>
        </p:nvSpPr>
        <p:spPr>
          <a:xfrm>
            <a:off x="2093951" y="3977787"/>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13051">
            <a:off x="2968315" y="4327822"/>
            <a:ext cx="364202" cy="461665"/>
          </a:xfrm>
          <a:prstGeom prst="rect">
            <a:avLst/>
          </a:prstGeom>
        </p:spPr>
        <p:txBody>
          <a:bodyPr wrap="none">
            <a:spAutoFit/>
          </a:bodyPr>
          <a:lstStyle/>
          <a:p>
            <a:r>
              <a:rPr lang="en-US" sz="2400" dirty="0" smtClean="0">
                <a:latin typeface="Times New Roman"/>
                <a:cs typeface="Times New Roman"/>
              </a:rPr>
              <a:t> </a:t>
            </a:r>
            <a:r>
              <a:rPr lang="en-US" sz="2400" i="1" dirty="0" smtClean="0">
                <a:latin typeface="Times New Roman"/>
                <a:cs typeface="Times New Roman"/>
              </a:rPr>
              <a:t>t</a:t>
            </a:r>
            <a:endParaRPr lang="en-US" sz="2400" dirty="0">
              <a:cs typeface="Calibri"/>
            </a:endParaRPr>
          </a:p>
        </p:txBody>
      </p:sp>
      <p:sp>
        <p:nvSpPr>
          <p:cNvPr id="29" name="Rounded Rectangle 28"/>
          <p:cNvSpPr/>
          <p:nvPr/>
        </p:nvSpPr>
        <p:spPr>
          <a:xfrm>
            <a:off x="150091"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36"/>
          <p:cNvSpPr>
            <a:spLocks noChangeArrowheads="1"/>
          </p:cNvSpPr>
          <p:nvPr/>
        </p:nvSpPr>
        <p:spPr bwMode="auto">
          <a:xfrm>
            <a:off x="4819346" y="3937851"/>
            <a:ext cx="3606004" cy="1502811"/>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400" b="1" dirty="0" smtClean="0"/>
              <a:t>To secure iris need </a:t>
            </a:r>
            <a:r>
              <a:rPr lang="en-US" sz="2400" b="1" dirty="0"/>
              <a:t>to </a:t>
            </a:r>
            <a:r>
              <a:rPr lang="en-US" sz="2400" b="1" dirty="0" smtClean="0"/>
              <a:t/>
            </a:r>
            <a:br>
              <a:rPr lang="en-US" sz="2400" b="1" dirty="0" smtClean="0"/>
            </a:br>
            <a:r>
              <a:rPr lang="en-US" sz="2400" b="1" dirty="0" smtClean="0"/>
              <a:t>use </a:t>
            </a:r>
            <a:r>
              <a:rPr lang="en-US" sz="2400" b="1" dirty="0"/>
              <a:t>more than </a:t>
            </a:r>
            <a:endParaRPr lang="en-US" sz="2400" b="1" dirty="0" smtClean="0"/>
          </a:p>
          <a:p>
            <a:pPr marL="282575" lvl="1" indent="-125413" defTabSz="280988">
              <a:buFont typeface="Arial"/>
              <a:buChar char="•"/>
              <a:defRPr/>
            </a:pPr>
            <a:r>
              <a:rPr lang="en-US" sz="2400" b="1" dirty="0" smtClean="0"/>
              <a:t>Entropy of </a:t>
            </a:r>
            <a:r>
              <a:rPr lang="en-US" sz="2400" b="1" i="1" dirty="0" smtClean="0">
                <a:latin typeface="Times New Roman"/>
                <a:cs typeface="Times New Roman"/>
              </a:rPr>
              <a:t>initial</a:t>
            </a:r>
            <a:r>
              <a:rPr lang="en-US" sz="2400" b="1" dirty="0" smtClean="0"/>
              <a:t> and </a:t>
            </a:r>
          </a:p>
          <a:p>
            <a:pPr marL="282575" lvl="1" indent="-125413" defTabSz="280988">
              <a:buFont typeface="Arial"/>
              <a:buChar char="•"/>
              <a:defRPr/>
            </a:pPr>
            <a:r>
              <a:rPr lang="en-US" sz="2400" b="1" dirty="0" smtClean="0"/>
              <a:t>number </a:t>
            </a:r>
            <a:r>
              <a:rPr lang="en-US" sz="2400" b="1" dirty="0"/>
              <a:t>of errors </a:t>
            </a:r>
            <a:r>
              <a:rPr lang="en-US" sz="2400" b="1" i="1" dirty="0" smtClean="0">
                <a:latin typeface="Times New Roman"/>
                <a:cs typeface="Times New Roman"/>
              </a:rPr>
              <a:t>t</a:t>
            </a:r>
            <a:r>
              <a:rPr lang="en-US" sz="2400" b="1" dirty="0" smtClean="0">
                <a:latin typeface="Calibri"/>
                <a:cs typeface="Calibri"/>
              </a:rPr>
              <a:t> </a:t>
            </a:r>
          </a:p>
        </p:txBody>
      </p:sp>
      <p:sp>
        <p:nvSpPr>
          <p:cNvPr id="31" name="Rectangle 36"/>
          <p:cNvSpPr>
            <a:spLocks noChangeArrowheads="1"/>
          </p:cNvSpPr>
          <p:nvPr/>
        </p:nvSpPr>
        <p:spPr bwMode="auto">
          <a:xfrm>
            <a:off x="587642" y="6262150"/>
            <a:ext cx="7906019" cy="469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Recall: attacker can run </a:t>
            </a:r>
            <a:r>
              <a:rPr lang="en-US" sz="2000" b="1" i="1" dirty="0" smtClean="0">
                <a:latin typeface="Times New Roman"/>
                <a:cs typeface="Times New Roman"/>
              </a:rPr>
              <a:t>Rep </a:t>
            </a:r>
            <a:r>
              <a:rPr lang="en-US" sz="2000" b="1" dirty="0" smtClean="0">
                <a:latin typeface="Calibri"/>
                <a:cs typeface="Calibri"/>
              </a:rPr>
              <a:t>on any point</a:t>
            </a:r>
            <a:endParaRPr lang="en-US" sz="2000" b="1" baseline="-25000" dirty="0" smtClean="0">
              <a:latin typeface="Times New Roman"/>
              <a:cs typeface="Times New Roman"/>
            </a:endParaRPr>
          </a:p>
        </p:txBody>
      </p:sp>
    </p:spTree>
    <p:extLst>
      <p:ext uri="{BB962C8B-B14F-4D97-AF65-F5344CB8AC3E}">
        <p14:creationId xmlns:p14="http://schemas.microsoft.com/office/powerpoint/2010/main" val="420658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25" grpId="0" animBg="1"/>
      <p:bldP spid="27" grpId="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129437"/>
            <a:ext cx="8229600" cy="1143000"/>
          </a:xfrm>
        </p:spPr>
        <p:txBody>
          <a:bodyPr>
            <a:normAutofit fontScale="90000"/>
          </a:bodyPr>
          <a:lstStyle/>
          <a:p>
            <a:r>
              <a:rPr lang="en-US" dirty="0" smtClean="0">
                <a:latin typeface="Arial" charset="0"/>
              </a:rPr>
              <a:t>Key Derivation from Noisy Sources</a:t>
            </a:r>
            <a:endParaRPr lang="en-US" dirty="0">
              <a:latin typeface="Arial" charset="0"/>
            </a:endParaRPr>
          </a:p>
        </p:txBody>
      </p:sp>
      <p:sp>
        <p:nvSpPr>
          <p:cNvPr id="3" name="TextBox 2"/>
          <p:cNvSpPr txBox="1"/>
          <p:nvPr/>
        </p:nvSpPr>
        <p:spPr>
          <a:xfrm>
            <a:off x="706458" y="1013563"/>
            <a:ext cx="7195412" cy="369332"/>
          </a:xfrm>
          <a:prstGeom prst="rect">
            <a:avLst/>
          </a:prstGeom>
          <a:noFill/>
        </p:spPr>
        <p:txBody>
          <a:bodyPr wrap="none" rtlCol="0">
            <a:spAutoFit/>
          </a:bodyPr>
          <a:lstStyle/>
          <a:p>
            <a:r>
              <a:rPr lang="en-US" sz="1800" b="1" dirty="0" smtClean="0"/>
              <a:t>Physically Unclonable Functions (PUFs) </a:t>
            </a:r>
            <a:r>
              <a:rPr lang="en-US" dirty="0"/>
              <a:t>[PappuRechtTaylorGershenfeld02]</a:t>
            </a:r>
            <a:endParaRPr lang="en-US" sz="1800" b="1" dirty="0"/>
          </a:p>
        </p:txBody>
      </p:sp>
      <p:sp>
        <p:nvSpPr>
          <p:cNvPr id="4" name="Slide Number Placeholder 3"/>
          <p:cNvSpPr>
            <a:spLocks noGrp="1"/>
          </p:cNvSpPr>
          <p:nvPr>
            <p:ph type="sldNum" sz="quarter" idx="4"/>
          </p:nvPr>
        </p:nvSpPr>
        <p:spPr/>
        <p:txBody>
          <a:bodyPr/>
          <a:lstStyle/>
          <a:p>
            <a:fld id="{9ED7421F-71E7-F748-8E9F-5BC3CDBE49C2}" type="slidenum">
              <a:rPr lang="en-US" smtClean="0"/>
              <a:t>2</a:t>
            </a:fld>
            <a:endParaRPr lang="en-US"/>
          </a:p>
        </p:txBody>
      </p:sp>
      <p:sp>
        <p:nvSpPr>
          <p:cNvPr id="22" name="Content Placeholder 2"/>
          <p:cNvSpPr>
            <a:spLocks noGrp="1"/>
          </p:cNvSpPr>
          <p:nvPr>
            <p:ph idx="1"/>
          </p:nvPr>
        </p:nvSpPr>
        <p:spPr>
          <a:xfrm>
            <a:off x="270041" y="2869075"/>
            <a:ext cx="8606591" cy="3400713"/>
          </a:xfrm>
        </p:spPr>
        <p:txBody>
          <a:bodyPr>
            <a:normAutofit/>
          </a:bodyPr>
          <a:lstStyle/>
          <a:p>
            <a:r>
              <a:rPr lang="en-US" dirty="0" smtClean="0"/>
              <a:t>Hardware that implements random function</a:t>
            </a:r>
          </a:p>
          <a:p>
            <a:r>
              <a:rPr lang="en-US" dirty="0" smtClean="0"/>
              <a:t>Impossible to copy precisely</a:t>
            </a:r>
          </a:p>
          <a:p>
            <a:r>
              <a:rPr lang="en-US" dirty="0" smtClean="0"/>
              <a:t>Large challenge/response space</a:t>
            </a:r>
          </a:p>
          <a:p>
            <a:pPr lvl="1"/>
            <a:r>
              <a:rPr lang="en-US" dirty="0" smtClean="0"/>
              <a:t>On fixed challenge, responses close together</a:t>
            </a:r>
          </a:p>
        </p:txBody>
      </p:sp>
      <p:grpSp>
        <p:nvGrpSpPr>
          <p:cNvPr id="23" name="Group 22"/>
          <p:cNvGrpSpPr/>
          <p:nvPr/>
        </p:nvGrpSpPr>
        <p:grpSpPr>
          <a:xfrm>
            <a:off x="782257" y="1475623"/>
            <a:ext cx="7047067" cy="1479884"/>
            <a:chOff x="1052175" y="4883484"/>
            <a:chExt cx="7047067" cy="1479884"/>
          </a:xfrm>
        </p:grpSpPr>
        <p:pic>
          <p:nvPicPr>
            <p:cNvPr id="24" name="Picture 23"/>
            <p:cNvPicPr>
              <a:picLocks noChangeAspect="1" noChangeArrowheads="1"/>
            </p:cNvPicPr>
            <p:nvPr/>
          </p:nvPicPr>
          <p:blipFill>
            <a:blip r:embed="rId3" cstate="print"/>
            <a:srcRect l="23770" t="50000" r="3369" b="22278"/>
            <a:stretch>
              <a:fillRect/>
            </a:stretch>
          </p:blipFill>
          <p:spPr bwMode="auto">
            <a:xfrm>
              <a:off x="1052175" y="4883484"/>
              <a:ext cx="7047067" cy="1479884"/>
            </a:xfrm>
            <a:prstGeom prst="rect">
              <a:avLst/>
            </a:prstGeom>
            <a:noFill/>
            <a:ln w="12700">
              <a:noFill/>
              <a:miter lim="800000"/>
              <a:headEnd type="none" w="sm" len="sm"/>
              <a:tailEnd type="none" w="sm" len="sm"/>
            </a:ln>
            <a:effectLst/>
          </p:spPr>
        </p:pic>
        <p:sp>
          <p:nvSpPr>
            <p:cNvPr id="25" name="Right Arrow 24"/>
            <p:cNvSpPr/>
            <p:nvPr/>
          </p:nvSpPr>
          <p:spPr>
            <a:xfrm>
              <a:off x="3186437" y="5159803"/>
              <a:ext cx="1054585" cy="7711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interference</a:t>
              </a:r>
              <a:endParaRPr lang="en-US" sz="1050" dirty="0"/>
            </a:p>
          </p:txBody>
        </p:sp>
        <p:sp>
          <p:nvSpPr>
            <p:cNvPr id="26" name="Right Arrow 25"/>
            <p:cNvSpPr/>
            <p:nvPr/>
          </p:nvSpPr>
          <p:spPr>
            <a:xfrm>
              <a:off x="5561405" y="5159803"/>
              <a:ext cx="1054585" cy="7711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Gabor Hash</a:t>
              </a:r>
              <a:endParaRPr lang="en-US" sz="1050" dirty="0"/>
            </a:p>
          </p:txBody>
        </p:sp>
        <p:sp>
          <p:nvSpPr>
            <p:cNvPr id="27" name="TextBox 26"/>
            <p:cNvSpPr txBox="1"/>
            <p:nvPr/>
          </p:nvSpPr>
          <p:spPr>
            <a:xfrm>
              <a:off x="1074855" y="5341245"/>
              <a:ext cx="677890" cy="369332"/>
            </a:xfrm>
            <a:prstGeom prst="rect">
              <a:avLst/>
            </a:prstGeom>
            <a:solidFill>
              <a:schemeClr val="bg1"/>
            </a:solidFill>
          </p:spPr>
          <p:txBody>
            <a:bodyPr wrap="none" rtlCol="0">
              <a:spAutoFit/>
            </a:bodyPr>
            <a:lstStyle/>
            <a:p>
              <a:r>
                <a:rPr lang="en-US" dirty="0" smtClean="0"/>
                <a:t>Laser</a:t>
              </a:r>
              <a:endParaRPr lang="en-US" dirty="0"/>
            </a:p>
          </p:txBody>
        </p:sp>
      </p:grpSp>
    </p:spTree>
    <p:extLst>
      <p:ext uri="{BB962C8B-B14F-4D97-AF65-F5344CB8AC3E}">
        <p14:creationId xmlns:p14="http://schemas.microsoft.com/office/powerpoint/2010/main" val="3558449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fontScale="90000"/>
          </a:bodyPr>
          <a:lstStyle/>
          <a:p>
            <a:r>
              <a:rPr lang="en-US" dirty="0" smtClean="0"/>
              <a:t>Is it possible to handle low entropy </a:t>
            </a:r>
            <a:r>
              <a:rPr lang="en-US" i="1" dirty="0" smtClean="0">
                <a:latin typeface="Times New Roman"/>
                <a:cs typeface="Times New Roman"/>
              </a:rPr>
              <a:t>k</a:t>
            </a:r>
            <a:r>
              <a:rPr lang="en-US" dirty="0" smtClean="0">
                <a:latin typeface="Times New Roman"/>
                <a:cs typeface="Times New Roman"/>
              </a:rPr>
              <a:t> &lt; </a:t>
            </a:r>
            <a:r>
              <a:rPr lang="en-US" i="1" dirty="0" smtClean="0">
                <a:latin typeface="Times New Roman"/>
                <a:cs typeface="Times New Roman"/>
              </a:rPr>
              <a:t>t </a:t>
            </a:r>
            <a:r>
              <a:rPr lang="en-US" dirty="0" smtClean="0"/>
              <a:t>?</a:t>
            </a:r>
            <a:endParaRPr lang="en-US" dirty="0"/>
          </a:p>
        </p:txBody>
      </p:sp>
      <p:sp>
        <p:nvSpPr>
          <p:cNvPr id="28" name="Rounded Rectangle 27"/>
          <p:cNvSpPr/>
          <p:nvPr/>
        </p:nvSpPr>
        <p:spPr>
          <a:xfrm>
            <a:off x="177401" y="1483950"/>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bwMode="auto">
          <a:xfrm>
            <a:off x="1964062" y="527972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5" name="Oval 44"/>
          <p:cNvSpPr/>
          <p:nvPr/>
        </p:nvSpPr>
        <p:spPr bwMode="auto">
          <a:xfrm>
            <a:off x="1031188" y="259409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7" name="Oval 46"/>
          <p:cNvSpPr/>
          <p:nvPr/>
        </p:nvSpPr>
        <p:spPr bwMode="auto">
          <a:xfrm>
            <a:off x="1031188" y="59581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3099568" y="561949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0" name="Oval 49"/>
          <p:cNvSpPr/>
          <p:nvPr/>
        </p:nvSpPr>
        <p:spPr bwMode="auto">
          <a:xfrm>
            <a:off x="3777925" y="23648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1" name="Oval 50"/>
          <p:cNvSpPr/>
          <p:nvPr/>
        </p:nvSpPr>
        <p:spPr bwMode="auto">
          <a:xfrm>
            <a:off x="2484882" y="308693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3648036" y="367230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781542" y="40714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573988" y="574750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2774529" y="46710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716598" y="20033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64" name="Group 63"/>
          <p:cNvGrpSpPr/>
          <p:nvPr/>
        </p:nvGrpSpPr>
        <p:grpSpPr>
          <a:xfrm>
            <a:off x="1161077" y="1605695"/>
            <a:ext cx="2767517" cy="1481241"/>
            <a:chOff x="5873234" y="2034529"/>
            <a:chExt cx="2767517" cy="1481241"/>
          </a:xfrm>
        </p:grpSpPr>
        <p:cxnSp>
          <p:nvCxnSpPr>
            <p:cNvPr id="65" name="Straight Arrow Connector 64"/>
            <p:cNvCxnSpPr>
              <a:endCxn id="51" idx="0"/>
            </p:cNvCxnSpPr>
            <p:nvPr/>
          </p:nvCxnSpPr>
          <p:spPr>
            <a:xfrm flipH="1">
              <a:off x="7261984" y="2567056"/>
              <a:ext cx="22640" cy="9487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45" idx="6"/>
            </p:cNvCxnSpPr>
            <p:nvPr/>
          </p:nvCxnSpPr>
          <p:spPr>
            <a:xfrm flipH="1">
              <a:off x="5873234" y="2567056"/>
              <a:ext cx="1411390" cy="5198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6559165" y="2034529"/>
              <a:ext cx="2081586" cy="461665"/>
            </a:xfrm>
            <a:prstGeom prst="rect">
              <a:avLst/>
            </a:prstGeom>
            <a:noFill/>
          </p:spPr>
          <p:txBody>
            <a:bodyPr wrap="square" rtlCol="0">
              <a:spAutoFit/>
            </a:bodyPr>
            <a:lstStyle/>
            <a:p>
              <a:r>
                <a:rPr lang="en-US" sz="2400" dirty="0" smtClean="0"/>
                <a:t>Support of </a:t>
              </a:r>
              <a:r>
                <a:rPr lang="en-US" sz="2400" i="1" dirty="0" smtClean="0">
                  <a:latin typeface="Times New Roman"/>
                  <a:cs typeface="Times New Roman"/>
                </a:rPr>
                <a:t>w</a:t>
              </a:r>
              <a:r>
                <a:rPr lang="en-US" sz="2400" baseline="-25000" dirty="0" smtClean="0">
                  <a:latin typeface="Times New Roman"/>
                  <a:cs typeface="Times New Roman"/>
                </a:rPr>
                <a:t>0</a:t>
              </a:r>
              <a:endParaRPr lang="en-US" sz="2400" baseline="-25000" dirty="0">
                <a:latin typeface="Times New Roman"/>
                <a:cs typeface="Times New Roman"/>
              </a:endParaRPr>
            </a:p>
          </p:txBody>
        </p:sp>
      </p:grpSp>
      <p:sp>
        <p:nvSpPr>
          <p:cNvPr id="68" name="Oval 67"/>
          <p:cNvSpPr/>
          <p:nvPr/>
        </p:nvSpPr>
        <p:spPr bwMode="auto">
          <a:xfrm>
            <a:off x="1899117" y="36916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9" name="TextBox 68"/>
          <p:cNvSpPr txBox="1"/>
          <p:nvPr/>
        </p:nvSpPr>
        <p:spPr>
          <a:xfrm>
            <a:off x="4468084" y="1268051"/>
            <a:ext cx="4572007" cy="2308324"/>
          </a:xfrm>
          <a:prstGeom prst="rect">
            <a:avLst/>
          </a:prstGeom>
          <a:noFill/>
        </p:spPr>
        <p:txBody>
          <a:bodyPr wrap="square" rtlCol="0">
            <a:spAutoFit/>
          </a:bodyPr>
          <a:lstStyle/>
          <a:p>
            <a:pPr marL="285750" indent="-285750">
              <a:buFont typeface="Arial"/>
              <a:buChar char="•"/>
            </a:pPr>
            <a:r>
              <a:rPr lang="en-US" sz="2400" dirty="0" smtClean="0"/>
              <a:t>This distribution has </a:t>
            </a:r>
            <a:r>
              <a:rPr lang="en-US" sz="2400" dirty="0" smtClean="0">
                <a:latin typeface="Times New Roman"/>
                <a:cs typeface="Times New Roman"/>
              </a:rPr>
              <a:t>2</a:t>
            </a:r>
            <a:r>
              <a:rPr lang="en-US" sz="2400" i="1" baseline="30000" dirty="0" smtClean="0">
                <a:latin typeface="Times New Roman"/>
                <a:cs typeface="Times New Roman"/>
              </a:rPr>
              <a:t>k</a:t>
            </a:r>
            <a:r>
              <a:rPr lang="en-US" sz="2400" dirty="0" smtClean="0">
                <a:latin typeface="Calibri"/>
                <a:cs typeface="Calibri"/>
              </a:rPr>
              <a:t> points</a:t>
            </a:r>
          </a:p>
          <a:p>
            <a:pPr marL="285750" indent="-285750">
              <a:buFont typeface="Arial"/>
              <a:buChar char="•"/>
            </a:pPr>
            <a:r>
              <a:rPr lang="en-US" sz="2400" dirty="0" smtClean="0">
                <a:latin typeface="Calibri"/>
                <a:cs typeface="Calibri"/>
              </a:rPr>
              <a:t>Why might we hope to extract from this distribution?</a:t>
            </a:r>
          </a:p>
          <a:p>
            <a:pPr marL="285750" indent="-285750">
              <a:buFont typeface="Arial"/>
              <a:buChar char="•"/>
            </a:pPr>
            <a:r>
              <a:rPr lang="en-US" sz="2400" dirty="0" smtClean="0">
                <a:latin typeface="Calibri"/>
                <a:cs typeface="Calibri"/>
              </a:rPr>
              <a:t>Points are far apart</a:t>
            </a:r>
          </a:p>
          <a:p>
            <a:pPr marL="742950" lvl="1" indent="-285750">
              <a:buFont typeface="Arial"/>
              <a:buChar char="•"/>
            </a:pPr>
            <a:r>
              <a:rPr lang="en-US" sz="2400" dirty="0" smtClean="0">
                <a:latin typeface="Calibri"/>
                <a:cs typeface="Calibri"/>
              </a:rPr>
              <a:t>No need to </a:t>
            </a:r>
            <a:r>
              <a:rPr lang="en-US" sz="2400" dirty="0" err="1" smtClean="0">
                <a:latin typeface="Calibri"/>
                <a:cs typeface="Calibri"/>
              </a:rPr>
              <a:t>deconflict</a:t>
            </a:r>
            <a:r>
              <a:rPr lang="en-US" sz="2400" dirty="0" smtClean="0">
                <a:latin typeface="Calibri"/>
                <a:cs typeface="Calibri"/>
              </a:rPr>
              <a:t> original reading</a:t>
            </a:r>
          </a:p>
        </p:txBody>
      </p:sp>
      <p:sp>
        <p:nvSpPr>
          <p:cNvPr id="70" name="Rectangle 69"/>
          <p:cNvSpPr/>
          <p:nvPr/>
        </p:nvSpPr>
        <p:spPr>
          <a:xfrm>
            <a:off x="3261543" y="4429758"/>
            <a:ext cx="443626" cy="369332"/>
          </a:xfrm>
          <a:prstGeom prst="rect">
            <a:avLst/>
          </a:prstGeom>
        </p:spPr>
        <p:txBody>
          <a:bodyPr wrap="none">
            <a:spAutoFit/>
          </a:bodyPr>
          <a:lstStyle/>
          <a:p>
            <a:r>
              <a:rPr lang="en-US" b="1" i="1" dirty="0">
                <a:solidFill>
                  <a:srgbClr val="FF0000"/>
                </a:solidFill>
                <a:latin typeface="Times New Roman"/>
                <a:cs typeface="Times New Roman"/>
              </a:rPr>
              <a:t>w</a:t>
            </a:r>
            <a:r>
              <a:rPr lang="en-US" b="1" baseline="-25000" dirty="0">
                <a:solidFill>
                  <a:srgbClr val="FF0000"/>
                </a:solidFill>
                <a:latin typeface="Times New Roman"/>
                <a:cs typeface="Times New Roman"/>
              </a:rPr>
              <a:t>1</a:t>
            </a:r>
            <a:endParaRPr lang="en-US" b="1" dirty="0">
              <a:solidFill>
                <a:srgbClr val="FF0000"/>
              </a:solidFill>
            </a:endParaRPr>
          </a:p>
        </p:txBody>
      </p:sp>
      <p:sp>
        <p:nvSpPr>
          <p:cNvPr id="71" name="Oval 70"/>
          <p:cNvSpPr/>
          <p:nvPr/>
        </p:nvSpPr>
        <p:spPr bwMode="auto">
          <a:xfrm>
            <a:off x="3309843" y="4825476"/>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72" name="Straight Arrow Connector 71"/>
          <p:cNvCxnSpPr>
            <a:stCxn id="71" idx="1"/>
            <a:endCxn id="55" idx="6"/>
          </p:cNvCxnSpPr>
          <p:nvPr/>
        </p:nvCxnSpPr>
        <p:spPr bwMode="auto">
          <a:xfrm flipH="1" flipV="1">
            <a:off x="2904418" y="4735082"/>
            <a:ext cx="424447" cy="109142"/>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3" name="Slide Number Placeholder 2"/>
          <p:cNvSpPr>
            <a:spLocks noGrp="1"/>
          </p:cNvSpPr>
          <p:nvPr>
            <p:ph type="sldNum" sz="quarter" idx="4"/>
          </p:nvPr>
        </p:nvSpPr>
        <p:spPr/>
        <p:txBody>
          <a:bodyPr/>
          <a:lstStyle/>
          <a:p>
            <a:fld id="{9ED7421F-71E7-F748-8E9F-5BC3CDBE49C2}" type="slidenum">
              <a:rPr lang="en-US" smtClean="0"/>
              <a:t>20</a:t>
            </a:fld>
            <a:endParaRPr lang="en-US"/>
          </a:p>
        </p:txBody>
      </p:sp>
    </p:spTree>
    <p:extLst>
      <p:ext uri="{BB962C8B-B14F-4D97-AF65-F5344CB8AC3E}">
        <p14:creationId xmlns:p14="http://schemas.microsoft.com/office/powerpoint/2010/main" val="433923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9">
                                            <p:txEl>
                                              <p:pRg st="0" end="0"/>
                                            </p:txEl>
                                          </p:spTgt>
                                        </p:tgtEl>
                                        <p:attrNameLst>
                                          <p:attrName>style.visibility</p:attrName>
                                        </p:attrNameLst>
                                      </p:cBhvr>
                                      <p:to>
                                        <p:strVal val="visible"/>
                                      </p:to>
                                    </p:set>
                                    <p:animEffect transition="in" filter="fade">
                                      <p:cBhvr>
                                        <p:cTn id="35" dur="500"/>
                                        <p:tgtEl>
                                          <p:spTgt spid="6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9">
                                            <p:txEl>
                                              <p:pRg st="1" end="1"/>
                                            </p:txEl>
                                          </p:spTgt>
                                        </p:tgtEl>
                                        <p:attrNameLst>
                                          <p:attrName>style.visibility</p:attrName>
                                        </p:attrNameLst>
                                      </p:cBhvr>
                                      <p:to>
                                        <p:strVal val="visible"/>
                                      </p:to>
                                    </p:set>
                                    <p:animEffect transition="in" filter="fade">
                                      <p:cBhvr>
                                        <p:cTn id="40" dur="500"/>
                                        <p:tgtEl>
                                          <p:spTgt spid="6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9">
                                            <p:txEl>
                                              <p:pRg st="2" end="2"/>
                                            </p:txEl>
                                          </p:spTgt>
                                        </p:tgtEl>
                                        <p:attrNameLst>
                                          <p:attrName>style.visibility</p:attrName>
                                        </p:attrNameLst>
                                      </p:cBhvr>
                                      <p:to>
                                        <p:strVal val="visible"/>
                                      </p:to>
                                    </p:set>
                                    <p:animEffect transition="in" filter="fade">
                                      <p:cBhvr>
                                        <p:cTn id="45" dur="500"/>
                                        <p:tgtEl>
                                          <p:spTgt spid="69">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9">
                                            <p:txEl>
                                              <p:pRg st="3" end="3"/>
                                            </p:txEl>
                                          </p:spTgt>
                                        </p:tgtEl>
                                        <p:attrNameLst>
                                          <p:attrName>style.visibility</p:attrName>
                                        </p:attrNameLst>
                                      </p:cBhvr>
                                      <p:to>
                                        <p:strVal val="visible"/>
                                      </p:to>
                                    </p:set>
                                    <p:animEffect transition="in" filter="fade">
                                      <p:cBhvr>
                                        <p:cTn id="48" dur="500"/>
                                        <p:tgtEl>
                                          <p:spTgt spid="69">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7" grpId="0" animBg="1"/>
      <p:bldP spid="48" grpId="0" animBg="1"/>
      <p:bldP spid="50" grpId="0" animBg="1"/>
      <p:bldP spid="51" grpId="0" animBg="1"/>
      <p:bldP spid="52" grpId="0" animBg="1"/>
      <p:bldP spid="53" grpId="0" animBg="1"/>
      <p:bldP spid="54" grpId="0" animBg="1"/>
      <p:bldP spid="55" grpId="0" animBg="1"/>
      <p:bldP spid="56" grpId="0" animBg="1"/>
      <p:bldP spid="68" grpId="0" animBg="1"/>
      <p:bldP spid="69" grpId="0" build="p"/>
      <p:bldP spid="70" grpId="0"/>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bwMode="auto">
          <a:xfrm>
            <a:off x="1964062" y="527972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5" name="Oval 44"/>
          <p:cNvSpPr/>
          <p:nvPr/>
        </p:nvSpPr>
        <p:spPr bwMode="auto">
          <a:xfrm>
            <a:off x="1031188" y="259409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7" name="Oval 46"/>
          <p:cNvSpPr/>
          <p:nvPr/>
        </p:nvSpPr>
        <p:spPr bwMode="auto">
          <a:xfrm>
            <a:off x="1031188" y="59581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3099568" y="561949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0" name="Oval 49"/>
          <p:cNvSpPr/>
          <p:nvPr/>
        </p:nvSpPr>
        <p:spPr bwMode="auto">
          <a:xfrm>
            <a:off x="3777925" y="23648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1" name="Oval 50"/>
          <p:cNvSpPr/>
          <p:nvPr/>
        </p:nvSpPr>
        <p:spPr bwMode="auto">
          <a:xfrm>
            <a:off x="2484882" y="308693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3648036" y="367230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781542" y="40714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573988" y="574750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2774529" y="46710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716598" y="20033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64" name="Group 63"/>
          <p:cNvGrpSpPr/>
          <p:nvPr/>
        </p:nvGrpSpPr>
        <p:grpSpPr>
          <a:xfrm>
            <a:off x="1161077" y="1605695"/>
            <a:ext cx="2767517" cy="1481241"/>
            <a:chOff x="5873234" y="2034529"/>
            <a:chExt cx="2767517" cy="1481241"/>
          </a:xfrm>
        </p:grpSpPr>
        <p:cxnSp>
          <p:nvCxnSpPr>
            <p:cNvPr id="65" name="Straight Arrow Connector 64"/>
            <p:cNvCxnSpPr>
              <a:endCxn id="51" idx="0"/>
            </p:cNvCxnSpPr>
            <p:nvPr/>
          </p:nvCxnSpPr>
          <p:spPr>
            <a:xfrm flipH="1">
              <a:off x="7261984" y="2567056"/>
              <a:ext cx="22640" cy="9487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45" idx="6"/>
            </p:cNvCxnSpPr>
            <p:nvPr/>
          </p:nvCxnSpPr>
          <p:spPr>
            <a:xfrm flipH="1">
              <a:off x="5873234" y="2567056"/>
              <a:ext cx="1411390" cy="5198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6559165" y="2034529"/>
              <a:ext cx="2081586" cy="461665"/>
            </a:xfrm>
            <a:prstGeom prst="rect">
              <a:avLst/>
            </a:prstGeom>
            <a:noFill/>
          </p:spPr>
          <p:txBody>
            <a:bodyPr wrap="square" rtlCol="0">
              <a:spAutoFit/>
            </a:bodyPr>
            <a:lstStyle/>
            <a:p>
              <a:r>
                <a:rPr lang="en-US" sz="2400" dirty="0" smtClean="0"/>
                <a:t>Support of </a:t>
              </a:r>
              <a:r>
                <a:rPr lang="en-US" sz="2400" i="1" dirty="0" smtClean="0">
                  <a:latin typeface="Times New Roman"/>
                  <a:cs typeface="Times New Roman"/>
                </a:rPr>
                <a:t>w</a:t>
              </a:r>
              <a:r>
                <a:rPr lang="en-US" sz="2400" baseline="-25000" dirty="0" smtClean="0">
                  <a:latin typeface="Times New Roman"/>
                  <a:cs typeface="Times New Roman"/>
                </a:rPr>
                <a:t>0</a:t>
              </a:r>
              <a:endParaRPr lang="en-US" sz="2400" baseline="-25000" dirty="0">
                <a:latin typeface="Times New Roman"/>
                <a:cs typeface="Times New Roman"/>
              </a:endParaRPr>
            </a:p>
          </p:txBody>
        </p:sp>
      </p:grpSp>
      <p:sp>
        <p:nvSpPr>
          <p:cNvPr id="68" name="Oval 67"/>
          <p:cNvSpPr/>
          <p:nvPr/>
        </p:nvSpPr>
        <p:spPr bwMode="auto">
          <a:xfrm>
            <a:off x="1899117" y="36916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Rounded Rectangle 39"/>
          <p:cNvSpPr/>
          <p:nvPr/>
        </p:nvSpPr>
        <p:spPr>
          <a:xfrm>
            <a:off x="177401" y="1483950"/>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4505412"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36"/>
          <p:cNvSpPr>
            <a:spLocks noChangeArrowheads="1"/>
          </p:cNvSpPr>
          <p:nvPr/>
        </p:nvSpPr>
        <p:spPr bwMode="auto">
          <a:xfrm>
            <a:off x="587642" y="6262150"/>
            <a:ext cx="7906019" cy="469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Left and right have same number of points and error tolerance</a:t>
            </a:r>
          </a:p>
        </p:txBody>
      </p:sp>
      <p:sp>
        <p:nvSpPr>
          <p:cNvPr id="44" name="Oval 43"/>
          <p:cNvSpPr/>
          <p:nvPr/>
        </p:nvSpPr>
        <p:spPr bwMode="auto">
          <a:xfrm>
            <a:off x="5722026"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6" name="Oval 45"/>
          <p:cNvSpPr/>
          <p:nvPr/>
        </p:nvSpPr>
        <p:spPr bwMode="auto">
          <a:xfrm>
            <a:off x="5722026"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9" name="Oval 48"/>
          <p:cNvSpPr/>
          <p:nvPr/>
        </p:nvSpPr>
        <p:spPr bwMode="auto">
          <a:xfrm>
            <a:off x="6519237"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6424284"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5803906"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6168263"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6684062"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Oval 60"/>
          <p:cNvSpPr/>
          <p:nvPr/>
        </p:nvSpPr>
        <p:spPr bwMode="auto">
          <a:xfrm>
            <a:off x="5916860"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6554173"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3" name="Oval 62"/>
          <p:cNvSpPr/>
          <p:nvPr/>
        </p:nvSpPr>
        <p:spPr bwMode="auto">
          <a:xfrm>
            <a:off x="6424284"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9" name="Oval 68"/>
          <p:cNvSpPr/>
          <p:nvPr/>
        </p:nvSpPr>
        <p:spPr bwMode="auto">
          <a:xfrm>
            <a:off x="6089020"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0" name="Oval 69"/>
          <p:cNvSpPr/>
          <p:nvPr/>
        </p:nvSpPr>
        <p:spPr bwMode="auto">
          <a:xfrm>
            <a:off x="6584182"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1" name="Oval 70"/>
          <p:cNvSpPr/>
          <p:nvPr/>
        </p:nvSpPr>
        <p:spPr bwMode="auto">
          <a:xfrm>
            <a:off x="6389348"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77" name="Group 76"/>
          <p:cNvGrpSpPr/>
          <p:nvPr/>
        </p:nvGrpSpPr>
        <p:grpSpPr>
          <a:xfrm>
            <a:off x="6233208" y="2034529"/>
            <a:ext cx="2407543" cy="1550397"/>
            <a:chOff x="6233208" y="2034529"/>
            <a:chExt cx="2407543" cy="1550397"/>
          </a:xfrm>
        </p:grpSpPr>
        <p:cxnSp>
          <p:nvCxnSpPr>
            <p:cNvPr id="78" name="Straight Arrow Connector 77"/>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6559165" y="2034529"/>
              <a:ext cx="2081586" cy="461665"/>
            </a:xfrm>
            <a:prstGeom prst="rect">
              <a:avLst/>
            </a:prstGeom>
            <a:noFill/>
          </p:spPr>
          <p:txBody>
            <a:bodyPr wrap="square" rtlCol="0">
              <a:spAutoFit/>
            </a:bodyPr>
            <a:lstStyle/>
            <a:p>
              <a:r>
                <a:rPr lang="en-US" sz="2400" dirty="0" smtClean="0"/>
                <a:t>Support of </a:t>
              </a:r>
              <a:r>
                <a:rPr lang="en-US" sz="2400" i="1" dirty="0" smtClean="0">
                  <a:latin typeface="Times New Roman"/>
                  <a:cs typeface="Times New Roman"/>
                </a:rPr>
                <a:t>v</a:t>
              </a:r>
              <a:r>
                <a:rPr lang="en-US" sz="2400" baseline="-25000" dirty="0" smtClean="0">
                  <a:latin typeface="Times New Roman"/>
                  <a:cs typeface="Times New Roman"/>
                </a:rPr>
                <a:t>0</a:t>
              </a:r>
              <a:endParaRPr lang="en-US" sz="2400" baseline="-25000" dirty="0">
                <a:latin typeface="Times New Roman"/>
                <a:cs typeface="Times New Roman"/>
              </a:endParaRPr>
            </a:p>
          </p:txBody>
        </p:sp>
      </p:grpSp>
      <p:sp>
        <p:nvSpPr>
          <p:cNvPr id="81" name="Oval 80"/>
          <p:cNvSpPr/>
          <p:nvPr/>
        </p:nvSpPr>
        <p:spPr bwMode="auto">
          <a:xfrm>
            <a:off x="2484882" y="308693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2" name="Oval 81"/>
          <p:cNvSpPr/>
          <p:nvPr/>
        </p:nvSpPr>
        <p:spPr bwMode="auto">
          <a:xfrm>
            <a:off x="3648036" y="367230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3" name="Oval 82"/>
          <p:cNvSpPr/>
          <p:nvPr/>
        </p:nvSpPr>
        <p:spPr bwMode="auto">
          <a:xfrm>
            <a:off x="781542" y="40714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4" name="Oval 83"/>
          <p:cNvSpPr/>
          <p:nvPr/>
        </p:nvSpPr>
        <p:spPr bwMode="auto">
          <a:xfrm>
            <a:off x="1899117" y="36916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5" name="Oval 84"/>
          <p:cNvSpPr/>
          <p:nvPr/>
        </p:nvSpPr>
        <p:spPr bwMode="auto">
          <a:xfrm>
            <a:off x="2484882" y="308693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1" name="TextBox 90"/>
          <p:cNvSpPr txBox="1"/>
          <p:nvPr/>
        </p:nvSpPr>
        <p:spPr>
          <a:xfrm>
            <a:off x="3565498" y="2901867"/>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2" name="Rectangle 36"/>
          <p:cNvSpPr>
            <a:spLocks noChangeArrowheads="1"/>
          </p:cNvSpPr>
          <p:nvPr/>
        </p:nvSpPr>
        <p:spPr bwMode="auto">
          <a:xfrm>
            <a:off x="4579279" y="5023691"/>
            <a:ext cx="3988249" cy="5958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Since </a:t>
            </a:r>
            <a:r>
              <a:rPr lang="en-US" sz="2000" b="1" i="1" dirty="0" smtClean="0">
                <a:latin typeface="Times New Roman"/>
                <a:cs typeface="Times New Roman"/>
              </a:rPr>
              <a:t>k &lt; t</a:t>
            </a:r>
            <a:r>
              <a:rPr lang="en-US" sz="2000" b="1" dirty="0" smtClean="0"/>
              <a:t> there is a distribution </a:t>
            </a:r>
            <a:r>
              <a:rPr lang="en-US" sz="2000" b="1" i="1" dirty="0" smtClean="0">
                <a:latin typeface="Times New Roman"/>
                <a:cs typeface="Times New Roman"/>
              </a:rPr>
              <a:t>v</a:t>
            </a:r>
            <a:r>
              <a:rPr lang="en-US" sz="2000" b="1" baseline="-25000" dirty="0" smtClean="0">
                <a:latin typeface="Times New Roman"/>
                <a:cs typeface="Times New Roman"/>
              </a:rPr>
              <a:t>0</a:t>
            </a:r>
            <a:r>
              <a:rPr lang="en-US" sz="2000" b="1" baseline="-25000" dirty="0" smtClean="0"/>
              <a:t> </a:t>
            </a:r>
            <a:br>
              <a:rPr lang="en-US" sz="2000" b="1" baseline="-25000" dirty="0" smtClean="0"/>
            </a:br>
            <a:r>
              <a:rPr lang="en-US" sz="2000" b="1" dirty="0" smtClean="0"/>
              <a:t>where all points lie in a single ball</a:t>
            </a:r>
          </a:p>
        </p:txBody>
      </p:sp>
      <p:sp>
        <p:nvSpPr>
          <p:cNvPr id="3" name="Slide Number Placeholder 2"/>
          <p:cNvSpPr>
            <a:spLocks noGrp="1"/>
          </p:cNvSpPr>
          <p:nvPr>
            <p:ph type="sldNum" sz="quarter" idx="4"/>
          </p:nvPr>
        </p:nvSpPr>
        <p:spPr/>
        <p:txBody>
          <a:bodyPr/>
          <a:lstStyle/>
          <a:p>
            <a:fld id="{9ED7421F-71E7-F748-8E9F-5BC3CDBE49C2}" type="slidenum">
              <a:rPr lang="en-US" smtClean="0"/>
              <a:t>21</a:t>
            </a:fld>
            <a:endParaRPr lang="en-US"/>
          </a:p>
        </p:txBody>
      </p:sp>
      <p:sp>
        <p:nvSpPr>
          <p:cNvPr id="73" name="Title 1"/>
          <p:cNvSpPr txBox="1">
            <a:spLocks/>
          </p:cNvSpPr>
          <p:nvPr/>
        </p:nvSpPr>
        <p:spPr>
          <a:xfrm>
            <a:off x="150091" y="-21686"/>
            <a:ext cx="88900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Is it possible to handle low entropy </a:t>
            </a:r>
            <a:r>
              <a:rPr lang="en-US" i="1" smtClean="0">
                <a:latin typeface="Times New Roman"/>
                <a:cs typeface="Times New Roman"/>
              </a:rPr>
              <a:t>k</a:t>
            </a:r>
            <a:r>
              <a:rPr lang="en-US" smtClean="0">
                <a:latin typeface="Times New Roman"/>
                <a:cs typeface="Times New Roman"/>
              </a:rPr>
              <a:t> &lt; </a:t>
            </a:r>
            <a:r>
              <a:rPr lang="en-US" i="1" smtClean="0">
                <a:latin typeface="Times New Roman"/>
                <a:cs typeface="Times New Roman"/>
              </a:rPr>
              <a:t>t </a:t>
            </a:r>
            <a:r>
              <a:rPr lang="en-US" smtClean="0"/>
              <a:t>?</a:t>
            </a:r>
            <a:endParaRPr lang="en-US" dirty="0"/>
          </a:p>
        </p:txBody>
      </p:sp>
    </p:spTree>
    <p:extLst>
      <p:ext uri="{BB962C8B-B14F-4D97-AF65-F5344CB8AC3E}">
        <p14:creationId xmlns:p14="http://schemas.microsoft.com/office/powerpoint/2010/main" val="197541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6" grpId="0" animBg="1"/>
      <p:bldP spid="49" grpId="0" animBg="1"/>
      <p:bldP spid="57" grpId="0" animBg="1"/>
      <p:bldP spid="58" grpId="0" animBg="1"/>
      <p:bldP spid="59" grpId="0" animBg="1"/>
      <p:bldP spid="60" grpId="0" animBg="1"/>
      <p:bldP spid="61" grpId="0" animBg="1"/>
      <p:bldP spid="62" grpId="0" animBg="1"/>
      <p:bldP spid="63" grpId="0" animBg="1"/>
      <p:bldP spid="69"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Arrow Connector 56"/>
          <p:cNvCxnSpPr>
            <a:stCxn id="46" idx="0"/>
          </p:cNvCxnSpPr>
          <p:nvPr/>
        </p:nvCxnSpPr>
        <p:spPr bwMode="auto">
          <a:xfrm>
            <a:off x="6311598" y="3886822"/>
            <a:ext cx="1307682"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9" name="Oval 8"/>
          <p:cNvSpPr/>
          <p:nvPr/>
        </p:nvSpPr>
        <p:spPr bwMode="auto">
          <a:xfrm>
            <a:off x="5722026"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5722026"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6519237"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6424284"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 name="Oval 14"/>
          <p:cNvSpPr/>
          <p:nvPr/>
        </p:nvSpPr>
        <p:spPr bwMode="auto">
          <a:xfrm>
            <a:off x="5803906"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6168263"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 name="Oval 16"/>
          <p:cNvSpPr/>
          <p:nvPr/>
        </p:nvSpPr>
        <p:spPr bwMode="auto">
          <a:xfrm>
            <a:off x="6684062"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 name="Oval 17"/>
          <p:cNvSpPr/>
          <p:nvPr/>
        </p:nvSpPr>
        <p:spPr bwMode="auto">
          <a:xfrm>
            <a:off x="5916860"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 name="Oval 18"/>
          <p:cNvSpPr/>
          <p:nvPr/>
        </p:nvSpPr>
        <p:spPr bwMode="auto">
          <a:xfrm>
            <a:off x="6554173"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0" name="Oval 19"/>
          <p:cNvSpPr/>
          <p:nvPr/>
        </p:nvSpPr>
        <p:spPr bwMode="auto">
          <a:xfrm>
            <a:off x="6424284"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1" name="Oval 20"/>
          <p:cNvSpPr/>
          <p:nvPr/>
        </p:nvSpPr>
        <p:spPr bwMode="auto">
          <a:xfrm>
            <a:off x="6089020"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2" name="Oval 21"/>
          <p:cNvSpPr/>
          <p:nvPr/>
        </p:nvSpPr>
        <p:spPr bwMode="auto">
          <a:xfrm>
            <a:off x="6584182"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3" name="Oval 22"/>
          <p:cNvSpPr/>
          <p:nvPr/>
        </p:nvSpPr>
        <p:spPr bwMode="auto">
          <a:xfrm>
            <a:off x="6389348"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27" name="Group 26"/>
          <p:cNvGrpSpPr/>
          <p:nvPr/>
        </p:nvGrpSpPr>
        <p:grpSpPr>
          <a:xfrm>
            <a:off x="6233208" y="2034529"/>
            <a:ext cx="2407543" cy="1550397"/>
            <a:chOff x="6233208" y="2034529"/>
            <a:chExt cx="2407543" cy="1550397"/>
          </a:xfrm>
        </p:grpSpPr>
        <p:cxnSp>
          <p:nvCxnSpPr>
            <p:cNvPr id="4" name="Straight Arrow Connector 3"/>
            <p:cNvCxnSpPr>
              <a:endCxn id="13" idx="7"/>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6" idx="0"/>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59165" y="2034529"/>
              <a:ext cx="2081586" cy="461665"/>
            </a:xfrm>
            <a:prstGeom prst="rect">
              <a:avLst/>
            </a:prstGeom>
            <a:noFill/>
          </p:spPr>
          <p:txBody>
            <a:bodyPr wrap="square" rtlCol="0">
              <a:spAutoFit/>
            </a:bodyPr>
            <a:lstStyle/>
            <a:p>
              <a:r>
                <a:rPr lang="en-US" sz="2400" dirty="0" smtClean="0"/>
                <a:t>Support of </a:t>
              </a:r>
              <a:r>
                <a:rPr lang="en-US" sz="2400" i="1" dirty="0" smtClean="0">
                  <a:latin typeface="Times New Roman"/>
                  <a:cs typeface="Times New Roman"/>
                </a:rPr>
                <a:t>v</a:t>
              </a:r>
              <a:r>
                <a:rPr lang="en-US" sz="2400" baseline="-25000" dirty="0" smtClean="0">
                  <a:latin typeface="Times New Roman"/>
                  <a:cs typeface="Times New Roman"/>
                </a:rPr>
                <a:t>0</a:t>
              </a:r>
              <a:endParaRPr lang="en-US" sz="2400" baseline="-25000" dirty="0">
                <a:latin typeface="Times New Roman"/>
                <a:cs typeface="Times New Roman"/>
              </a:endParaRPr>
            </a:p>
          </p:txBody>
        </p:sp>
      </p:grpSp>
      <p:sp>
        <p:nvSpPr>
          <p:cNvPr id="43" name="Oval 42"/>
          <p:cNvSpPr/>
          <p:nvPr/>
        </p:nvSpPr>
        <p:spPr bwMode="auto">
          <a:xfrm>
            <a:off x="1964062" y="527972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5" name="Oval 44"/>
          <p:cNvSpPr/>
          <p:nvPr/>
        </p:nvSpPr>
        <p:spPr bwMode="auto">
          <a:xfrm>
            <a:off x="1031188" y="259409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7" name="Oval 46"/>
          <p:cNvSpPr/>
          <p:nvPr/>
        </p:nvSpPr>
        <p:spPr bwMode="auto">
          <a:xfrm>
            <a:off x="1031188" y="59581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3099568" y="561949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0" name="Oval 49"/>
          <p:cNvSpPr/>
          <p:nvPr/>
        </p:nvSpPr>
        <p:spPr bwMode="auto">
          <a:xfrm>
            <a:off x="3777925" y="23648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1" name="Oval 50"/>
          <p:cNvSpPr/>
          <p:nvPr/>
        </p:nvSpPr>
        <p:spPr bwMode="auto">
          <a:xfrm>
            <a:off x="2484882" y="308693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3648036" y="367230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781542" y="40714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573988" y="574750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2774529" y="46710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716598" y="20033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64" name="Group 63"/>
          <p:cNvGrpSpPr/>
          <p:nvPr/>
        </p:nvGrpSpPr>
        <p:grpSpPr>
          <a:xfrm>
            <a:off x="1161077" y="1605695"/>
            <a:ext cx="2767517" cy="1481241"/>
            <a:chOff x="5873234" y="2034529"/>
            <a:chExt cx="2767517" cy="1481241"/>
          </a:xfrm>
        </p:grpSpPr>
        <p:cxnSp>
          <p:nvCxnSpPr>
            <p:cNvPr id="65" name="Straight Arrow Connector 64"/>
            <p:cNvCxnSpPr>
              <a:endCxn id="51" idx="0"/>
            </p:cNvCxnSpPr>
            <p:nvPr/>
          </p:nvCxnSpPr>
          <p:spPr>
            <a:xfrm flipH="1">
              <a:off x="7261984" y="2567056"/>
              <a:ext cx="22640" cy="9487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45" idx="6"/>
            </p:cNvCxnSpPr>
            <p:nvPr/>
          </p:nvCxnSpPr>
          <p:spPr>
            <a:xfrm flipH="1">
              <a:off x="5873234" y="2567056"/>
              <a:ext cx="1411390" cy="5198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6559165" y="2034529"/>
              <a:ext cx="2081586" cy="461665"/>
            </a:xfrm>
            <a:prstGeom prst="rect">
              <a:avLst/>
            </a:prstGeom>
            <a:noFill/>
          </p:spPr>
          <p:txBody>
            <a:bodyPr wrap="square" rtlCol="0">
              <a:spAutoFit/>
            </a:bodyPr>
            <a:lstStyle/>
            <a:p>
              <a:r>
                <a:rPr lang="en-US" sz="2400" dirty="0" smtClean="0"/>
                <a:t>Support of </a:t>
              </a:r>
              <a:r>
                <a:rPr lang="en-US" sz="2400" i="1" dirty="0" smtClean="0">
                  <a:latin typeface="Times New Roman"/>
                  <a:cs typeface="Times New Roman"/>
                </a:rPr>
                <a:t>w</a:t>
              </a:r>
              <a:r>
                <a:rPr lang="en-US" sz="2400" baseline="-25000" dirty="0" smtClean="0">
                  <a:latin typeface="Times New Roman"/>
                  <a:cs typeface="Times New Roman"/>
                </a:rPr>
                <a:t>0</a:t>
              </a:r>
              <a:endParaRPr lang="en-US" sz="2400" baseline="-25000" dirty="0">
                <a:latin typeface="Times New Roman"/>
                <a:cs typeface="Times New Roman"/>
              </a:endParaRPr>
            </a:p>
          </p:txBody>
        </p:sp>
      </p:grpSp>
      <p:sp>
        <p:nvSpPr>
          <p:cNvPr id="68" name="Oval 67"/>
          <p:cNvSpPr/>
          <p:nvPr/>
        </p:nvSpPr>
        <p:spPr bwMode="auto">
          <a:xfrm>
            <a:off x="1899117" y="36916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Rounded Rectangle 39"/>
          <p:cNvSpPr/>
          <p:nvPr/>
        </p:nvSpPr>
        <p:spPr>
          <a:xfrm>
            <a:off x="177401" y="1483950"/>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4505412"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5566714" y="3137487"/>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115539" y="3886822"/>
            <a:ext cx="392117" cy="369332"/>
          </a:xfrm>
          <a:prstGeom prst="rect">
            <a:avLst/>
          </a:prstGeom>
        </p:spPr>
        <p:txBody>
          <a:bodyPr wrap="none">
            <a:spAutoFit/>
          </a:bodyPr>
          <a:lstStyle/>
          <a:p>
            <a:r>
              <a:rPr lang="en-US" b="1" i="1" dirty="0" smtClean="0">
                <a:solidFill>
                  <a:srgbClr val="FF0000"/>
                </a:solidFill>
                <a:latin typeface="Times New Roman"/>
                <a:cs typeface="Times New Roman"/>
              </a:rPr>
              <a:t>v</a:t>
            </a:r>
            <a:r>
              <a:rPr lang="en-US" b="1" baseline="-25000" dirty="0" smtClean="0">
                <a:solidFill>
                  <a:srgbClr val="FF0000"/>
                </a:solidFill>
                <a:latin typeface="Times New Roman"/>
                <a:cs typeface="Times New Roman"/>
              </a:rPr>
              <a:t>1</a:t>
            </a:r>
            <a:endParaRPr lang="en-US" b="1" dirty="0">
              <a:solidFill>
                <a:srgbClr val="FF0000"/>
              </a:solidFill>
            </a:endParaRPr>
          </a:p>
        </p:txBody>
      </p:sp>
      <p:sp>
        <p:nvSpPr>
          <p:cNvPr id="49" name="Oval 48"/>
          <p:cNvSpPr/>
          <p:nvPr/>
        </p:nvSpPr>
        <p:spPr bwMode="auto">
          <a:xfrm>
            <a:off x="6253924" y="382346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58" name="Straight Arrow Connector 57"/>
          <p:cNvCxnSpPr/>
          <p:nvPr/>
        </p:nvCxnSpPr>
        <p:spPr bwMode="auto">
          <a:xfrm flipV="1">
            <a:off x="8254429" y="381059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59" name="TextBox 58"/>
          <p:cNvSpPr txBox="1"/>
          <p:nvPr/>
        </p:nvSpPr>
        <p:spPr>
          <a:xfrm>
            <a:off x="8294435" y="3294103"/>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60" name="Trapezoid 59"/>
          <p:cNvSpPr/>
          <p:nvPr/>
        </p:nvSpPr>
        <p:spPr bwMode="auto">
          <a:xfrm rot="5400000">
            <a:off x="7598739" y="3444346"/>
            <a:ext cx="668853" cy="627770"/>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cxnSp>
        <p:nvCxnSpPr>
          <p:cNvPr id="61" name="Straight Arrow Connector 60"/>
          <p:cNvCxnSpPr>
            <a:stCxn id="49" idx="1"/>
          </p:cNvCxnSpPr>
          <p:nvPr/>
        </p:nvCxnSpPr>
        <p:spPr bwMode="auto">
          <a:xfrm flipH="1" flipV="1">
            <a:off x="5851915" y="3294103"/>
            <a:ext cx="421031" cy="548106"/>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62" name="TextBox 61"/>
          <p:cNvSpPr txBox="1"/>
          <p:nvPr/>
        </p:nvSpPr>
        <p:spPr>
          <a:xfrm>
            <a:off x="7591549" y="3494739"/>
            <a:ext cx="532991" cy="359840"/>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sp>
        <p:nvSpPr>
          <p:cNvPr id="63" name="Rectangle 36"/>
          <p:cNvSpPr>
            <a:spLocks noChangeArrowheads="1"/>
          </p:cNvSpPr>
          <p:nvPr/>
        </p:nvSpPr>
        <p:spPr bwMode="auto">
          <a:xfrm>
            <a:off x="5212958" y="4976176"/>
            <a:ext cx="2544246" cy="986219"/>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000" b="1" dirty="0" smtClean="0"/>
              <a:t>For any construction adversary learns </a:t>
            </a:r>
            <a:r>
              <a:rPr lang="en-US" sz="2000" b="1" i="1" dirty="0" smtClean="0">
                <a:latin typeface="Times New Roman"/>
                <a:cs typeface="Times New Roman"/>
              </a:rPr>
              <a:t>r</a:t>
            </a:r>
            <a:r>
              <a:rPr lang="en-US" sz="2000" b="1" dirty="0" smtClean="0"/>
              <a:t> by running with </a:t>
            </a:r>
            <a:r>
              <a:rPr lang="en-US" sz="2000" b="1" i="1" dirty="0" smtClean="0">
                <a:latin typeface="Times New Roman"/>
                <a:cs typeface="Times New Roman"/>
              </a:rPr>
              <a:t>v</a:t>
            </a:r>
            <a:r>
              <a:rPr lang="en-US" sz="2000" b="1" baseline="-25000" dirty="0" smtClean="0">
                <a:latin typeface="Times New Roman"/>
                <a:cs typeface="Times New Roman"/>
              </a:rPr>
              <a:t>1</a:t>
            </a:r>
          </a:p>
        </p:txBody>
      </p:sp>
      <p:sp>
        <p:nvSpPr>
          <p:cNvPr id="69" name="Rectangle 68"/>
          <p:cNvSpPr/>
          <p:nvPr/>
        </p:nvSpPr>
        <p:spPr>
          <a:xfrm>
            <a:off x="8346278" y="3263906"/>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8322786" y="3263906"/>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1" name="Rectangle 70"/>
          <p:cNvSpPr/>
          <p:nvPr/>
        </p:nvSpPr>
        <p:spPr>
          <a:xfrm rot="2488448">
            <a:off x="5926235" y="3132911"/>
            <a:ext cx="364202" cy="461665"/>
          </a:xfrm>
          <a:prstGeom prst="rect">
            <a:avLst/>
          </a:prstGeom>
        </p:spPr>
        <p:txBody>
          <a:bodyPr wrap="none">
            <a:spAutoFit/>
          </a:bodyPr>
          <a:lstStyle/>
          <a:p>
            <a:r>
              <a:rPr lang="en-US" sz="2400" dirty="0" smtClean="0">
                <a:latin typeface="Times New Roman"/>
                <a:cs typeface="Times New Roman"/>
              </a:rPr>
              <a:t> </a:t>
            </a:r>
            <a:r>
              <a:rPr lang="en-US" sz="2400" i="1" dirty="0" smtClean="0">
                <a:latin typeface="Times New Roman"/>
                <a:cs typeface="Times New Roman"/>
              </a:rPr>
              <a:t>t</a:t>
            </a:r>
            <a:endParaRPr lang="en-US" sz="2400" dirty="0">
              <a:cs typeface="Calibri"/>
            </a:endParaRPr>
          </a:p>
        </p:txBody>
      </p:sp>
      <p:sp>
        <p:nvSpPr>
          <p:cNvPr id="80" name="TextBox 79"/>
          <p:cNvSpPr txBox="1"/>
          <p:nvPr/>
        </p:nvSpPr>
        <p:spPr>
          <a:xfrm>
            <a:off x="5151993" y="4255817"/>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93" name="TextBox 92"/>
          <p:cNvSpPr txBox="1"/>
          <p:nvPr/>
        </p:nvSpPr>
        <p:spPr>
          <a:xfrm>
            <a:off x="3565498" y="2901867"/>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98" name="Rectangle 36"/>
          <p:cNvSpPr>
            <a:spLocks noChangeArrowheads="1"/>
          </p:cNvSpPr>
          <p:nvPr/>
        </p:nvSpPr>
        <p:spPr bwMode="auto">
          <a:xfrm>
            <a:off x="587642" y="6262150"/>
            <a:ext cx="7906019" cy="469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Recall: adversary can run </a:t>
            </a:r>
            <a:r>
              <a:rPr lang="en-US" sz="2000" b="1" i="1" dirty="0" smtClean="0">
                <a:latin typeface="Times New Roman"/>
                <a:cs typeface="Times New Roman"/>
              </a:rPr>
              <a:t>Rep </a:t>
            </a:r>
            <a:r>
              <a:rPr lang="en-US" sz="2000" b="1" dirty="0" smtClean="0">
                <a:latin typeface="Calibri"/>
                <a:cs typeface="Calibri"/>
              </a:rPr>
              <a:t>on any point</a:t>
            </a:r>
            <a:endParaRPr lang="en-US" sz="2000" b="1" baseline="-25000" dirty="0" smtClean="0">
              <a:latin typeface="Times New Roman"/>
              <a:cs typeface="Times New Roman"/>
            </a:endParaRPr>
          </a:p>
        </p:txBody>
      </p:sp>
      <p:sp>
        <p:nvSpPr>
          <p:cNvPr id="72" name="Oval 71"/>
          <p:cNvSpPr/>
          <p:nvPr/>
        </p:nvSpPr>
        <p:spPr bwMode="auto">
          <a:xfrm>
            <a:off x="1521765" y="344091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3" name="Rectangle 72"/>
          <p:cNvSpPr/>
          <p:nvPr/>
        </p:nvSpPr>
        <p:spPr>
          <a:xfrm>
            <a:off x="1395312" y="3500334"/>
            <a:ext cx="443626" cy="369332"/>
          </a:xfrm>
          <a:prstGeom prst="rect">
            <a:avLst/>
          </a:prstGeom>
        </p:spPr>
        <p:txBody>
          <a:bodyPr wrap="none">
            <a:spAutoFit/>
          </a:bodyPr>
          <a:lstStyle/>
          <a:p>
            <a:r>
              <a:rPr lang="en-US" b="1" i="1" dirty="0">
                <a:solidFill>
                  <a:srgbClr val="FF0000"/>
                </a:solidFill>
                <a:latin typeface="Times New Roman"/>
                <a:cs typeface="Times New Roman"/>
              </a:rPr>
              <a:t>w</a:t>
            </a:r>
            <a:r>
              <a:rPr lang="en-US" b="1" baseline="-25000" dirty="0">
                <a:solidFill>
                  <a:srgbClr val="FF0000"/>
                </a:solidFill>
                <a:latin typeface="Times New Roman"/>
                <a:cs typeface="Times New Roman"/>
              </a:rPr>
              <a:t>1</a:t>
            </a:r>
            <a:endParaRPr lang="en-US" b="1" dirty="0">
              <a:solidFill>
                <a:srgbClr val="FF0000"/>
              </a:solidFill>
            </a:endParaRPr>
          </a:p>
        </p:txBody>
      </p:sp>
      <p:cxnSp>
        <p:nvCxnSpPr>
          <p:cNvPr id="75" name="Straight Arrow Connector 74"/>
          <p:cNvCxnSpPr/>
          <p:nvPr/>
        </p:nvCxnSpPr>
        <p:spPr bwMode="auto">
          <a:xfrm flipH="1" flipV="1">
            <a:off x="1131688" y="2907615"/>
            <a:ext cx="421031" cy="548106"/>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cxnSp>
        <p:nvCxnSpPr>
          <p:cNvPr id="76" name="Straight Arrow Connector 75"/>
          <p:cNvCxnSpPr/>
          <p:nvPr/>
        </p:nvCxnSpPr>
        <p:spPr bwMode="auto">
          <a:xfrm flipV="1">
            <a:off x="1663586" y="3490327"/>
            <a:ext cx="1226758" cy="20014"/>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7" name="Straight Arrow Connector 76"/>
          <p:cNvCxnSpPr/>
          <p:nvPr/>
        </p:nvCxnSpPr>
        <p:spPr bwMode="auto">
          <a:xfrm flipV="1">
            <a:off x="3525492" y="3418357"/>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78" name="TextBox 77"/>
          <p:cNvSpPr txBox="1"/>
          <p:nvPr/>
        </p:nvSpPr>
        <p:spPr>
          <a:xfrm>
            <a:off x="3565498" y="2901867"/>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9" name="Trapezoid 78"/>
          <p:cNvSpPr/>
          <p:nvPr/>
        </p:nvSpPr>
        <p:spPr bwMode="auto">
          <a:xfrm rot="5400000">
            <a:off x="2869802" y="3052110"/>
            <a:ext cx="668853" cy="627770"/>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81" name="TextBox 80"/>
          <p:cNvSpPr txBox="1"/>
          <p:nvPr/>
        </p:nvSpPr>
        <p:spPr>
          <a:xfrm>
            <a:off x="2862612" y="3102503"/>
            <a:ext cx="532991" cy="359840"/>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sp>
        <p:nvSpPr>
          <p:cNvPr id="82" name="Rectangle 81"/>
          <p:cNvSpPr/>
          <p:nvPr/>
        </p:nvSpPr>
        <p:spPr>
          <a:xfrm>
            <a:off x="3617341" y="2871670"/>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3593849" y="2871670"/>
            <a:ext cx="321272"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t>
            </a:r>
            <a:endParaRPr lang="en-US" sz="2400" dirty="0">
              <a:solidFill>
                <a:srgbClr val="FFFFFF"/>
              </a:solidFill>
              <a:latin typeface="Times New Roman"/>
              <a:cs typeface="Times New Roman"/>
            </a:endParaRPr>
          </a:p>
        </p:txBody>
      </p:sp>
      <p:sp>
        <p:nvSpPr>
          <p:cNvPr id="84" name="Oval 83"/>
          <p:cNvSpPr/>
          <p:nvPr/>
        </p:nvSpPr>
        <p:spPr>
          <a:xfrm>
            <a:off x="846487" y="2750999"/>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2488448">
            <a:off x="1206008" y="2746423"/>
            <a:ext cx="364202" cy="461665"/>
          </a:xfrm>
          <a:prstGeom prst="rect">
            <a:avLst/>
          </a:prstGeom>
        </p:spPr>
        <p:txBody>
          <a:bodyPr wrap="none">
            <a:spAutoFit/>
          </a:bodyPr>
          <a:lstStyle/>
          <a:p>
            <a:r>
              <a:rPr lang="en-US" sz="2400" dirty="0" smtClean="0">
                <a:latin typeface="Times New Roman"/>
                <a:cs typeface="Times New Roman"/>
              </a:rPr>
              <a:t> </a:t>
            </a:r>
            <a:r>
              <a:rPr lang="en-US" sz="2400" i="1" dirty="0" smtClean="0">
                <a:latin typeface="Times New Roman"/>
                <a:cs typeface="Times New Roman"/>
              </a:rPr>
              <a:t>t</a:t>
            </a:r>
            <a:endParaRPr lang="en-US" sz="2400" dirty="0">
              <a:cs typeface="Calibri"/>
            </a:endParaRPr>
          </a:p>
        </p:txBody>
      </p:sp>
      <p:sp>
        <p:nvSpPr>
          <p:cNvPr id="99" name="Rectangle 36"/>
          <p:cNvSpPr>
            <a:spLocks noChangeArrowheads="1"/>
          </p:cNvSpPr>
          <p:nvPr/>
        </p:nvSpPr>
        <p:spPr bwMode="auto">
          <a:xfrm>
            <a:off x="605607" y="4728981"/>
            <a:ext cx="3280993" cy="124915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000" b="1" dirty="0" smtClean="0"/>
              <a:t>The likelihood of adversary picking a point </a:t>
            </a:r>
            <a:r>
              <a:rPr lang="en-US" sz="2000" b="1" i="1" dirty="0" smtClean="0">
                <a:latin typeface="Times New Roman"/>
                <a:cs typeface="Times New Roman"/>
              </a:rPr>
              <a:t>w</a:t>
            </a:r>
            <a:r>
              <a:rPr lang="en-US" sz="2000" b="1" baseline="-25000" dirty="0" smtClean="0">
                <a:latin typeface="Times New Roman"/>
                <a:cs typeface="Times New Roman"/>
              </a:rPr>
              <a:t>1</a:t>
            </a:r>
            <a:r>
              <a:rPr lang="en-US" sz="2000" b="1" dirty="0" smtClean="0"/>
              <a:t> close</a:t>
            </a:r>
            <a:br>
              <a:rPr lang="en-US" sz="2000" b="1" dirty="0" smtClean="0"/>
            </a:br>
            <a:r>
              <a:rPr lang="en-US" sz="2000" b="1" dirty="0" smtClean="0"/>
              <a:t> enough to recover </a:t>
            </a:r>
            <a:r>
              <a:rPr lang="en-US" sz="2000" b="1" i="1" dirty="0" smtClean="0">
                <a:latin typeface="Times New Roman"/>
                <a:cs typeface="Times New Roman"/>
              </a:rPr>
              <a:t>r</a:t>
            </a:r>
            <a:r>
              <a:rPr lang="en-US" sz="2000" b="1" dirty="0" smtClean="0"/>
              <a:t> is low</a:t>
            </a:r>
            <a:endParaRPr lang="en-US" sz="2000" b="1" baseline="-25000" dirty="0" smtClean="0">
              <a:latin typeface="Times New Roman"/>
              <a:cs typeface="Times New Roman"/>
            </a:endParaRPr>
          </a:p>
        </p:txBody>
      </p:sp>
      <p:sp>
        <p:nvSpPr>
          <p:cNvPr id="3" name="Slide Number Placeholder 2"/>
          <p:cNvSpPr>
            <a:spLocks noGrp="1"/>
          </p:cNvSpPr>
          <p:nvPr>
            <p:ph type="sldNum" sz="quarter" idx="4"/>
          </p:nvPr>
        </p:nvSpPr>
        <p:spPr/>
        <p:txBody>
          <a:bodyPr/>
          <a:lstStyle/>
          <a:p>
            <a:fld id="{9ED7421F-71E7-F748-8E9F-5BC3CDBE49C2}" type="slidenum">
              <a:rPr lang="en-US" smtClean="0"/>
              <a:t>22</a:t>
            </a:fld>
            <a:endParaRPr lang="en-US"/>
          </a:p>
        </p:txBody>
      </p:sp>
      <p:sp>
        <p:nvSpPr>
          <p:cNvPr id="74" name="Title 1"/>
          <p:cNvSpPr>
            <a:spLocks noGrp="1"/>
          </p:cNvSpPr>
          <p:nvPr>
            <p:ph type="title"/>
          </p:nvPr>
        </p:nvSpPr>
        <p:spPr>
          <a:xfrm>
            <a:off x="150091" y="-21686"/>
            <a:ext cx="8890000" cy="1143000"/>
          </a:xfrm>
        </p:spPr>
        <p:txBody>
          <a:bodyPr>
            <a:normAutofit fontScale="90000"/>
          </a:bodyPr>
          <a:lstStyle/>
          <a:p>
            <a:r>
              <a:rPr lang="en-US" dirty="0" smtClean="0"/>
              <a:t>Is it possible to handle low entropy </a:t>
            </a:r>
            <a:r>
              <a:rPr lang="en-US" i="1" dirty="0" smtClean="0">
                <a:latin typeface="Times New Roman"/>
                <a:cs typeface="Times New Roman"/>
              </a:rPr>
              <a:t>k</a:t>
            </a:r>
            <a:r>
              <a:rPr lang="en-US" dirty="0" smtClean="0">
                <a:latin typeface="Times New Roman"/>
                <a:cs typeface="Times New Roman"/>
              </a:rPr>
              <a:t> &lt; </a:t>
            </a:r>
            <a:r>
              <a:rPr lang="en-US" i="1" dirty="0" smtClean="0">
                <a:latin typeface="Times New Roman"/>
                <a:cs typeface="Times New Roman"/>
              </a:rPr>
              <a:t>t </a:t>
            </a:r>
            <a:r>
              <a:rPr lang="en-US" dirty="0" smtClean="0"/>
              <a:t>?</a:t>
            </a:r>
            <a:endParaRPr lang="en-US" dirty="0"/>
          </a:p>
        </p:txBody>
      </p:sp>
    </p:spTree>
    <p:extLst>
      <p:ext uri="{BB962C8B-B14F-4D97-AF65-F5344CB8AC3E}">
        <p14:creationId xmlns:p14="http://schemas.microsoft.com/office/powerpoint/2010/main" val="236434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10" presetClass="entr" presetSubtype="0"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500"/>
                                        <p:tgtEl>
                                          <p:spTgt spid="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2"/>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childTnLst>
                                </p:cTn>
                              </p:par>
                              <p:par>
                                <p:cTn id="54" presetID="10" presetClass="entr" presetSubtype="0" fill="hold" nodeType="with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500"/>
                                        <p:tgtEl>
                                          <p:spTgt spid="7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500"/>
                                        <p:tgtEl>
                                          <p:spTgt spid="7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childTnLst>
                                </p:cTn>
                              </p:par>
                              <p:par>
                                <p:cTn id="68" presetID="10" presetClass="entr" presetSubtype="0" fill="hold" grpId="0"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fade">
                                      <p:cBhvr>
                                        <p:cTn id="70" dur="500"/>
                                        <p:tgtEl>
                                          <p:spTgt spid="85"/>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49" grpId="0" animBg="1"/>
      <p:bldP spid="60" grpId="0" animBg="1"/>
      <p:bldP spid="62" grpId="0"/>
      <p:bldP spid="63" grpId="0" animBg="1"/>
      <p:bldP spid="69" grpId="0" animBg="1"/>
      <p:bldP spid="71" grpId="0"/>
      <p:bldP spid="98" grpId="0" animBg="1"/>
      <p:bldP spid="72" grpId="0" animBg="1"/>
      <p:bldP spid="73" grpId="0"/>
      <p:bldP spid="79" grpId="0" animBg="1"/>
      <p:bldP spid="81" grpId="0"/>
      <p:bldP spid="82" grpId="0" animBg="1"/>
      <p:bldP spid="84" grpId="0" animBg="1"/>
      <p:bldP spid="85" grpId="0"/>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p:cNvCxnSpPr/>
          <p:nvPr/>
        </p:nvCxnSpPr>
        <p:spPr bwMode="auto">
          <a:xfrm>
            <a:off x="6311598" y="3886822"/>
            <a:ext cx="1307682"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9" name="Oval 8"/>
          <p:cNvSpPr/>
          <p:nvPr/>
        </p:nvSpPr>
        <p:spPr bwMode="auto">
          <a:xfrm>
            <a:off x="5722026" y="3740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5722026" y="394347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6519237" y="356617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6424284"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 name="Oval 14"/>
          <p:cNvSpPr/>
          <p:nvPr/>
        </p:nvSpPr>
        <p:spPr bwMode="auto">
          <a:xfrm>
            <a:off x="5803906" y="34805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6168263" y="35292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 name="Oval 16"/>
          <p:cNvSpPr/>
          <p:nvPr/>
        </p:nvSpPr>
        <p:spPr bwMode="auto">
          <a:xfrm>
            <a:off x="6684062" y="3676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 name="Oval 17"/>
          <p:cNvSpPr/>
          <p:nvPr/>
        </p:nvSpPr>
        <p:spPr bwMode="auto">
          <a:xfrm>
            <a:off x="5916860" y="400748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 name="Oval 18"/>
          <p:cNvSpPr/>
          <p:nvPr/>
        </p:nvSpPr>
        <p:spPr bwMode="auto">
          <a:xfrm>
            <a:off x="6554173" y="39202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0" name="Oval 19"/>
          <p:cNvSpPr/>
          <p:nvPr/>
        </p:nvSpPr>
        <p:spPr bwMode="auto">
          <a:xfrm>
            <a:off x="6424284" y="34652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1" name="Oval 20"/>
          <p:cNvSpPr/>
          <p:nvPr/>
        </p:nvSpPr>
        <p:spPr bwMode="auto">
          <a:xfrm>
            <a:off x="6089020" y="42138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2" name="Oval 21"/>
          <p:cNvSpPr/>
          <p:nvPr/>
        </p:nvSpPr>
        <p:spPr bwMode="auto">
          <a:xfrm>
            <a:off x="6584182" y="410014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3" name="Oval 22"/>
          <p:cNvSpPr/>
          <p:nvPr/>
        </p:nvSpPr>
        <p:spPr bwMode="auto">
          <a:xfrm>
            <a:off x="6389348" y="3682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27" name="Group 26"/>
          <p:cNvGrpSpPr/>
          <p:nvPr/>
        </p:nvGrpSpPr>
        <p:grpSpPr>
          <a:xfrm>
            <a:off x="6233208" y="2034529"/>
            <a:ext cx="2407543" cy="1550397"/>
            <a:chOff x="6233208" y="2034529"/>
            <a:chExt cx="2407543" cy="1550397"/>
          </a:xfrm>
        </p:grpSpPr>
        <p:cxnSp>
          <p:nvCxnSpPr>
            <p:cNvPr id="4" name="Straight Arrow Connector 3"/>
            <p:cNvCxnSpPr>
              <a:endCxn id="13" idx="7"/>
            </p:cNvCxnSpPr>
            <p:nvPr/>
          </p:nvCxnSpPr>
          <p:spPr>
            <a:xfrm flipH="1">
              <a:off x="6630104" y="2496194"/>
              <a:ext cx="476222" cy="108873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6" idx="0"/>
            </p:cNvCxnSpPr>
            <p:nvPr/>
          </p:nvCxnSpPr>
          <p:spPr>
            <a:xfrm flipH="1">
              <a:off x="6233208" y="2496194"/>
              <a:ext cx="856581" cy="1033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59165" y="2034529"/>
              <a:ext cx="2081586" cy="461665"/>
            </a:xfrm>
            <a:prstGeom prst="rect">
              <a:avLst/>
            </a:prstGeom>
            <a:noFill/>
          </p:spPr>
          <p:txBody>
            <a:bodyPr wrap="square" rtlCol="0">
              <a:spAutoFit/>
            </a:bodyPr>
            <a:lstStyle/>
            <a:p>
              <a:r>
                <a:rPr lang="en-US" sz="2400" dirty="0" smtClean="0"/>
                <a:t>Support of </a:t>
              </a:r>
              <a:r>
                <a:rPr lang="en-US" sz="2400" i="1" dirty="0" smtClean="0">
                  <a:latin typeface="Times New Roman"/>
                  <a:cs typeface="Times New Roman"/>
                </a:rPr>
                <a:t>v</a:t>
              </a:r>
              <a:r>
                <a:rPr lang="en-US" sz="2400" baseline="-25000" dirty="0" smtClean="0">
                  <a:latin typeface="Times New Roman"/>
                  <a:cs typeface="Times New Roman"/>
                </a:rPr>
                <a:t>0</a:t>
              </a:r>
              <a:endParaRPr lang="en-US" sz="2400" baseline="-25000" dirty="0">
                <a:latin typeface="Times New Roman"/>
                <a:cs typeface="Times New Roman"/>
              </a:endParaRPr>
            </a:p>
          </p:txBody>
        </p:sp>
      </p:grpSp>
      <p:sp>
        <p:nvSpPr>
          <p:cNvPr id="43" name="Oval 42"/>
          <p:cNvSpPr/>
          <p:nvPr/>
        </p:nvSpPr>
        <p:spPr bwMode="auto">
          <a:xfrm>
            <a:off x="1964062" y="527972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5" name="Oval 44"/>
          <p:cNvSpPr/>
          <p:nvPr/>
        </p:nvSpPr>
        <p:spPr bwMode="auto">
          <a:xfrm>
            <a:off x="1031188" y="259409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7" name="Oval 46"/>
          <p:cNvSpPr/>
          <p:nvPr/>
        </p:nvSpPr>
        <p:spPr bwMode="auto">
          <a:xfrm>
            <a:off x="1031188" y="59581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8" name="Oval 47"/>
          <p:cNvSpPr/>
          <p:nvPr/>
        </p:nvSpPr>
        <p:spPr bwMode="auto">
          <a:xfrm>
            <a:off x="3099568" y="561949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0" name="Oval 49"/>
          <p:cNvSpPr/>
          <p:nvPr/>
        </p:nvSpPr>
        <p:spPr bwMode="auto">
          <a:xfrm>
            <a:off x="3777925" y="23648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1" name="Oval 50"/>
          <p:cNvSpPr/>
          <p:nvPr/>
        </p:nvSpPr>
        <p:spPr bwMode="auto">
          <a:xfrm>
            <a:off x="2484882" y="308693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3648036" y="367230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781542" y="40714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573988" y="574750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2774529" y="467107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716598" y="20033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64" name="Group 63"/>
          <p:cNvGrpSpPr/>
          <p:nvPr/>
        </p:nvGrpSpPr>
        <p:grpSpPr>
          <a:xfrm>
            <a:off x="1161077" y="1605695"/>
            <a:ext cx="2767517" cy="1481241"/>
            <a:chOff x="5873234" y="2034529"/>
            <a:chExt cx="2767517" cy="1481241"/>
          </a:xfrm>
        </p:grpSpPr>
        <p:cxnSp>
          <p:nvCxnSpPr>
            <p:cNvPr id="65" name="Straight Arrow Connector 64"/>
            <p:cNvCxnSpPr>
              <a:endCxn id="51" idx="0"/>
            </p:cNvCxnSpPr>
            <p:nvPr/>
          </p:nvCxnSpPr>
          <p:spPr>
            <a:xfrm flipH="1">
              <a:off x="7261984" y="2567056"/>
              <a:ext cx="22640" cy="9487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45" idx="6"/>
            </p:cNvCxnSpPr>
            <p:nvPr/>
          </p:nvCxnSpPr>
          <p:spPr>
            <a:xfrm flipH="1">
              <a:off x="5873234" y="2567056"/>
              <a:ext cx="1411390" cy="5198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6559165" y="2034529"/>
              <a:ext cx="2081586" cy="461665"/>
            </a:xfrm>
            <a:prstGeom prst="rect">
              <a:avLst/>
            </a:prstGeom>
            <a:noFill/>
          </p:spPr>
          <p:txBody>
            <a:bodyPr wrap="square" rtlCol="0">
              <a:spAutoFit/>
            </a:bodyPr>
            <a:lstStyle/>
            <a:p>
              <a:r>
                <a:rPr lang="en-US" sz="2400" dirty="0" smtClean="0"/>
                <a:t>Support of </a:t>
              </a:r>
              <a:r>
                <a:rPr lang="en-US" sz="2400" i="1" dirty="0" smtClean="0">
                  <a:latin typeface="Times New Roman"/>
                  <a:cs typeface="Times New Roman"/>
                </a:rPr>
                <a:t>w</a:t>
              </a:r>
              <a:r>
                <a:rPr lang="en-US" sz="2400" baseline="-25000" dirty="0" smtClean="0">
                  <a:latin typeface="Times New Roman"/>
                  <a:cs typeface="Times New Roman"/>
                </a:rPr>
                <a:t>0</a:t>
              </a:r>
              <a:endParaRPr lang="en-US" sz="2400" baseline="-25000" dirty="0">
                <a:latin typeface="Times New Roman"/>
                <a:cs typeface="Times New Roman"/>
              </a:endParaRPr>
            </a:p>
          </p:txBody>
        </p:sp>
      </p:grpSp>
      <p:sp>
        <p:nvSpPr>
          <p:cNvPr id="68" name="Oval 67"/>
          <p:cNvSpPr/>
          <p:nvPr/>
        </p:nvSpPr>
        <p:spPr bwMode="auto">
          <a:xfrm>
            <a:off x="1899117" y="36916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0" name="Rounded Rectangle 39"/>
          <p:cNvSpPr/>
          <p:nvPr/>
        </p:nvSpPr>
        <p:spPr>
          <a:xfrm>
            <a:off x="177401" y="1483950"/>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4505412" y="1442709"/>
            <a:ext cx="4137707" cy="471521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36"/>
          <p:cNvSpPr>
            <a:spLocks noChangeArrowheads="1"/>
          </p:cNvSpPr>
          <p:nvPr/>
        </p:nvSpPr>
        <p:spPr bwMode="auto">
          <a:xfrm>
            <a:off x="587642" y="6262150"/>
            <a:ext cx="7906019" cy="469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Key derivation may be possible for </a:t>
            </a:r>
            <a:r>
              <a:rPr lang="en-US" sz="2000" b="1" i="1" dirty="0" smtClean="0">
                <a:latin typeface="Times New Roman"/>
                <a:cs typeface="Times New Roman"/>
              </a:rPr>
              <a:t>w</a:t>
            </a:r>
            <a:r>
              <a:rPr lang="en-US" sz="2000" b="1" baseline="-25000" dirty="0" smtClean="0">
                <a:latin typeface="Times New Roman"/>
                <a:cs typeface="Times New Roman"/>
              </a:rPr>
              <a:t>0</a:t>
            </a:r>
            <a:r>
              <a:rPr lang="en-US" sz="2000" b="1" dirty="0" smtClean="0"/>
              <a:t>, impossible for </a:t>
            </a:r>
            <a:r>
              <a:rPr lang="en-US" sz="2000" b="1" i="1" dirty="0" smtClean="0">
                <a:latin typeface="Times New Roman"/>
                <a:cs typeface="Times New Roman"/>
              </a:rPr>
              <a:t>v</a:t>
            </a:r>
            <a:r>
              <a:rPr lang="en-US" sz="2000" b="1" baseline="-25000" dirty="0" smtClean="0">
                <a:latin typeface="Times New Roman"/>
                <a:cs typeface="Times New Roman"/>
              </a:rPr>
              <a:t>0</a:t>
            </a:r>
          </a:p>
        </p:txBody>
      </p:sp>
      <p:sp>
        <p:nvSpPr>
          <p:cNvPr id="44" name="Oval 43"/>
          <p:cNvSpPr/>
          <p:nvPr/>
        </p:nvSpPr>
        <p:spPr>
          <a:xfrm>
            <a:off x="5566714" y="3137487"/>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115539" y="3886822"/>
            <a:ext cx="392117" cy="369332"/>
          </a:xfrm>
          <a:prstGeom prst="rect">
            <a:avLst/>
          </a:prstGeom>
        </p:spPr>
        <p:txBody>
          <a:bodyPr wrap="none">
            <a:spAutoFit/>
          </a:bodyPr>
          <a:lstStyle/>
          <a:p>
            <a:r>
              <a:rPr lang="en-US" b="1" i="1" dirty="0" smtClean="0">
                <a:solidFill>
                  <a:srgbClr val="FF0000"/>
                </a:solidFill>
                <a:latin typeface="Times New Roman"/>
                <a:cs typeface="Times New Roman"/>
              </a:rPr>
              <a:t>v</a:t>
            </a:r>
            <a:r>
              <a:rPr lang="en-US" b="1" baseline="-25000" dirty="0" smtClean="0">
                <a:solidFill>
                  <a:srgbClr val="FF0000"/>
                </a:solidFill>
                <a:latin typeface="Times New Roman"/>
                <a:cs typeface="Times New Roman"/>
              </a:rPr>
              <a:t>1</a:t>
            </a:r>
            <a:endParaRPr lang="en-US" b="1" dirty="0">
              <a:solidFill>
                <a:srgbClr val="FF0000"/>
              </a:solidFill>
            </a:endParaRPr>
          </a:p>
        </p:txBody>
      </p:sp>
      <p:sp>
        <p:nvSpPr>
          <p:cNvPr id="49" name="Oval 48"/>
          <p:cNvSpPr/>
          <p:nvPr/>
        </p:nvSpPr>
        <p:spPr bwMode="auto">
          <a:xfrm>
            <a:off x="6253924" y="382346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58" name="Straight Arrow Connector 57"/>
          <p:cNvCxnSpPr/>
          <p:nvPr/>
        </p:nvCxnSpPr>
        <p:spPr bwMode="auto">
          <a:xfrm flipV="1">
            <a:off x="8254429" y="381059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59" name="TextBox 58"/>
          <p:cNvSpPr txBox="1"/>
          <p:nvPr/>
        </p:nvSpPr>
        <p:spPr>
          <a:xfrm>
            <a:off x="8294435" y="3294103"/>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60" name="Trapezoid 59"/>
          <p:cNvSpPr/>
          <p:nvPr/>
        </p:nvSpPr>
        <p:spPr bwMode="auto">
          <a:xfrm rot="5400000">
            <a:off x="7598739" y="3444346"/>
            <a:ext cx="668853" cy="627770"/>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cxnSp>
        <p:nvCxnSpPr>
          <p:cNvPr id="61" name="Straight Arrow Connector 60"/>
          <p:cNvCxnSpPr>
            <a:stCxn id="49" idx="1"/>
          </p:cNvCxnSpPr>
          <p:nvPr/>
        </p:nvCxnSpPr>
        <p:spPr bwMode="auto">
          <a:xfrm flipH="1" flipV="1">
            <a:off x="5851915" y="3294103"/>
            <a:ext cx="421031" cy="548106"/>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62" name="TextBox 61"/>
          <p:cNvSpPr txBox="1"/>
          <p:nvPr/>
        </p:nvSpPr>
        <p:spPr>
          <a:xfrm>
            <a:off x="7591549" y="3494739"/>
            <a:ext cx="532991" cy="359840"/>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sp>
        <p:nvSpPr>
          <p:cNvPr id="63" name="Rectangle 36"/>
          <p:cNvSpPr>
            <a:spLocks noChangeArrowheads="1"/>
          </p:cNvSpPr>
          <p:nvPr/>
        </p:nvSpPr>
        <p:spPr bwMode="auto">
          <a:xfrm>
            <a:off x="5212958" y="4976176"/>
            <a:ext cx="2544246" cy="986219"/>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000" b="1" dirty="0" smtClean="0"/>
              <a:t>For any construction adversary learns r by running with </a:t>
            </a:r>
            <a:r>
              <a:rPr lang="en-US" sz="2000" b="1" i="1" dirty="0" smtClean="0">
                <a:latin typeface="Times New Roman"/>
                <a:cs typeface="Times New Roman"/>
              </a:rPr>
              <a:t>v</a:t>
            </a:r>
            <a:r>
              <a:rPr lang="en-US" sz="2000" b="1" baseline="-25000" dirty="0" smtClean="0">
                <a:latin typeface="Times New Roman"/>
                <a:cs typeface="Times New Roman"/>
              </a:rPr>
              <a:t>1</a:t>
            </a:r>
          </a:p>
        </p:txBody>
      </p:sp>
      <p:sp>
        <p:nvSpPr>
          <p:cNvPr id="69" name="Rectangle 68"/>
          <p:cNvSpPr/>
          <p:nvPr/>
        </p:nvSpPr>
        <p:spPr>
          <a:xfrm>
            <a:off x="8346278" y="3263906"/>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8322786" y="3263906"/>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1" name="Rectangle 70"/>
          <p:cNvSpPr/>
          <p:nvPr/>
        </p:nvSpPr>
        <p:spPr>
          <a:xfrm rot="2488448">
            <a:off x="5926235" y="3132911"/>
            <a:ext cx="364202" cy="461665"/>
          </a:xfrm>
          <a:prstGeom prst="rect">
            <a:avLst/>
          </a:prstGeom>
        </p:spPr>
        <p:txBody>
          <a:bodyPr wrap="none">
            <a:spAutoFit/>
          </a:bodyPr>
          <a:lstStyle/>
          <a:p>
            <a:r>
              <a:rPr lang="en-US" sz="2400" dirty="0" smtClean="0">
                <a:latin typeface="Times New Roman"/>
                <a:cs typeface="Times New Roman"/>
              </a:rPr>
              <a:t> </a:t>
            </a:r>
            <a:r>
              <a:rPr lang="en-US" sz="2400" i="1" dirty="0" smtClean="0">
                <a:latin typeface="Times New Roman"/>
                <a:cs typeface="Times New Roman"/>
              </a:rPr>
              <a:t>t</a:t>
            </a:r>
            <a:endParaRPr lang="en-US" sz="2400" dirty="0">
              <a:cs typeface="Calibri"/>
            </a:endParaRPr>
          </a:p>
        </p:txBody>
      </p:sp>
      <p:sp>
        <p:nvSpPr>
          <p:cNvPr id="74" name="Oval 73"/>
          <p:cNvSpPr/>
          <p:nvPr/>
        </p:nvSpPr>
        <p:spPr bwMode="auto">
          <a:xfrm>
            <a:off x="1521765" y="344091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0" name="TextBox 79"/>
          <p:cNvSpPr txBox="1"/>
          <p:nvPr/>
        </p:nvSpPr>
        <p:spPr>
          <a:xfrm>
            <a:off x="5151993" y="4255817"/>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87" name="Oval 86"/>
          <p:cNvSpPr/>
          <p:nvPr/>
        </p:nvSpPr>
        <p:spPr>
          <a:xfrm>
            <a:off x="846487" y="2750999"/>
            <a:ext cx="1462875" cy="1462875"/>
          </a:xfrm>
          <a:prstGeom prst="ellipse">
            <a:avLst/>
          </a:prstGeom>
          <a:no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395312" y="3500334"/>
            <a:ext cx="443626" cy="369332"/>
          </a:xfrm>
          <a:prstGeom prst="rect">
            <a:avLst/>
          </a:prstGeom>
        </p:spPr>
        <p:txBody>
          <a:bodyPr wrap="none">
            <a:spAutoFit/>
          </a:bodyPr>
          <a:lstStyle/>
          <a:p>
            <a:r>
              <a:rPr lang="en-US" b="1" i="1" dirty="0">
                <a:solidFill>
                  <a:srgbClr val="FF0000"/>
                </a:solidFill>
                <a:latin typeface="Times New Roman"/>
                <a:cs typeface="Times New Roman"/>
              </a:rPr>
              <a:t>w</a:t>
            </a:r>
            <a:r>
              <a:rPr lang="en-US" b="1" baseline="-25000" dirty="0">
                <a:solidFill>
                  <a:srgbClr val="FF0000"/>
                </a:solidFill>
                <a:latin typeface="Times New Roman"/>
                <a:cs typeface="Times New Roman"/>
              </a:rPr>
              <a:t>1</a:t>
            </a:r>
            <a:endParaRPr lang="en-US" b="1" dirty="0">
              <a:solidFill>
                <a:srgbClr val="FF0000"/>
              </a:solidFill>
            </a:endParaRPr>
          </a:p>
        </p:txBody>
      </p:sp>
      <p:cxnSp>
        <p:nvCxnSpPr>
          <p:cNvPr id="89" name="Straight Arrow Connector 88"/>
          <p:cNvCxnSpPr/>
          <p:nvPr/>
        </p:nvCxnSpPr>
        <p:spPr bwMode="auto">
          <a:xfrm flipH="1" flipV="1">
            <a:off x="1131688" y="2907615"/>
            <a:ext cx="421031" cy="548106"/>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90" name="Rectangle 89"/>
          <p:cNvSpPr/>
          <p:nvPr/>
        </p:nvSpPr>
        <p:spPr>
          <a:xfrm rot="2488448">
            <a:off x="1206008" y="2746423"/>
            <a:ext cx="364202" cy="461665"/>
          </a:xfrm>
          <a:prstGeom prst="rect">
            <a:avLst/>
          </a:prstGeom>
        </p:spPr>
        <p:txBody>
          <a:bodyPr wrap="none">
            <a:spAutoFit/>
          </a:bodyPr>
          <a:lstStyle/>
          <a:p>
            <a:r>
              <a:rPr lang="en-US" sz="2400" dirty="0" smtClean="0">
                <a:latin typeface="Times New Roman"/>
                <a:cs typeface="Times New Roman"/>
              </a:rPr>
              <a:t> </a:t>
            </a:r>
            <a:r>
              <a:rPr lang="en-US" sz="2400" i="1" dirty="0" smtClean="0">
                <a:latin typeface="Times New Roman"/>
                <a:cs typeface="Times New Roman"/>
              </a:rPr>
              <a:t>t</a:t>
            </a:r>
            <a:endParaRPr lang="en-US" sz="2400" dirty="0">
              <a:cs typeface="Calibri"/>
            </a:endParaRPr>
          </a:p>
        </p:txBody>
      </p:sp>
      <p:cxnSp>
        <p:nvCxnSpPr>
          <p:cNvPr id="91" name="Straight Arrow Connector 90"/>
          <p:cNvCxnSpPr/>
          <p:nvPr/>
        </p:nvCxnSpPr>
        <p:spPr bwMode="auto">
          <a:xfrm flipV="1">
            <a:off x="1663586" y="3490327"/>
            <a:ext cx="1226758" cy="20014"/>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92" name="Straight Arrow Connector 91"/>
          <p:cNvCxnSpPr/>
          <p:nvPr/>
        </p:nvCxnSpPr>
        <p:spPr bwMode="auto">
          <a:xfrm flipV="1">
            <a:off x="3525492" y="3418357"/>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93" name="TextBox 92"/>
          <p:cNvSpPr txBox="1"/>
          <p:nvPr/>
        </p:nvSpPr>
        <p:spPr>
          <a:xfrm>
            <a:off x="3565498" y="2901867"/>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94" name="Trapezoid 93"/>
          <p:cNvSpPr/>
          <p:nvPr/>
        </p:nvSpPr>
        <p:spPr bwMode="auto">
          <a:xfrm rot="5400000">
            <a:off x="2869802" y="3052110"/>
            <a:ext cx="668853" cy="627770"/>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95" name="TextBox 94"/>
          <p:cNvSpPr txBox="1"/>
          <p:nvPr/>
        </p:nvSpPr>
        <p:spPr>
          <a:xfrm>
            <a:off x="2862612" y="3102503"/>
            <a:ext cx="532991" cy="359840"/>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sp>
        <p:nvSpPr>
          <p:cNvPr id="96" name="Rectangle 95"/>
          <p:cNvSpPr/>
          <p:nvPr/>
        </p:nvSpPr>
        <p:spPr>
          <a:xfrm>
            <a:off x="3617341" y="2871670"/>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3593849" y="2871670"/>
            <a:ext cx="321272"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t>
            </a:r>
            <a:endParaRPr lang="en-US" sz="2400" dirty="0">
              <a:solidFill>
                <a:srgbClr val="FFFFFF"/>
              </a:solidFill>
              <a:latin typeface="Times New Roman"/>
              <a:cs typeface="Times New Roman"/>
            </a:endParaRPr>
          </a:p>
        </p:txBody>
      </p:sp>
      <p:sp>
        <p:nvSpPr>
          <p:cNvPr id="72" name="Rectangle 36"/>
          <p:cNvSpPr>
            <a:spLocks noChangeArrowheads="1"/>
          </p:cNvSpPr>
          <p:nvPr/>
        </p:nvSpPr>
        <p:spPr bwMode="auto">
          <a:xfrm>
            <a:off x="4426937" y="1231351"/>
            <a:ext cx="4182115" cy="7486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000" b="1" dirty="0" smtClean="0"/>
              <a:t>To distinguish between </a:t>
            </a:r>
            <a:r>
              <a:rPr lang="en-US" sz="2000" b="1" i="1" dirty="0" smtClean="0">
                <a:latin typeface="Times New Roman"/>
                <a:cs typeface="Times New Roman"/>
              </a:rPr>
              <a:t>w</a:t>
            </a:r>
            <a:r>
              <a:rPr lang="en-US" sz="2000" b="1" baseline="-25000" dirty="0" smtClean="0">
                <a:latin typeface="Times New Roman"/>
                <a:cs typeface="Times New Roman"/>
              </a:rPr>
              <a:t>0</a:t>
            </a:r>
            <a:r>
              <a:rPr lang="en-US" sz="2000" b="1" dirty="0" smtClean="0"/>
              <a:t> and </a:t>
            </a:r>
            <a:r>
              <a:rPr lang="en-US" sz="2000" b="1" i="1" dirty="0" smtClean="0">
                <a:latin typeface="Times New Roman"/>
                <a:cs typeface="Times New Roman"/>
              </a:rPr>
              <a:t>v</a:t>
            </a:r>
            <a:r>
              <a:rPr lang="en-US" sz="2000" b="1" baseline="-25000" dirty="0" smtClean="0">
                <a:latin typeface="Times New Roman"/>
                <a:cs typeface="Times New Roman"/>
              </a:rPr>
              <a:t>0</a:t>
            </a:r>
            <a:r>
              <a:rPr lang="en-US" sz="2000" b="1" dirty="0" smtClean="0"/>
              <a:t> must consider more than just </a:t>
            </a:r>
            <a:r>
              <a:rPr lang="en-US" sz="2000" b="1" i="1" dirty="0" smtClean="0">
                <a:latin typeface="Times New Roman"/>
                <a:cs typeface="Times New Roman"/>
              </a:rPr>
              <a:t>t</a:t>
            </a:r>
            <a:r>
              <a:rPr lang="en-US" sz="2000" b="1" dirty="0" smtClean="0"/>
              <a:t> and </a:t>
            </a:r>
            <a:r>
              <a:rPr lang="en-US" sz="2000" b="1" i="1" dirty="0" smtClean="0">
                <a:latin typeface="Times New Roman"/>
                <a:cs typeface="Times New Roman"/>
              </a:rPr>
              <a:t>k</a:t>
            </a:r>
            <a:endParaRPr lang="en-US" sz="2000" b="1" i="1" baseline="-25000" dirty="0" smtClean="0">
              <a:latin typeface="Times New Roman"/>
              <a:cs typeface="Times New Roman"/>
            </a:endParaRPr>
          </a:p>
        </p:txBody>
      </p:sp>
      <p:sp>
        <p:nvSpPr>
          <p:cNvPr id="73" name="Rectangle 36"/>
          <p:cNvSpPr>
            <a:spLocks noChangeArrowheads="1"/>
          </p:cNvSpPr>
          <p:nvPr/>
        </p:nvSpPr>
        <p:spPr bwMode="auto">
          <a:xfrm>
            <a:off x="605607" y="4728981"/>
            <a:ext cx="3280993" cy="124915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000" b="1" dirty="0" smtClean="0"/>
              <a:t>The likelihood of adversary picking a point </a:t>
            </a:r>
            <a:r>
              <a:rPr lang="en-US" sz="2000" b="1" i="1" dirty="0" smtClean="0">
                <a:latin typeface="Times New Roman"/>
                <a:cs typeface="Times New Roman"/>
              </a:rPr>
              <a:t>w</a:t>
            </a:r>
            <a:r>
              <a:rPr lang="en-US" sz="2000" b="1" baseline="-25000" dirty="0" smtClean="0">
                <a:latin typeface="Times New Roman"/>
                <a:cs typeface="Times New Roman"/>
              </a:rPr>
              <a:t>1</a:t>
            </a:r>
            <a:r>
              <a:rPr lang="en-US" sz="2000" b="1" dirty="0" smtClean="0"/>
              <a:t> close</a:t>
            </a:r>
            <a:br>
              <a:rPr lang="en-US" sz="2000" b="1" dirty="0" smtClean="0"/>
            </a:br>
            <a:r>
              <a:rPr lang="en-US" sz="2000" b="1" dirty="0" smtClean="0"/>
              <a:t> enough to recover </a:t>
            </a:r>
            <a:r>
              <a:rPr lang="en-US" sz="2000" b="1" i="1" dirty="0" smtClean="0">
                <a:latin typeface="Times New Roman"/>
                <a:cs typeface="Times New Roman"/>
              </a:rPr>
              <a:t>r</a:t>
            </a:r>
            <a:r>
              <a:rPr lang="en-US" sz="2000" b="1" dirty="0" smtClean="0"/>
              <a:t> is low</a:t>
            </a:r>
            <a:endParaRPr lang="en-US" sz="2000" b="1" baseline="-25000" dirty="0" smtClean="0">
              <a:latin typeface="Times New Roman"/>
              <a:cs typeface="Times New Roman"/>
            </a:endParaRPr>
          </a:p>
        </p:txBody>
      </p:sp>
      <p:sp>
        <p:nvSpPr>
          <p:cNvPr id="3" name="Slide Number Placeholder 2"/>
          <p:cNvSpPr>
            <a:spLocks noGrp="1"/>
          </p:cNvSpPr>
          <p:nvPr>
            <p:ph type="sldNum" sz="quarter" idx="4"/>
          </p:nvPr>
        </p:nvSpPr>
        <p:spPr/>
        <p:txBody>
          <a:bodyPr/>
          <a:lstStyle/>
          <a:p>
            <a:fld id="{9ED7421F-71E7-F748-8E9F-5BC3CDBE49C2}" type="slidenum">
              <a:rPr lang="en-US" smtClean="0"/>
              <a:t>23</a:t>
            </a:fld>
            <a:endParaRPr lang="en-US"/>
          </a:p>
        </p:txBody>
      </p:sp>
      <p:sp>
        <p:nvSpPr>
          <p:cNvPr id="76" name="Title 1"/>
          <p:cNvSpPr>
            <a:spLocks noGrp="1"/>
          </p:cNvSpPr>
          <p:nvPr>
            <p:ph type="title"/>
          </p:nvPr>
        </p:nvSpPr>
        <p:spPr>
          <a:xfrm>
            <a:off x="150091" y="-21686"/>
            <a:ext cx="8890000" cy="1143000"/>
          </a:xfrm>
        </p:spPr>
        <p:txBody>
          <a:bodyPr>
            <a:normAutofit fontScale="90000"/>
          </a:bodyPr>
          <a:lstStyle/>
          <a:p>
            <a:r>
              <a:rPr lang="en-US" dirty="0" smtClean="0"/>
              <a:t>Is it possible to handle low entropy </a:t>
            </a:r>
            <a:r>
              <a:rPr lang="en-US" i="1" dirty="0" smtClean="0">
                <a:latin typeface="Times New Roman"/>
                <a:cs typeface="Times New Roman"/>
              </a:rPr>
              <a:t>k</a:t>
            </a:r>
            <a:r>
              <a:rPr lang="en-US" dirty="0" smtClean="0">
                <a:latin typeface="Times New Roman"/>
                <a:cs typeface="Times New Roman"/>
              </a:rPr>
              <a:t> &lt; </a:t>
            </a:r>
            <a:r>
              <a:rPr lang="en-US" i="1" dirty="0" smtClean="0">
                <a:latin typeface="Times New Roman"/>
                <a:cs typeface="Times New Roman"/>
              </a:rPr>
              <a:t>t </a:t>
            </a:r>
            <a:r>
              <a:rPr lang="en-US" dirty="0" smtClean="0"/>
              <a:t>?</a:t>
            </a:r>
            <a:endParaRPr lang="en-US" dirty="0"/>
          </a:p>
        </p:txBody>
      </p:sp>
    </p:spTree>
    <p:extLst>
      <p:ext uri="{BB962C8B-B14F-4D97-AF65-F5344CB8AC3E}">
        <p14:creationId xmlns:p14="http://schemas.microsoft.com/office/powerpoint/2010/main" val="125212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7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bg1">
                    <a:lumMod val="50000"/>
                  </a:schemeClr>
                </a:solidFill>
              </a:rPr>
              <a:t>Strong Authentication through Key Derivation</a:t>
            </a:r>
          </a:p>
          <a:p>
            <a:r>
              <a:rPr lang="en-US" dirty="0" smtClean="0">
                <a:solidFill>
                  <a:schemeClr val="bg1">
                    <a:lumMod val="50000"/>
                  </a:schemeClr>
                </a:solidFill>
              </a:rPr>
              <a:t>Limitations </a:t>
            </a:r>
            <a:r>
              <a:rPr lang="en-US" dirty="0">
                <a:solidFill>
                  <a:schemeClr val="bg1">
                    <a:lumMod val="50000"/>
                  </a:schemeClr>
                </a:solidFill>
              </a:rPr>
              <a:t>of Traditional Approaches/Lessons</a:t>
            </a:r>
          </a:p>
          <a:p>
            <a:r>
              <a:rPr lang="en-US" dirty="0"/>
              <a:t>New </a:t>
            </a:r>
            <a:r>
              <a:rPr lang="en-US" dirty="0" smtClean="0"/>
              <a:t>Constructions</a:t>
            </a:r>
          </a:p>
          <a:p>
            <a:pPr lvl="1"/>
            <a:r>
              <a:rPr lang="en-US" dirty="0" smtClean="0"/>
              <a:t>Use additional properties of distribution </a:t>
            </a:r>
            <a:br>
              <a:rPr lang="en-US" dirty="0" smtClean="0"/>
            </a:br>
            <a:r>
              <a:rPr lang="en-US" dirty="0" smtClean="0"/>
              <a:t>beyond entropy</a:t>
            </a:r>
            <a:endParaRPr lang="en-US" dirty="0"/>
          </a:p>
        </p:txBody>
      </p:sp>
      <p:sp>
        <p:nvSpPr>
          <p:cNvPr id="4" name="Right Arrow 3"/>
          <p:cNvSpPr/>
          <p:nvPr/>
        </p:nvSpPr>
        <p:spPr>
          <a:xfrm>
            <a:off x="38847" y="2827329"/>
            <a:ext cx="801077" cy="4700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9ED7421F-71E7-F748-8E9F-5BC3CDBE49C2}" type="slidenum">
              <a:rPr lang="en-US" smtClean="0"/>
              <a:t>24</a:t>
            </a:fld>
            <a:endParaRPr lang="en-US"/>
          </a:p>
        </p:txBody>
      </p:sp>
    </p:spTree>
    <p:extLst>
      <p:ext uri="{BB962C8B-B14F-4D97-AF65-F5344CB8AC3E}">
        <p14:creationId xmlns:p14="http://schemas.microsoft.com/office/powerpoint/2010/main" val="12164767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4" name="Rectangle 23"/>
          <p:cNvSpPr/>
          <p:nvPr/>
        </p:nvSpPr>
        <p:spPr>
          <a:xfrm>
            <a:off x="1947746" y="3463476"/>
            <a:ext cx="4869526"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 </a:t>
            </a:r>
            <a:r>
              <a:rPr lang="en-US" sz="2800" i="1" dirty="0" smtClean="0">
                <a:latin typeface="Times New Roman"/>
                <a:cs typeface="Times New Roman"/>
              </a:rPr>
              <a:t>= 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2 </a:t>
            </a:r>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4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6 </a:t>
            </a:r>
            <a:r>
              <a:rPr lang="en-US" sz="2800" i="1" dirty="0" smtClean="0">
                <a:latin typeface="Times New Roman"/>
                <a:cs typeface="Times New Roman"/>
              </a:rPr>
              <a:t>a</a:t>
            </a:r>
            <a:r>
              <a:rPr lang="en-US" sz="2800" baseline="-25000" dirty="0" smtClean="0">
                <a:latin typeface="Times New Roman"/>
                <a:cs typeface="Times New Roman"/>
              </a:rPr>
              <a:t>7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9</a:t>
            </a:r>
            <a:endParaRPr lang="en-US" sz="2800" dirty="0"/>
          </a:p>
        </p:txBody>
      </p:sp>
      <p:sp>
        <p:nvSpPr>
          <p:cNvPr id="54" name="Rectangle 53"/>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50" name="Rectangle 49"/>
          <p:cNvSpPr/>
          <p:nvPr/>
        </p:nvSpPr>
        <p:spPr>
          <a:xfrm>
            <a:off x="8251358" y="3281922"/>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p:nvPr/>
        </p:nvCxnSpPr>
        <p:spPr bwMode="auto">
          <a:xfrm flipV="1">
            <a:off x="1963132" y="4089416"/>
            <a:ext cx="4415084" cy="116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7" name="Straight Arrow Connector 56"/>
          <p:cNvCxnSpPr/>
          <p:nvPr/>
        </p:nvCxnSpPr>
        <p:spPr bwMode="auto">
          <a:xfrm>
            <a:off x="8023154" y="3789089"/>
            <a:ext cx="869787" cy="779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8" name="Straight Arrow Connector 57"/>
          <p:cNvCxnSpPr/>
          <p:nvPr/>
        </p:nvCxnSpPr>
        <p:spPr bwMode="auto">
          <a:xfrm>
            <a:off x="8017028" y="4461840"/>
            <a:ext cx="830170"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0" name="TextBox 59"/>
          <p:cNvSpPr txBox="1"/>
          <p:nvPr/>
        </p:nvSpPr>
        <p:spPr>
          <a:xfrm>
            <a:off x="8229724" y="3237647"/>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1" name="TextBox 60"/>
          <p:cNvSpPr txBox="1"/>
          <p:nvPr/>
        </p:nvSpPr>
        <p:spPr>
          <a:xfrm>
            <a:off x="8178023" y="3887125"/>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62" name="Oval 61"/>
          <p:cNvSpPr/>
          <p:nvPr/>
        </p:nvSpPr>
        <p:spPr bwMode="auto">
          <a:xfrm>
            <a:off x="1855854" y="40353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5" name="Trapezoid 64"/>
          <p:cNvSpPr/>
          <p:nvPr/>
        </p:nvSpPr>
        <p:spPr bwMode="auto">
          <a:xfrm rot="5400000">
            <a:off x="6699007" y="3227355"/>
            <a:ext cx="989246" cy="1630826"/>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66" name="TextBox 65"/>
          <p:cNvSpPr txBox="1"/>
          <p:nvPr/>
        </p:nvSpPr>
        <p:spPr>
          <a:xfrm>
            <a:off x="6803914" y="3748872"/>
            <a:ext cx="722974" cy="20634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nvGrpSpPr>
          <p:cNvPr id="77" name="Group 76"/>
          <p:cNvGrpSpPr/>
          <p:nvPr/>
        </p:nvGrpSpPr>
        <p:grpSpPr>
          <a:xfrm>
            <a:off x="1644808" y="4561927"/>
            <a:ext cx="1279508" cy="2177697"/>
            <a:chOff x="1643244" y="4564057"/>
            <a:chExt cx="1279508" cy="2177697"/>
          </a:xfrm>
        </p:grpSpPr>
        <p:grpSp>
          <p:nvGrpSpPr>
            <p:cNvPr id="78" name="Group 77"/>
            <p:cNvGrpSpPr/>
            <p:nvPr/>
          </p:nvGrpSpPr>
          <p:grpSpPr>
            <a:xfrm>
              <a:off x="1736123" y="4564057"/>
              <a:ext cx="959150" cy="1534588"/>
              <a:chOff x="373550" y="3283382"/>
              <a:chExt cx="959150" cy="1534588"/>
            </a:xfrm>
          </p:grpSpPr>
          <p:pic>
            <p:nvPicPr>
              <p:cNvPr id="100" name="Picture 99"/>
              <p:cNvPicPr>
                <a:picLocks noChangeAspect="1"/>
              </p:cNvPicPr>
              <p:nvPr/>
            </p:nvPicPr>
            <p:blipFill>
              <a:blip r:embed="rId3"/>
              <a:stretch>
                <a:fillRect/>
              </a:stretch>
            </p:blipFill>
            <p:spPr>
              <a:xfrm>
                <a:off x="373550" y="3283382"/>
                <a:ext cx="959150" cy="1452913"/>
              </a:xfrm>
              <a:prstGeom prst="rect">
                <a:avLst/>
              </a:prstGeom>
            </p:spPr>
          </p:pic>
          <p:sp>
            <p:nvSpPr>
              <p:cNvPr id="101" name="Rectangle 100"/>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02" name="Rectangle 101"/>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79" name="Group 78"/>
            <p:cNvGrpSpPr/>
            <p:nvPr/>
          </p:nvGrpSpPr>
          <p:grpSpPr>
            <a:xfrm>
              <a:off x="1736123" y="4832469"/>
              <a:ext cx="1186629" cy="1909285"/>
              <a:chOff x="166800" y="4578964"/>
              <a:chExt cx="1186629" cy="1909285"/>
            </a:xfrm>
          </p:grpSpPr>
          <p:pic>
            <p:nvPicPr>
              <p:cNvPr id="97" name="Picture 96"/>
              <p:cNvPicPr>
                <a:picLocks noChangeAspect="1"/>
              </p:cNvPicPr>
              <p:nvPr/>
            </p:nvPicPr>
            <p:blipFill>
              <a:blip r:embed="rId3"/>
              <a:stretch>
                <a:fillRect/>
              </a:stretch>
            </p:blipFill>
            <p:spPr>
              <a:xfrm>
                <a:off x="236691" y="4578964"/>
                <a:ext cx="959150" cy="1452913"/>
              </a:xfrm>
              <a:prstGeom prst="rect">
                <a:avLst/>
              </a:prstGeom>
            </p:spPr>
          </p:pic>
          <p:sp>
            <p:nvSpPr>
              <p:cNvPr id="98" name="Rectangle 9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99" name="Rectangle 9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80" name="Rectangle 79"/>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ectangle 95"/>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103" name="Group 102"/>
          <p:cNvGrpSpPr/>
          <p:nvPr/>
        </p:nvGrpSpPr>
        <p:grpSpPr>
          <a:xfrm>
            <a:off x="75701" y="4561927"/>
            <a:ext cx="1279508" cy="2177697"/>
            <a:chOff x="1643244" y="4564057"/>
            <a:chExt cx="1279508" cy="2177697"/>
          </a:xfrm>
        </p:grpSpPr>
        <p:grpSp>
          <p:nvGrpSpPr>
            <p:cNvPr id="104" name="Group 103"/>
            <p:cNvGrpSpPr/>
            <p:nvPr/>
          </p:nvGrpSpPr>
          <p:grpSpPr>
            <a:xfrm>
              <a:off x="1736123" y="4564057"/>
              <a:ext cx="959150" cy="1534588"/>
              <a:chOff x="373550" y="3283382"/>
              <a:chExt cx="959150" cy="1534588"/>
            </a:xfrm>
          </p:grpSpPr>
          <p:pic>
            <p:nvPicPr>
              <p:cNvPr id="126" name="Picture 125"/>
              <p:cNvPicPr>
                <a:picLocks noChangeAspect="1"/>
              </p:cNvPicPr>
              <p:nvPr/>
            </p:nvPicPr>
            <p:blipFill>
              <a:blip r:embed="rId3"/>
              <a:stretch>
                <a:fillRect/>
              </a:stretch>
            </p:blipFill>
            <p:spPr>
              <a:xfrm>
                <a:off x="373550" y="3283382"/>
                <a:ext cx="959150" cy="1452913"/>
              </a:xfrm>
              <a:prstGeom prst="rect">
                <a:avLst/>
              </a:prstGeom>
            </p:spPr>
          </p:pic>
          <p:sp>
            <p:nvSpPr>
              <p:cNvPr id="127" name="Rectangle 126"/>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28" name="Rectangle 127"/>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05" name="Group 104"/>
            <p:cNvGrpSpPr/>
            <p:nvPr/>
          </p:nvGrpSpPr>
          <p:grpSpPr>
            <a:xfrm>
              <a:off x="1736123" y="4832469"/>
              <a:ext cx="1186629" cy="1909285"/>
              <a:chOff x="166800" y="4578964"/>
              <a:chExt cx="1186629" cy="1909285"/>
            </a:xfrm>
          </p:grpSpPr>
          <p:pic>
            <p:nvPicPr>
              <p:cNvPr id="123" name="Picture 122"/>
              <p:cNvPicPr>
                <a:picLocks noChangeAspect="1"/>
              </p:cNvPicPr>
              <p:nvPr/>
            </p:nvPicPr>
            <p:blipFill>
              <a:blip r:embed="rId3"/>
              <a:stretch>
                <a:fillRect/>
              </a:stretch>
            </p:blipFill>
            <p:spPr>
              <a:xfrm>
                <a:off x="236691" y="4578964"/>
                <a:ext cx="959150" cy="1452913"/>
              </a:xfrm>
              <a:prstGeom prst="rect">
                <a:avLst/>
              </a:prstGeom>
            </p:spPr>
          </p:pic>
          <p:sp>
            <p:nvSpPr>
              <p:cNvPr id="124" name="Rectangle 123"/>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1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a:t>
                </a:r>
                <a:endParaRPr lang="en-US" sz="2800" dirty="0">
                  <a:solidFill>
                    <a:srgbClr val="000000"/>
                  </a:solidFill>
                </a:endParaRPr>
              </a:p>
            </p:txBody>
          </p:sp>
          <p:sp>
            <p:nvSpPr>
              <p:cNvPr id="125" name="Rectangle 12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06" name="Rectangle 105"/>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Rectangle 121"/>
            <p:cNvSpPr/>
            <p:nvPr/>
          </p:nvSpPr>
          <p:spPr>
            <a:xfrm>
              <a:off x="1983919" y="4840707"/>
              <a:ext cx="391514" cy="523220"/>
            </a:xfrm>
            <a:prstGeom prst="rect">
              <a:avLst/>
            </a:prstGeom>
          </p:spPr>
          <p:txBody>
            <a:bodyPr wrap="square">
              <a:spAutoFit/>
            </a:bodyPr>
            <a:lstStyle/>
            <a:p>
              <a:r>
                <a:rPr lang="en-US" sz="2800" i="1" dirty="0" smtClean="0">
                  <a:solidFill>
                    <a:schemeClr val="bg1"/>
                  </a:solidFill>
                  <a:latin typeface="Times New Roman"/>
                  <a:cs typeface="Times New Roman"/>
                </a:rPr>
                <a:t>r</a:t>
              </a:r>
              <a:endParaRPr lang="en-US" sz="2800" dirty="0">
                <a:solidFill>
                  <a:schemeClr val="bg1"/>
                </a:solidFill>
              </a:endParaRPr>
            </a:p>
          </p:txBody>
        </p:sp>
      </p:grpSp>
      <p:grpSp>
        <p:nvGrpSpPr>
          <p:cNvPr id="129" name="Group 128"/>
          <p:cNvGrpSpPr/>
          <p:nvPr/>
        </p:nvGrpSpPr>
        <p:grpSpPr>
          <a:xfrm>
            <a:off x="3213915" y="4561927"/>
            <a:ext cx="1279508" cy="2177697"/>
            <a:chOff x="1643244" y="4564057"/>
            <a:chExt cx="1279508" cy="2177697"/>
          </a:xfrm>
        </p:grpSpPr>
        <p:grpSp>
          <p:nvGrpSpPr>
            <p:cNvPr id="130" name="Group 129"/>
            <p:cNvGrpSpPr/>
            <p:nvPr/>
          </p:nvGrpSpPr>
          <p:grpSpPr>
            <a:xfrm>
              <a:off x="1736123" y="4564057"/>
              <a:ext cx="959150" cy="1534588"/>
              <a:chOff x="373550" y="3283382"/>
              <a:chExt cx="959150" cy="1534588"/>
            </a:xfrm>
          </p:grpSpPr>
          <p:pic>
            <p:nvPicPr>
              <p:cNvPr id="152" name="Picture 151"/>
              <p:cNvPicPr>
                <a:picLocks noChangeAspect="1"/>
              </p:cNvPicPr>
              <p:nvPr/>
            </p:nvPicPr>
            <p:blipFill>
              <a:blip r:embed="rId3"/>
              <a:stretch>
                <a:fillRect/>
              </a:stretch>
            </p:blipFill>
            <p:spPr>
              <a:xfrm>
                <a:off x="373550" y="3283382"/>
                <a:ext cx="959150" cy="1452913"/>
              </a:xfrm>
              <a:prstGeom prst="rect">
                <a:avLst/>
              </a:prstGeom>
            </p:spPr>
          </p:pic>
          <p:sp>
            <p:nvSpPr>
              <p:cNvPr id="153" name="Rectangle 152"/>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54" name="Rectangle 153"/>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31" name="Group 130"/>
            <p:cNvGrpSpPr/>
            <p:nvPr/>
          </p:nvGrpSpPr>
          <p:grpSpPr>
            <a:xfrm>
              <a:off x="1736123" y="4832469"/>
              <a:ext cx="1186629" cy="1909285"/>
              <a:chOff x="166800" y="4578964"/>
              <a:chExt cx="1186629" cy="1909285"/>
            </a:xfrm>
          </p:grpSpPr>
          <p:pic>
            <p:nvPicPr>
              <p:cNvPr id="149" name="Picture 148"/>
              <p:cNvPicPr>
                <a:picLocks noChangeAspect="1"/>
              </p:cNvPicPr>
              <p:nvPr/>
            </p:nvPicPr>
            <p:blipFill>
              <a:blip r:embed="rId3"/>
              <a:stretch>
                <a:fillRect/>
              </a:stretch>
            </p:blipFill>
            <p:spPr>
              <a:xfrm>
                <a:off x="236691" y="4578964"/>
                <a:ext cx="959150" cy="1452913"/>
              </a:xfrm>
              <a:prstGeom prst="rect">
                <a:avLst/>
              </a:prstGeom>
            </p:spPr>
          </p:pic>
          <p:sp>
            <p:nvSpPr>
              <p:cNvPr id="150" name="Rectangle 149"/>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4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151" name="Rectangle 15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32" name="Rectangle 131"/>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Rectangle 147"/>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155" name="Group 154"/>
          <p:cNvGrpSpPr/>
          <p:nvPr/>
        </p:nvGrpSpPr>
        <p:grpSpPr>
          <a:xfrm>
            <a:off x="4783022" y="4561927"/>
            <a:ext cx="1279508" cy="2177697"/>
            <a:chOff x="1643244" y="4564057"/>
            <a:chExt cx="1279508" cy="2177697"/>
          </a:xfrm>
        </p:grpSpPr>
        <p:grpSp>
          <p:nvGrpSpPr>
            <p:cNvPr id="156" name="Group 155"/>
            <p:cNvGrpSpPr/>
            <p:nvPr/>
          </p:nvGrpSpPr>
          <p:grpSpPr>
            <a:xfrm>
              <a:off x="1736123" y="4564057"/>
              <a:ext cx="959150" cy="1534588"/>
              <a:chOff x="373550" y="3283382"/>
              <a:chExt cx="959150" cy="1534588"/>
            </a:xfrm>
          </p:grpSpPr>
          <p:pic>
            <p:nvPicPr>
              <p:cNvPr id="178" name="Picture 177"/>
              <p:cNvPicPr>
                <a:picLocks noChangeAspect="1"/>
              </p:cNvPicPr>
              <p:nvPr/>
            </p:nvPicPr>
            <p:blipFill>
              <a:blip r:embed="rId3"/>
              <a:stretch>
                <a:fillRect/>
              </a:stretch>
            </p:blipFill>
            <p:spPr>
              <a:xfrm>
                <a:off x="373550" y="3283382"/>
                <a:ext cx="959150" cy="1452913"/>
              </a:xfrm>
              <a:prstGeom prst="rect">
                <a:avLst/>
              </a:prstGeom>
            </p:spPr>
          </p:pic>
          <p:sp>
            <p:nvSpPr>
              <p:cNvPr id="179" name="Rectangle 178"/>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80" name="Rectangle 179"/>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57" name="Group 156"/>
            <p:cNvGrpSpPr/>
            <p:nvPr/>
          </p:nvGrpSpPr>
          <p:grpSpPr>
            <a:xfrm>
              <a:off x="1736123" y="4832469"/>
              <a:ext cx="1186629" cy="1909285"/>
              <a:chOff x="166800" y="4578964"/>
              <a:chExt cx="1186629" cy="1909285"/>
            </a:xfrm>
          </p:grpSpPr>
          <p:pic>
            <p:nvPicPr>
              <p:cNvPr id="175" name="Picture 174"/>
              <p:cNvPicPr>
                <a:picLocks noChangeAspect="1"/>
              </p:cNvPicPr>
              <p:nvPr/>
            </p:nvPicPr>
            <p:blipFill>
              <a:blip r:embed="rId3"/>
              <a:stretch>
                <a:fillRect/>
              </a:stretch>
            </p:blipFill>
            <p:spPr>
              <a:xfrm>
                <a:off x="236691" y="4578964"/>
                <a:ext cx="959150" cy="1452913"/>
              </a:xfrm>
              <a:prstGeom prst="rect">
                <a:avLst/>
              </a:prstGeom>
            </p:spPr>
          </p:pic>
          <p:sp>
            <p:nvSpPr>
              <p:cNvPr id="176" name="Rectangle 175"/>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7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6</a:t>
                </a:r>
                <a:endParaRPr lang="en-US" sz="2800" dirty="0">
                  <a:solidFill>
                    <a:srgbClr val="000000"/>
                  </a:solidFill>
                </a:endParaRPr>
              </a:p>
            </p:txBody>
          </p:sp>
          <p:sp>
            <p:nvSpPr>
              <p:cNvPr id="177" name="Rectangle 17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58" name="Rectangle 157"/>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Rectangle 173"/>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181" name="Group 180"/>
          <p:cNvGrpSpPr/>
          <p:nvPr/>
        </p:nvGrpSpPr>
        <p:grpSpPr>
          <a:xfrm>
            <a:off x="6352129" y="4561927"/>
            <a:ext cx="1279508" cy="2177697"/>
            <a:chOff x="1643244" y="4564057"/>
            <a:chExt cx="1279508" cy="2177697"/>
          </a:xfrm>
        </p:grpSpPr>
        <p:grpSp>
          <p:nvGrpSpPr>
            <p:cNvPr id="182" name="Group 181"/>
            <p:cNvGrpSpPr/>
            <p:nvPr/>
          </p:nvGrpSpPr>
          <p:grpSpPr>
            <a:xfrm>
              <a:off x="1736123" y="4564057"/>
              <a:ext cx="959150" cy="1534588"/>
              <a:chOff x="373550" y="3283382"/>
              <a:chExt cx="959150" cy="1534588"/>
            </a:xfrm>
          </p:grpSpPr>
          <p:pic>
            <p:nvPicPr>
              <p:cNvPr id="204" name="Picture 203"/>
              <p:cNvPicPr>
                <a:picLocks noChangeAspect="1"/>
              </p:cNvPicPr>
              <p:nvPr/>
            </p:nvPicPr>
            <p:blipFill>
              <a:blip r:embed="rId3"/>
              <a:stretch>
                <a:fillRect/>
              </a:stretch>
            </p:blipFill>
            <p:spPr>
              <a:xfrm>
                <a:off x="373550" y="3283382"/>
                <a:ext cx="959150" cy="1452913"/>
              </a:xfrm>
              <a:prstGeom prst="rect">
                <a:avLst/>
              </a:prstGeom>
            </p:spPr>
          </p:pic>
          <p:sp>
            <p:nvSpPr>
              <p:cNvPr id="205" name="Rectangle 204"/>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06" name="Rectangle 205"/>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83" name="Group 182"/>
            <p:cNvGrpSpPr/>
            <p:nvPr/>
          </p:nvGrpSpPr>
          <p:grpSpPr>
            <a:xfrm>
              <a:off x="1736123" y="4832469"/>
              <a:ext cx="1186629" cy="1909285"/>
              <a:chOff x="166800" y="4578964"/>
              <a:chExt cx="1186629" cy="1909285"/>
            </a:xfrm>
          </p:grpSpPr>
          <p:pic>
            <p:nvPicPr>
              <p:cNvPr id="201" name="Picture 200"/>
              <p:cNvPicPr>
                <a:picLocks noChangeAspect="1"/>
              </p:cNvPicPr>
              <p:nvPr/>
            </p:nvPicPr>
            <p:blipFill>
              <a:blip r:embed="rId3"/>
              <a:stretch>
                <a:fillRect/>
              </a:stretch>
            </p:blipFill>
            <p:spPr>
              <a:xfrm>
                <a:off x="236691" y="4578964"/>
                <a:ext cx="959150" cy="1452913"/>
              </a:xfrm>
              <a:prstGeom prst="rect">
                <a:avLst/>
              </a:prstGeom>
            </p:spPr>
          </p:pic>
          <p:sp>
            <p:nvSpPr>
              <p:cNvPr id="202" name="Rectangle 201"/>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8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7</a:t>
                </a:r>
                <a:endParaRPr lang="en-US" sz="2800" dirty="0">
                  <a:solidFill>
                    <a:srgbClr val="000000"/>
                  </a:solidFill>
                </a:endParaRPr>
              </a:p>
            </p:txBody>
          </p:sp>
          <p:sp>
            <p:nvSpPr>
              <p:cNvPr id="203" name="Rectangle 202"/>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84" name="Rectangle 183"/>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Rectangle 199"/>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207" name="Group 206"/>
          <p:cNvGrpSpPr/>
          <p:nvPr/>
        </p:nvGrpSpPr>
        <p:grpSpPr>
          <a:xfrm>
            <a:off x="7921237" y="4561927"/>
            <a:ext cx="1279508" cy="2177697"/>
            <a:chOff x="1643244" y="4564057"/>
            <a:chExt cx="1279508" cy="2177697"/>
          </a:xfrm>
        </p:grpSpPr>
        <p:grpSp>
          <p:nvGrpSpPr>
            <p:cNvPr id="208" name="Group 207"/>
            <p:cNvGrpSpPr/>
            <p:nvPr/>
          </p:nvGrpSpPr>
          <p:grpSpPr>
            <a:xfrm>
              <a:off x="1736123" y="4564057"/>
              <a:ext cx="959150" cy="1534588"/>
              <a:chOff x="373550" y="3283382"/>
              <a:chExt cx="959150" cy="1534588"/>
            </a:xfrm>
          </p:grpSpPr>
          <p:pic>
            <p:nvPicPr>
              <p:cNvPr id="230" name="Picture 229"/>
              <p:cNvPicPr>
                <a:picLocks noChangeAspect="1"/>
              </p:cNvPicPr>
              <p:nvPr/>
            </p:nvPicPr>
            <p:blipFill>
              <a:blip r:embed="rId3"/>
              <a:stretch>
                <a:fillRect/>
              </a:stretch>
            </p:blipFill>
            <p:spPr>
              <a:xfrm>
                <a:off x="373550" y="3283382"/>
                <a:ext cx="959150" cy="1452913"/>
              </a:xfrm>
              <a:prstGeom prst="rect">
                <a:avLst/>
              </a:prstGeom>
            </p:spPr>
          </p:pic>
          <p:sp>
            <p:nvSpPr>
              <p:cNvPr id="231" name="Rectangle 230"/>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32" name="Rectangle 231"/>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209" name="Group 208"/>
            <p:cNvGrpSpPr/>
            <p:nvPr/>
          </p:nvGrpSpPr>
          <p:grpSpPr>
            <a:xfrm>
              <a:off x="1736123" y="4832469"/>
              <a:ext cx="1186629" cy="1909285"/>
              <a:chOff x="166800" y="4578964"/>
              <a:chExt cx="1186629" cy="1909285"/>
            </a:xfrm>
          </p:grpSpPr>
          <p:pic>
            <p:nvPicPr>
              <p:cNvPr id="227" name="Picture 226"/>
              <p:cNvPicPr>
                <a:picLocks noChangeAspect="1"/>
              </p:cNvPicPr>
              <p:nvPr/>
            </p:nvPicPr>
            <p:blipFill>
              <a:blip r:embed="rId3"/>
              <a:stretch>
                <a:fillRect/>
              </a:stretch>
            </p:blipFill>
            <p:spPr>
              <a:xfrm>
                <a:off x="236691" y="4578964"/>
                <a:ext cx="959150" cy="1452913"/>
              </a:xfrm>
              <a:prstGeom prst="rect">
                <a:avLst/>
              </a:prstGeom>
            </p:spPr>
          </p:pic>
          <p:sp>
            <p:nvSpPr>
              <p:cNvPr id="228" name="Rectangle 22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5</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a:t>
                </a:r>
                <a:endParaRPr lang="en-US" sz="2800" dirty="0">
                  <a:solidFill>
                    <a:srgbClr val="000000"/>
                  </a:solidFill>
                </a:endParaRPr>
              </a:p>
            </p:txBody>
          </p:sp>
          <p:sp>
            <p:nvSpPr>
              <p:cNvPr id="229" name="Rectangle 22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210" name="Rectangle 209"/>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Rectangle 225"/>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233" name="Rectangle 232"/>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234" name="Rectangle 233"/>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TextBox 234"/>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sp>
        <p:nvSpPr>
          <p:cNvPr id="11" name="Rectangle 10"/>
          <p:cNvSpPr/>
          <p:nvPr/>
        </p:nvSpPr>
        <p:spPr>
          <a:xfrm>
            <a:off x="-882646" y="4561927"/>
            <a:ext cx="10613283" cy="17213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ED7421F-71E7-F748-8E9F-5BC3CDBE49C2}" type="slidenum">
              <a:rPr lang="en-US" smtClean="0"/>
              <a:t>25</a:t>
            </a:fld>
            <a:endParaRPr lang="en-US"/>
          </a:p>
        </p:txBody>
      </p:sp>
    </p:spTree>
    <p:extLst>
      <p:ext uri="{BB962C8B-B14F-4D97-AF65-F5344CB8AC3E}">
        <p14:creationId xmlns:p14="http://schemas.microsoft.com/office/powerpoint/2010/main" val="96603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33" grpId="0"/>
      <p:bldP spid="234" grpId="0" animBg="1"/>
      <p:bldP spid="2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47746" y="3463476"/>
            <a:ext cx="4869526"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 </a:t>
            </a:r>
            <a:r>
              <a:rPr lang="en-US" sz="2800" i="1" dirty="0" smtClean="0">
                <a:latin typeface="Times New Roman"/>
                <a:cs typeface="Times New Roman"/>
              </a:rPr>
              <a:t>= 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2 </a:t>
            </a:r>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4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6 </a:t>
            </a:r>
            <a:r>
              <a:rPr lang="en-US" sz="2800" i="1" dirty="0" smtClean="0">
                <a:latin typeface="Times New Roman"/>
                <a:cs typeface="Times New Roman"/>
              </a:rPr>
              <a:t>a</a:t>
            </a:r>
            <a:r>
              <a:rPr lang="en-US" sz="2800" baseline="-25000" dirty="0" smtClean="0">
                <a:latin typeface="Times New Roman"/>
                <a:cs typeface="Times New Roman"/>
              </a:rPr>
              <a:t>7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9</a:t>
            </a:r>
            <a:endParaRPr lang="en-US" sz="2800" dirty="0"/>
          </a:p>
        </p:txBody>
      </p:sp>
      <p:sp>
        <p:nvSpPr>
          <p:cNvPr id="50" name="Rectangle 49"/>
          <p:cNvSpPr/>
          <p:nvPr/>
        </p:nvSpPr>
        <p:spPr>
          <a:xfrm>
            <a:off x="8251358" y="3281922"/>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p:nvPr/>
        </p:nvCxnSpPr>
        <p:spPr bwMode="auto">
          <a:xfrm flipV="1">
            <a:off x="1963132" y="4089416"/>
            <a:ext cx="4415084" cy="116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7" name="Straight Arrow Connector 56"/>
          <p:cNvCxnSpPr/>
          <p:nvPr/>
        </p:nvCxnSpPr>
        <p:spPr bwMode="auto">
          <a:xfrm>
            <a:off x="8023154" y="3789089"/>
            <a:ext cx="869787" cy="779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8" name="Straight Arrow Connector 57"/>
          <p:cNvCxnSpPr/>
          <p:nvPr/>
        </p:nvCxnSpPr>
        <p:spPr bwMode="auto">
          <a:xfrm>
            <a:off x="8017028" y="4461840"/>
            <a:ext cx="830170"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0" name="TextBox 59"/>
          <p:cNvSpPr txBox="1"/>
          <p:nvPr/>
        </p:nvSpPr>
        <p:spPr>
          <a:xfrm>
            <a:off x="8229724" y="3237647"/>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1" name="TextBox 60"/>
          <p:cNvSpPr txBox="1"/>
          <p:nvPr/>
        </p:nvSpPr>
        <p:spPr>
          <a:xfrm>
            <a:off x="8178023" y="3887125"/>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62" name="Oval 61"/>
          <p:cNvSpPr/>
          <p:nvPr/>
        </p:nvSpPr>
        <p:spPr bwMode="auto">
          <a:xfrm>
            <a:off x="1855854" y="40353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5" name="Trapezoid 64"/>
          <p:cNvSpPr/>
          <p:nvPr/>
        </p:nvSpPr>
        <p:spPr bwMode="auto">
          <a:xfrm rot="5400000">
            <a:off x="6699007" y="3227355"/>
            <a:ext cx="989246" cy="1630826"/>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66" name="TextBox 65"/>
          <p:cNvSpPr txBox="1"/>
          <p:nvPr/>
        </p:nvSpPr>
        <p:spPr>
          <a:xfrm>
            <a:off x="6803914" y="3748872"/>
            <a:ext cx="722974" cy="20634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nvGrpSpPr>
          <p:cNvPr id="77" name="Group 76"/>
          <p:cNvGrpSpPr/>
          <p:nvPr/>
        </p:nvGrpSpPr>
        <p:grpSpPr>
          <a:xfrm>
            <a:off x="1644808" y="4561927"/>
            <a:ext cx="1279508" cy="2177697"/>
            <a:chOff x="1643244" y="4564057"/>
            <a:chExt cx="1279508" cy="2177697"/>
          </a:xfrm>
        </p:grpSpPr>
        <p:grpSp>
          <p:nvGrpSpPr>
            <p:cNvPr id="78" name="Group 77"/>
            <p:cNvGrpSpPr/>
            <p:nvPr/>
          </p:nvGrpSpPr>
          <p:grpSpPr>
            <a:xfrm>
              <a:off x="1736123" y="4564057"/>
              <a:ext cx="959150" cy="1534588"/>
              <a:chOff x="373550" y="3283382"/>
              <a:chExt cx="959150" cy="1534588"/>
            </a:xfrm>
          </p:grpSpPr>
          <p:pic>
            <p:nvPicPr>
              <p:cNvPr id="100" name="Picture 99"/>
              <p:cNvPicPr>
                <a:picLocks noChangeAspect="1"/>
              </p:cNvPicPr>
              <p:nvPr/>
            </p:nvPicPr>
            <p:blipFill>
              <a:blip r:embed="rId3"/>
              <a:stretch>
                <a:fillRect/>
              </a:stretch>
            </p:blipFill>
            <p:spPr>
              <a:xfrm>
                <a:off x="373550" y="3283382"/>
                <a:ext cx="959150" cy="1452913"/>
              </a:xfrm>
              <a:prstGeom prst="rect">
                <a:avLst/>
              </a:prstGeom>
            </p:spPr>
          </p:pic>
          <p:sp>
            <p:nvSpPr>
              <p:cNvPr id="101" name="Rectangle 100"/>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02" name="Rectangle 101"/>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79" name="Group 78"/>
            <p:cNvGrpSpPr/>
            <p:nvPr/>
          </p:nvGrpSpPr>
          <p:grpSpPr>
            <a:xfrm>
              <a:off x="1736123" y="4832469"/>
              <a:ext cx="1186629" cy="1909285"/>
              <a:chOff x="166800" y="4578964"/>
              <a:chExt cx="1186629" cy="1909285"/>
            </a:xfrm>
          </p:grpSpPr>
          <p:pic>
            <p:nvPicPr>
              <p:cNvPr id="97" name="Picture 96"/>
              <p:cNvPicPr>
                <a:picLocks noChangeAspect="1"/>
              </p:cNvPicPr>
              <p:nvPr/>
            </p:nvPicPr>
            <p:blipFill>
              <a:blip r:embed="rId3"/>
              <a:stretch>
                <a:fillRect/>
              </a:stretch>
            </p:blipFill>
            <p:spPr>
              <a:xfrm>
                <a:off x="236691" y="4578964"/>
                <a:ext cx="959150" cy="1452913"/>
              </a:xfrm>
              <a:prstGeom prst="rect">
                <a:avLst/>
              </a:prstGeom>
            </p:spPr>
          </p:pic>
          <p:sp>
            <p:nvSpPr>
              <p:cNvPr id="98" name="Rectangle 9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99" name="Rectangle 9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80" name="Rectangle 79"/>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ectangle 95"/>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103" name="Group 102"/>
          <p:cNvGrpSpPr/>
          <p:nvPr/>
        </p:nvGrpSpPr>
        <p:grpSpPr>
          <a:xfrm>
            <a:off x="75701" y="4561927"/>
            <a:ext cx="1279508" cy="2177697"/>
            <a:chOff x="1643244" y="4564057"/>
            <a:chExt cx="1279508" cy="2177697"/>
          </a:xfrm>
        </p:grpSpPr>
        <p:grpSp>
          <p:nvGrpSpPr>
            <p:cNvPr id="104" name="Group 103"/>
            <p:cNvGrpSpPr/>
            <p:nvPr/>
          </p:nvGrpSpPr>
          <p:grpSpPr>
            <a:xfrm>
              <a:off x="1736123" y="4564057"/>
              <a:ext cx="959150" cy="1534588"/>
              <a:chOff x="373550" y="3283382"/>
              <a:chExt cx="959150" cy="1534588"/>
            </a:xfrm>
          </p:grpSpPr>
          <p:pic>
            <p:nvPicPr>
              <p:cNvPr id="126" name="Picture 125"/>
              <p:cNvPicPr>
                <a:picLocks noChangeAspect="1"/>
              </p:cNvPicPr>
              <p:nvPr/>
            </p:nvPicPr>
            <p:blipFill>
              <a:blip r:embed="rId3"/>
              <a:stretch>
                <a:fillRect/>
              </a:stretch>
            </p:blipFill>
            <p:spPr>
              <a:xfrm>
                <a:off x="373550" y="3283382"/>
                <a:ext cx="959150" cy="1452913"/>
              </a:xfrm>
              <a:prstGeom prst="rect">
                <a:avLst/>
              </a:prstGeom>
            </p:spPr>
          </p:pic>
          <p:sp>
            <p:nvSpPr>
              <p:cNvPr id="127" name="Rectangle 126"/>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28" name="Rectangle 127"/>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05" name="Group 104"/>
            <p:cNvGrpSpPr/>
            <p:nvPr/>
          </p:nvGrpSpPr>
          <p:grpSpPr>
            <a:xfrm>
              <a:off x="1736123" y="4832469"/>
              <a:ext cx="1186629" cy="1909285"/>
              <a:chOff x="166800" y="4578964"/>
              <a:chExt cx="1186629" cy="1909285"/>
            </a:xfrm>
          </p:grpSpPr>
          <p:pic>
            <p:nvPicPr>
              <p:cNvPr id="123" name="Picture 122"/>
              <p:cNvPicPr>
                <a:picLocks noChangeAspect="1"/>
              </p:cNvPicPr>
              <p:nvPr/>
            </p:nvPicPr>
            <p:blipFill>
              <a:blip r:embed="rId3"/>
              <a:stretch>
                <a:fillRect/>
              </a:stretch>
            </p:blipFill>
            <p:spPr>
              <a:xfrm>
                <a:off x="236691" y="4578964"/>
                <a:ext cx="959150" cy="1452913"/>
              </a:xfrm>
              <a:prstGeom prst="rect">
                <a:avLst/>
              </a:prstGeom>
            </p:spPr>
          </p:pic>
          <p:sp>
            <p:nvSpPr>
              <p:cNvPr id="124" name="Rectangle 123"/>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1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a:t>
                </a:r>
                <a:endParaRPr lang="en-US" sz="2800" dirty="0">
                  <a:solidFill>
                    <a:srgbClr val="000000"/>
                  </a:solidFill>
                </a:endParaRPr>
              </a:p>
            </p:txBody>
          </p:sp>
          <p:sp>
            <p:nvSpPr>
              <p:cNvPr id="125" name="Rectangle 12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06" name="Rectangle 105"/>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Rectangle 121"/>
            <p:cNvSpPr/>
            <p:nvPr/>
          </p:nvSpPr>
          <p:spPr>
            <a:xfrm>
              <a:off x="1983919" y="4840707"/>
              <a:ext cx="391514" cy="523220"/>
            </a:xfrm>
            <a:prstGeom prst="rect">
              <a:avLst/>
            </a:prstGeom>
          </p:spPr>
          <p:txBody>
            <a:bodyPr wrap="square">
              <a:spAutoFit/>
            </a:bodyPr>
            <a:lstStyle/>
            <a:p>
              <a:r>
                <a:rPr lang="en-US" sz="2800" i="1" dirty="0" smtClean="0">
                  <a:solidFill>
                    <a:schemeClr val="bg1"/>
                  </a:solidFill>
                  <a:latin typeface="Times New Roman"/>
                  <a:cs typeface="Times New Roman"/>
                </a:rPr>
                <a:t>r</a:t>
              </a:r>
              <a:endParaRPr lang="en-US" sz="2800" dirty="0">
                <a:solidFill>
                  <a:schemeClr val="bg1"/>
                </a:solidFill>
              </a:endParaRPr>
            </a:p>
          </p:txBody>
        </p:sp>
      </p:grpSp>
      <p:grpSp>
        <p:nvGrpSpPr>
          <p:cNvPr id="129" name="Group 128"/>
          <p:cNvGrpSpPr/>
          <p:nvPr/>
        </p:nvGrpSpPr>
        <p:grpSpPr>
          <a:xfrm>
            <a:off x="3213915" y="4561927"/>
            <a:ext cx="1279508" cy="2177697"/>
            <a:chOff x="1643244" y="4564057"/>
            <a:chExt cx="1279508" cy="2177697"/>
          </a:xfrm>
        </p:grpSpPr>
        <p:grpSp>
          <p:nvGrpSpPr>
            <p:cNvPr id="130" name="Group 129"/>
            <p:cNvGrpSpPr/>
            <p:nvPr/>
          </p:nvGrpSpPr>
          <p:grpSpPr>
            <a:xfrm>
              <a:off x="1736123" y="4564057"/>
              <a:ext cx="959150" cy="1534588"/>
              <a:chOff x="373550" y="3283382"/>
              <a:chExt cx="959150" cy="1534588"/>
            </a:xfrm>
          </p:grpSpPr>
          <p:pic>
            <p:nvPicPr>
              <p:cNvPr id="152" name="Picture 151"/>
              <p:cNvPicPr>
                <a:picLocks noChangeAspect="1"/>
              </p:cNvPicPr>
              <p:nvPr/>
            </p:nvPicPr>
            <p:blipFill>
              <a:blip r:embed="rId3"/>
              <a:stretch>
                <a:fillRect/>
              </a:stretch>
            </p:blipFill>
            <p:spPr>
              <a:xfrm>
                <a:off x="373550" y="3283382"/>
                <a:ext cx="959150" cy="1452913"/>
              </a:xfrm>
              <a:prstGeom prst="rect">
                <a:avLst/>
              </a:prstGeom>
            </p:spPr>
          </p:pic>
          <p:sp>
            <p:nvSpPr>
              <p:cNvPr id="153" name="Rectangle 152"/>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54" name="Rectangle 153"/>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31" name="Group 130"/>
            <p:cNvGrpSpPr/>
            <p:nvPr/>
          </p:nvGrpSpPr>
          <p:grpSpPr>
            <a:xfrm>
              <a:off x="1736123" y="4832469"/>
              <a:ext cx="1186629" cy="1909285"/>
              <a:chOff x="166800" y="4578964"/>
              <a:chExt cx="1186629" cy="1909285"/>
            </a:xfrm>
          </p:grpSpPr>
          <p:pic>
            <p:nvPicPr>
              <p:cNvPr id="149" name="Picture 148"/>
              <p:cNvPicPr>
                <a:picLocks noChangeAspect="1"/>
              </p:cNvPicPr>
              <p:nvPr/>
            </p:nvPicPr>
            <p:blipFill>
              <a:blip r:embed="rId3"/>
              <a:stretch>
                <a:fillRect/>
              </a:stretch>
            </p:blipFill>
            <p:spPr>
              <a:xfrm>
                <a:off x="236691" y="4578964"/>
                <a:ext cx="959150" cy="1452913"/>
              </a:xfrm>
              <a:prstGeom prst="rect">
                <a:avLst/>
              </a:prstGeom>
            </p:spPr>
          </p:pic>
          <p:sp>
            <p:nvSpPr>
              <p:cNvPr id="150" name="Rectangle 149"/>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4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151" name="Rectangle 15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32" name="Rectangle 131"/>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Rectangle 147"/>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155" name="Group 154"/>
          <p:cNvGrpSpPr/>
          <p:nvPr/>
        </p:nvGrpSpPr>
        <p:grpSpPr>
          <a:xfrm>
            <a:off x="4783022" y="4561927"/>
            <a:ext cx="1279508" cy="2177697"/>
            <a:chOff x="1643244" y="4564057"/>
            <a:chExt cx="1279508" cy="2177697"/>
          </a:xfrm>
        </p:grpSpPr>
        <p:grpSp>
          <p:nvGrpSpPr>
            <p:cNvPr id="156" name="Group 155"/>
            <p:cNvGrpSpPr/>
            <p:nvPr/>
          </p:nvGrpSpPr>
          <p:grpSpPr>
            <a:xfrm>
              <a:off x="1736123" y="4564057"/>
              <a:ext cx="959150" cy="1534588"/>
              <a:chOff x="373550" y="3283382"/>
              <a:chExt cx="959150" cy="1534588"/>
            </a:xfrm>
          </p:grpSpPr>
          <p:pic>
            <p:nvPicPr>
              <p:cNvPr id="178" name="Picture 177"/>
              <p:cNvPicPr>
                <a:picLocks noChangeAspect="1"/>
              </p:cNvPicPr>
              <p:nvPr/>
            </p:nvPicPr>
            <p:blipFill>
              <a:blip r:embed="rId3"/>
              <a:stretch>
                <a:fillRect/>
              </a:stretch>
            </p:blipFill>
            <p:spPr>
              <a:xfrm>
                <a:off x="373550" y="3283382"/>
                <a:ext cx="959150" cy="1452913"/>
              </a:xfrm>
              <a:prstGeom prst="rect">
                <a:avLst/>
              </a:prstGeom>
            </p:spPr>
          </p:pic>
          <p:sp>
            <p:nvSpPr>
              <p:cNvPr id="179" name="Rectangle 178"/>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80" name="Rectangle 179"/>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57" name="Group 156"/>
            <p:cNvGrpSpPr/>
            <p:nvPr/>
          </p:nvGrpSpPr>
          <p:grpSpPr>
            <a:xfrm>
              <a:off x="1736123" y="4832469"/>
              <a:ext cx="1186629" cy="1909285"/>
              <a:chOff x="166800" y="4578964"/>
              <a:chExt cx="1186629" cy="1909285"/>
            </a:xfrm>
          </p:grpSpPr>
          <p:pic>
            <p:nvPicPr>
              <p:cNvPr id="175" name="Picture 174"/>
              <p:cNvPicPr>
                <a:picLocks noChangeAspect="1"/>
              </p:cNvPicPr>
              <p:nvPr/>
            </p:nvPicPr>
            <p:blipFill>
              <a:blip r:embed="rId3"/>
              <a:stretch>
                <a:fillRect/>
              </a:stretch>
            </p:blipFill>
            <p:spPr>
              <a:xfrm>
                <a:off x="236691" y="4578964"/>
                <a:ext cx="959150" cy="1452913"/>
              </a:xfrm>
              <a:prstGeom prst="rect">
                <a:avLst/>
              </a:prstGeom>
            </p:spPr>
          </p:pic>
          <p:sp>
            <p:nvSpPr>
              <p:cNvPr id="176" name="Rectangle 175"/>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7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6</a:t>
                </a:r>
                <a:endParaRPr lang="en-US" sz="2800" dirty="0">
                  <a:solidFill>
                    <a:srgbClr val="000000"/>
                  </a:solidFill>
                </a:endParaRPr>
              </a:p>
            </p:txBody>
          </p:sp>
          <p:sp>
            <p:nvSpPr>
              <p:cNvPr id="177" name="Rectangle 17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58" name="Rectangle 157"/>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Rectangle 173"/>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181" name="Group 180"/>
          <p:cNvGrpSpPr/>
          <p:nvPr/>
        </p:nvGrpSpPr>
        <p:grpSpPr>
          <a:xfrm>
            <a:off x="6352129" y="4561927"/>
            <a:ext cx="1279508" cy="2177697"/>
            <a:chOff x="1643244" y="4564057"/>
            <a:chExt cx="1279508" cy="2177697"/>
          </a:xfrm>
        </p:grpSpPr>
        <p:grpSp>
          <p:nvGrpSpPr>
            <p:cNvPr id="182" name="Group 181"/>
            <p:cNvGrpSpPr/>
            <p:nvPr/>
          </p:nvGrpSpPr>
          <p:grpSpPr>
            <a:xfrm>
              <a:off x="1736123" y="4564057"/>
              <a:ext cx="959150" cy="1534588"/>
              <a:chOff x="373550" y="3283382"/>
              <a:chExt cx="959150" cy="1534588"/>
            </a:xfrm>
          </p:grpSpPr>
          <p:pic>
            <p:nvPicPr>
              <p:cNvPr id="204" name="Picture 203"/>
              <p:cNvPicPr>
                <a:picLocks noChangeAspect="1"/>
              </p:cNvPicPr>
              <p:nvPr/>
            </p:nvPicPr>
            <p:blipFill>
              <a:blip r:embed="rId3"/>
              <a:stretch>
                <a:fillRect/>
              </a:stretch>
            </p:blipFill>
            <p:spPr>
              <a:xfrm>
                <a:off x="373550" y="3283382"/>
                <a:ext cx="959150" cy="1452913"/>
              </a:xfrm>
              <a:prstGeom prst="rect">
                <a:avLst/>
              </a:prstGeom>
            </p:spPr>
          </p:pic>
          <p:sp>
            <p:nvSpPr>
              <p:cNvPr id="205" name="Rectangle 204"/>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06" name="Rectangle 205"/>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83" name="Group 182"/>
            <p:cNvGrpSpPr/>
            <p:nvPr/>
          </p:nvGrpSpPr>
          <p:grpSpPr>
            <a:xfrm>
              <a:off x="1736123" y="4832469"/>
              <a:ext cx="1186629" cy="1909285"/>
              <a:chOff x="166800" y="4578964"/>
              <a:chExt cx="1186629" cy="1909285"/>
            </a:xfrm>
          </p:grpSpPr>
          <p:pic>
            <p:nvPicPr>
              <p:cNvPr id="201" name="Picture 200"/>
              <p:cNvPicPr>
                <a:picLocks noChangeAspect="1"/>
              </p:cNvPicPr>
              <p:nvPr/>
            </p:nvPicPr>
            <p:blipFill>
              <a:blip r:embed="rId3"/>
              <a:stretch>
                <a:fillRect/>
              </a:stretch>
            </p:blipFill>
            <p:spPr>
              <a:xfrm>
                <a:off x="236691" y="4578964"/>
                <a:ext cx="959150" cy="1452913"/>
              </a:xfrm>
              <a:prstGeom prst="rect">
                <a:avLst/>
              </a:prstGeom>
            </p:spPr>
          </p:pic>
          <p:sp>
            <p:nvSpPr>
              <p:cNvPr id="202" name="Rectangle 201"/>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8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7</a:t>
                </a:r>
                <a:endParaRPr lang="en-US" sz="2800" dirty="0">
                  <a:solidFill>
                    <a:srgbClr val="000000"/>
                  </a:solidFill>
                </a:endParaRPr>
              </a:p>
            </p:txBody>
          </p:sp>
          <p:sp>
            <p:nvSpPr>
              <p:cNvPr id="203" name="Rectangle 202"/>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84" name="Rectangle 183"/>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Rectangle 199"/>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207" name="Group 206"/>
          <p:cNvGrpSpPr/>
          <p:nvPr/>
        </p:nvGrpSpPr>
        <p:grpSpPr>
          <a:xfrm>
            <a:off x="7921237" y="4561927"/>
            <a:ext cx="1279508" cy="2177697"/>
            <a:chOff x="1643244" y="4564057"/>
            <a:chExt cx="1279508" cy="2177697"/>
          </a:xfrm>
        </p:grpSpPr>
        <p:grpSp>
          <p:nvGrpSpPr>
            <p:cNvPr id="208" name="Group 207"/>
            <p:cNvGrpSpPr/>
            <p:nvPr/>
          </p:nvGrpSpPr>
          <p:grpSpPr>
            <a:xfrm>
              <a:off x="1736123" y="4564057"/>
              <a:ext cx="959150" cy="1534588"/>
              <a:chOff x="373550" y="3283382"/>
              <a:chExt cx="959150" cy="1534588"/>
            </a:xfrm>
          </p:grpSpPr>
          <p:pic>
            <p:nvPicPr>
              <p:cNvPr id="230" name="Picture 229"/>
              <p:cNvPicPr>
                <a:picLocks noChangeAspect="1"/>
              </p:cNvPicPr>
              <p:nvPr/>
            </p:nvPicPr>
            <p:blipFill>
              <a:blip r:embed="rId3"/>
              <a:stretch>
                <a:fillRect/>
              </a:stretch>
            </p:blipFill>
            <p:spPr>
              <a:xfrm>
                <a:off x="373550" y="3283382"/>
                <a:ext cx="959150" cy="1452913"/>
              </a:xfrm>
              <a:prstGeom prst="rect">
                <a:avLst/>
              </a:prstGeom>
            </p:spPr>
          </p:pic>
          <p:sp>
            <p:nvSpPr>
              <p:cNvPr id="231" name="Rectangle 230"/>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32" name="Rectangle 231"/>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209" name="Group 208"/>
            <p:cNvGrpSpPr/>
            <p:nvPr/>
          </p:nvGrpSpPr>
          <p:grpSpPr>
            <a:xfrm>
              <a:off x="1736123" y="4832469"/>
              <a:ext cx="1186629" cy="1909285"/>
              <a:chOff x="166800" y="4578964"/>
              <a:chExt cx="1186629" cy="1909285"/>
            </a:xfrm>
          </p:grpSpPr>
          <p:pic>
            <p:nvPicPr>
              <p:cNvPr id="227" name="Picture 226"/>
              <p:cNvPicPr>
                <a:picLocks noChangeAspect="1"/>
              </p:cNvPicPr>
              <p:nvPr/>
            </p:nvPicPr>
            <p:blipFill>
              <a:blip r:embed="rId3"/>
              <a:stretch>
                <a:fillRect/>
              </a:stretch>
            </p:blipFill>
            <p:spPr>
              <a:xfrm>
                <a:off x="236691" y="4578964"/>
                <a:ext cx="959150" cy="1452913"/>
              </a:xfrm>
              <a:prstGeom prst="rect">
                <a:avLst/>
              </a:prstGeom>
            </p:spPr>
          </p:pic>
          <p:sp>
            <p:nvSpPr>
              <p:cNvPr id="228" name="Rectangle 22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5</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a:t>
                </a:r>
                <a:endParaRPr lang="en-US" sz="2800" dirty="0">
                  <a:solidFill>
                    <a:srgbClr val="000000"/>
                  </a:solidFill>
                </a:endParaRPr>
              </a:p>
            </p:txBody>
          </p:sp>
          <p:sp>
            <p:nvSpPr>
              <p:cNvPr id="229" name="Rectangle 22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210" name="Rectangle 209"/>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Rectangle 225"/>
            <p:cNvSpPr/>
            <p:nvPr/>
          </p:nvSpPr>
          <p:spPr>
            <a:xfrm>
              <a:off x="1983919" y="4840707"/>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 name="Group 3"/>
          <p:cNvGrpSpPr/>
          <p:nvPr/>
        </p:nvGrpSpPr>
        <p:grpSpPr>
          <a:xfrm>
            <a:off x="333007" y="883707"/>
            <a:ext cx="8733482" cy="998296"/>
            <a:chOff x="333007" y="883707"/>
            <a:chExt cx="8733482" cy="998296"/>
          </a:xfrm>
        </p:grpSpPr>
        <p:sp>
          <p:nvSpPr>
            <p:cNvPr id="236" name="Rectangle 235"/>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237" name="Rectangle 236"/>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238" name="Rectangle 237"/>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TextBox 238"/>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sp>
        <p:nvSpPr>
          <p:cNvPr id="233"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26</a:t>
            </a:fld>
            <a:endParaRPr lang="en-US"/>
          </a:p>
        </p:txBody>
      </p:sp>
    </p:spTree>
    <p:extLst>
      <p:ext uri="{BB962C8B-B14F-4D97-AF65-F5344CB8AC3E}">
        <p14:creationId xmlns:p14="http://schemas.microsoft.com/office/powerpoint/2010/main" val="37934070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47746" y="3463476"/>
            <a:ext cx="4869526"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 </a:t>
            </a:r>
            <a:r>
              <a:rPr lang="en-US" sz="2800" i="1" dirty="0" smtClean="0">
                <a:latin typeface="Times New Roman"/>
                <a:cs typeface="Times New Roman"/>
              </a:rPr>
              <a:t>= 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2 </a:t>
            </a:r>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4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6 </a:t>
            </a:r>
            <a:r>
              <a:rPr lang="en-US" sz="2800" i="1" dirty="0" smtClean="0">
                <a:latin typeface="Times New Roman"/>
                <a:cs typeface="Times New Roman"/>
              </a:rPr>
              <a:t>a</a:t>
            </a:r>
            <a:r>
              <a:rPr lang="en-US" sz="2800" baseline="-25000" dirty="0" smtClean="0">
                <a:latin typeface="Times New Roman"/>
                <a:cs typeface="Times New Roman"/>
              </a:rPr>
              <a:t>7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9</a:t>
            </a:r>
            <a:endParaRPr lang="en-US" sz="2800" dirty="0"/>
          </a:p>
        </p:txBody>
      </p:sp>
      <p:sp>
        <p:nvSpPr>
          <p:cNvPr id="50" name="Rectangle 49"/>
          <p:cNvSpPr/>
          <p:nvPr/>
        </p:nvSpPr>
        <p:spPr>
          <a:xfrm>
            <a:off x="8251358" y="3281922"/>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p:nvPr/>
        </p:nvCxnSpPr>
        <p:spPr bwMode="auto">
          <a:xfrm flipV="1">
            <a:off x="1963132" y="4089416"/>
            <a:ext cx="4415084" cy="116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7" name="Straight Arrow Connector 56"/>
          <p:cNvCxnSpPr/>
          <p:nvPr/>
        </p:nvCxnSpPr>
        <p:spPr bwMode="auto">
          <a:xfrm>
            <a:off x="8023154" y="3789089"/>
            <a:ext cx="869787" cy="779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8" name="Straight Arrow Connector 57"/>
          <p:cNvCxnSpPr/>
          <p:nvPr/>
        </p:nvCxnSpPr>
        <p:spPr bwMode="auto">
          <a:xfrm>
            <a:off x="8017028" y="4461840"/>
            <a:ext cx="830170"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0" name="TextBox 59"/>
          <p:cNvSpPr txBox="1"/>
          <p:nvPr/>
        </p:nvSpPr>
        <p:spPr>
          <a:xfrm>
            <a:off x="8229724" y="3237647"/>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1" name="TextBox 60"/>
          <p:cNvSpPr txBox="1"/>
          <p:nvPr/>
        </p:nvSpPr>
        <p:spPr>
          <a:xfrm>
            <a:off x="8178023" y="3887125"/>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62" name="Oval 61"/>
          <p:cNvSpPr/>
          <p:nvPr/>
        </p:nvSpPr>
        <p:spPr bwMode="auto">
          <a:xfrm>
            <a:off x="1855854" y="40353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5" name="Trapezoid 64"/>
          <p:cNvSpPr/>
          <p:nvPr/>
        </p:nvSpPr>
        <p:spPr bwMode="auto">
          <a:xfrm rot="5400000">
            <a:off x="6699007" y="3227355"/>
            <a:ext cx="989246" cy="1630826"/>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66" name="TextBox 65"/>
          <p:cNvSpPr txBox="1"/>
          <p:nvPr/>
        </p:nvSpPr>
        <p:spPr>
          <a:xfrm>
            <a:off x="6803914" y="3748872"/>
            <a:ext cx="722974" cy="20634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nvGrpSpPr>
          <p:cNvPr id="77" name="Group 76"/>
          <p:cNvGrpSpPr/>
          <p:nvPr/>
        </p:nvGrpSpPr>
        <p:grpSpPr>
          <a:xfrm>
            <a:off x="1644808" y="4561927"/>
            <a:ext cx="1279508" cy="2177697"/>
            <a:chOff x="1643244" y="4564057"/>
            <a:chExt cx="1279508" cy="2177697"/>
          </a:xfrm>
        </p:grpSpPr>
        <p:grpSp>
          <p:nvGrpSpPr>
            <p:cNvPr id="78" name="Group 77"/>
            <p:cNvGrpSpPr/>
            <p:nvPr/>
          </p:nvGrpSpPr>
          <p:grpSpPr>
            <a:xfrm>
              <a:off x="1736123" y="4564057"/>
              <a:ext cx="959150" cy="1534588"/>
              <a:chOff x="373550" y="3283382"/>
              <a:chExt cx="959150" cy="1534588"/>
            </a:xfrm>
          </p:grpSpPr>
          <p:pic>
            <p:nvPicPr>
              <p:cNvPr id="100" name="Picture 99"/>
              <p:cNvPicPr>
                <a:picLocks noChangeAspect="1"/>
              </p:cNvPicPr>
              <p:nvPr/>
            </p:nvPicPr>
            <p:blipFill>
              <a:blip r:embed="rId3"/>
              <a:stretch>
                <a:fillRect/>
              </a:stretch>
            </p:blipFill>
            <p:spPr>
              <a:xfrm>
                <a:off x="373550" y="3283382"/>
                <a:ext cx="959150" cy="1452913"/>
              </a:xfrm>
              <a:prstGeom prst="rect">
                <a:avLst/>
              </a:prstGeom>
            </p:spPr>
          </p:pic>
          <p:sp>
            <p:nvSpPr>
              <p:cNvPr id="101" name="Rectangle 100"/>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02" name="Rectangle 101"/>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79" name="Group 78"/>
            <p:cNvGrpSpPr/>
            <p:nvPr/>
          </p:nvGrpSpPr>
          <p:grpSpPr>
            <a:xfrm>
              <a:off x="1736123" y="4832469"/>
              <a:ext cx="1186629" cy="1909285"/>
              <a:chOff x="166800" y="4578964"/>
              <a:chExt cx="1186629" cy="1909285"/>
            </a:xfrm>
          </p:grpSpPr>
          <p:pic>
            <p:nvPicPr>
              <p:cNvPr id="97" name="Picture 96"/>
              <p:cNvPicPr>
                <a:picLocks noChangeAspect="1"/>
              </p:cNvPicPr>
              <p:nvPr/>
            </p:nvPicPr>
            <p:blipFill>
              <a:blip r:embed="rId3"/>
              <a:stretch>
                <a:fillRect/>
              </a:stretch>
            </p:blipFill>
            <p:spPr>
              <a:xfrm>
                <a:off x="236691" y="4578964"/>
                <a:ext cx="959150" cy="1452913"/>
              </a:xfrm>
              <a:prstGeom prst="rect">
                <a:avLst/>
              </a:prstGeom>
            </p:spPr>
          </p:pic>
          <p:sp>
            <p:nvSpPr>
              <p:cNvPr id="98" name="Rectangle 9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99" name="Rectangle 9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80" name="Rectangle 79"/>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ectangle 95"/>
            <p:cNvSpPr/>
            <p:nvPr/>
          </p:nvSpPr>
          <p:spPr>
            <a:xfrm>
              <a:off x="1983919" y="4840707"/>
              <a:ext cx="391514" cy="523220"/>
            </a:xfrm>
            <a:prstGeom prst="rect">
              <a:avLst/>
            </a:prstGeom>
          </p:spPr>
          <p:txBody>
            <a:bodyPr wrap="square">
              <a:spAutoFit/>
            </a:bodyPr>
            <a:lstStyle/>
            <a:p>
              <a:r>
                <a:rPr lang="en-US" sz="2800" i="1" dirty="0" smtClean="0">
                  <a:solidFill>
                    <a:srgbClr val="000000"/>
                  </a:solidFill>
                  <a:latin typeface="Times New Roman"/>
                  <a:cs typeface="Times New Roman"/>
                </a:rPr>
                <a:t>r</a:t>
              </a:r>
              <a:endParaRPr lang="en-US" sz="2800" dirty="0">
                <a:solidFill>
                  <a:srgbClr val="000000"/>
                </a:solidFill>
              </a:endParaRPr>
            </a:p>
          </p:txBody>
        </p:sp>
      </p:grpSp>
      <p:grpSp>
        <p:nvGrpSpPr>
          <p:cNvPr id="103" name="Group 102"/>
          <p:cNvGrpSpPr/>
          <p:nvPr/>
        </p:nvGrpSpPr>
        <p:grpSpPr>
          <a:xfrm>
            <a:off x="75701" y="4561927"/>
            <a:ext cx="1279508" cy="2177697"/>
            <a:chOff x="1643244" y="4564057"/>
            <a:chExt cx="1279508" cy="2177697"/>
          </a:xfrm>
        </p:grpSpPr>
        <p:grpSp>
          <p:nvGrpSpPr>
            <p:cNvPr id="104" name="Group 103"/>
            <p:cNvGrpSpPr/>
            <p:nvPr/>
          </p:nvGrpSpPr>
          <p:grpSpPr>
            <a:xfrm>
              <a:off x="1736123" y="4564057"/>
              <a:ext cx="959150" cy="1534588"/>
              <a:chOff x="373550" y="3283382"/>
              <a:chExt cx="959150" cy="1534588"/>
            </a:xfrm>
          </p:grpSpPr>
          <p:pic>
            <p:nvPicPr>
              <p:cNvPr id="126" name="Picture 125"/>
              <p:cNvPicPr>
                <a:picLocks noChangeAspect="1"/>
              </p:cNvPicPr>
              <p:nvPr/>
            </p:nvPicPr>
            <p:blipFill>
              <a:blip r:embed="rId3"/>
              <a:stretch>
                <a:fillRect/>
              </a:stretch>
            </p:blipFill>
            <p:spPr>
              <a:xfrm>
                <a:off x="373550" y="3283382"/>
                <a:ext cx="959150" cy="1452913"/>
              </a:xfrm>
              <a:prstGeom prst="rect">
                <a:avLst/>
              </a:prstGeom>
            </p:spPr>
          </p:pic>
          <p:sp>
            <p:nvSpPr>
              <p:cNvPr id="127" name="Rectangle 126"/>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28" name="Rectangle 127"/>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05" name="Group 104"/>
            <p:cNvGrpSpPr/>
            <p:nvPr/>
          </p:nvGrpSpPr>
          <p:grpSpPr>
            <a:xfrm>
              <a:off x="1736123" y="4832469"/>
              <a:ext cx="1186629" cy="1909285"/>
              <a:chOff x="166800" y="4578964"/>
              <a:chExt cx="1186629" cy="1909285"/>
            </a:xfrm>
          </p:grpSpPr>
          <p:pic>
            <p:nvPicPr>
              <p:cNvPr id="123" name="Picture 122"/>
              <p:cNvPicPr>
                <a:picLocks noChangeAspect="1"/>
              </p:cNvPicPr>
              <p:nvPr/>
            </p:nvPicPr>
            <p:blipFill>
              <a:blip r:embed="rId3"/>
              <a:stretch>
                <a:fillRect/>
              </a:stretch>
            </p:blipFill>
            <p:spPr>
              <a:xfrm>
                <a:off x="236691" y="4578964"/>
                <a:ext cx="959150" cy="1452913"/>
              </a:xfrm>
              <a:prstGeom prst="rect">
                <a:avLst/>
              </a:prstGeom>
            </p:spPr>
          </p:pic>
          <p:sp>
            <p:nvSpPr>
              <p:cNvPr id="124" name="Rectangle 123"/>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1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a:t>
                </a:r>
                <a:endParaRPr lang="en-US" sz="2800" dirty="0">
                  <a:solidFill>
                    <a:srgbClr val="000000"/>
                  </a:solidFill>
                </a:endParaRPr>
              </a:p>
            </p:txBody>
          </p:sp>
          <p:sp>
            <p:nvSpPr>
              <p:cNvPr id="125" name="Rectangle 12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06" name="Rectangle 105"/>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Rectangle 121"/>
            <p:cNvSpPr/>
            <p:nvPr/>
          </p:nvSpPr>
          <p:spPr>
            <a:xfrm>
              <a:off x="1983919" y="4840707"/>
              <a:ext cx="391514" cy="523220"/>
            </a:xfrm>
            <a:prstGeom prst="rect">
              <a:avLst/>
            </a:prstGeom>
          </p:spPr>
          <p:txBody>
            <a:bodyPr wrap="square">
              <a:spAutoFit/>
            </a:bodyPr>
            <a:lstStyle/>
            <a:p>
              <a:r>
                <a:rPr lang="en-US" sz="2800" i="1" dirty="0" smtClean="0">
                  <a:solidFill>
                    <a:srgbClr val="000000"/>
                  </a:solidFill>
                  <a:latin typeface="Times New Roman"/>
                  <a:cs typeface="Times New Roman"/>
                </a:rPr>
                <a:t>r</a:t>
              </a:r>
              <a:endParaRPr lang="en-US" sz="2800" dirty="0">
                <a:solidFill>
                  <a:srgbClr val="000000"/>
                </a:solidFill>
              </a:endParaRPr>
            </a:p>
          </p:txBody>
        </p:sp>
      </p:grpSp>
      <p:grpSp>
        <p:nvGrpSpPr>
          <p:cNvPr id="129" name="Group 128"/>
          <p:cNvGrpSpPr/>
          <p:nvPr/>
        </p:nvGrpSpPr>
        <p:grpSpPr>
          <a:xfrm>
            <a:off x="3213915" y="4561927"/>
            <a:ext cx="1279508" cy="2177697"/>
            <a:chOff x="1643244" y="4564057"/>
            <a:chExt cx="1279508" cy="2177697"/>
          </a:xfrm>
        </p:grpSpPr>
        <p:grpSp>
          <p:nvGrpSpPr>
            <p:cNvPr id="130" name="Group 129"/>
            <p:cNvGrpSpPr/>
            <p:nvPr/>
          </p:nvGrpSpPr>
          <p:grpSpPr>
            <a:xfrm>
              <a:off x="1736123" y="4564057"/>
              <a:ext cx="959150" cy="1534588"/>
              <a:chOff x="373550" y="3283382"/>
              <a:chExt cx="959150" cy="1534588"/>
            </a:xfrm>
          </p:grpSpPr>
          <p:pic>
            <p:nvPicPr>
              <p:cNvPr id="152" name="Picture 151"/>
              <p:cNvPicPr>
                <a:picLocks noChangeAspect="1"/>
              </p:cNvPicPr>
              <p:nvPr/>
            </p:nvPicPr>
            <p:blipFill>
              <a:blip r:embed="rId3"/>
              <a:stretch>
                <a:fillRect/>
              </a:stretch>
            </p:blipFill>
            <p:spPr>
              <a:xfrm>
                <a:off x="373550" y="3283382"/>
                <a:ext cx="959150" cy="1452913"/>
              </a:xfrm>
              <a:prstGeom prst="rect">
                <a:avLst/>
              </a:prstGeom>
            </p:spPr>
          </p:pic>
          <p:sp>
            <p:nvSpPr>
              <p:cNvPr id="153" name="Rectangle 152"/>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54" name="Rectangle 153"/>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31" name="Group 130"/>
            <p:cNvGrpSpPr/>
            <p:nvPr/>
          </p:nvGrpSpPr>
          <p:grpSpPr>
            <a:xfrm>
              <a:off x="1736123" y="4832469"/>
              <a:ext cx="1186629" cy="1909285"/>
              <a:chOff x="166800" y="4578964"/>
              <a:chExt cx="1186629" cy="1909285"/>
            </a:xfrm>
          </p:grpSpPr>
          <p:pic>
            <p:nvPicPr>
              <p:cNvPr id="149" name="Picture 148"/>
              <p:cNvPicPr>
                <a:picLocks noChangeAspect="1"/>
              </p:cNvPicPr>
              <p:nvPr/>
            </p:nvPicPr>
            <p:blipFill>
              <a:blip r:embed="rId3"/>
              <a:stretch>
                <a:fillRect/>
              </a:stretch>
            </p:blipFill>
            <p:spPr>
              <a:xfrm>
                <a:off x="236691" y="4578964"/>
                <a:ext cx="959150" cy="1452913"/>
              </a:xfrm>
              <a:prstGeom prst="rect">
                <a:avLst/>
              </a:prstGeom>
            </p:spPr>
          </p:pic>
          <p:sp>
            <p:nvSpPr>
              <p:cNvPr id="150" name="Rectangle 149"/>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4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151" name="Rectangle 15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32" name="Rectangle 131"/>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Rectangle 147"/>
            <p:cNvSpPr/>
            <p:nvPr/>
          </p:nvSpPr>
          <p:spPr>
            <a:xfrm>
              <a:off x="1983919" y="4840707"/>
              <a:ext cx="391514" cy="523220"/>
            </a:xfrm>
            <a:prstGeom prst="rect">
              <a:avLst/>
            </a:prstGeom>
          </p:spPr>
          <p:txBody>
            <a:bodyPr wrap="square">
              <a:spAutoFit/>
            </a:bodyPr>
            <a:lstStyle/>
            <a:p>
              <a:r>
                <a:rPr lang="en-US" sz="2800" i="1" dirty="0" smtClean="0">
                  <a:solidFill>
                    <a:srgbClr val="000000"/>
                  </a:solidFill>
                  <a:latin typeface="Times New Roman"/>
                  <a:cs typeface="Times New Roman"/>
                </a:rPr>
                <a:t>r</a:t>
              </a:r>
              <a:endParaRPr lang="en-US" sz="2800" dirty="0">
                <a:solidFill>
                  <a:srgbClr val="000000"/>
                </a:solidFill>
              </a:endParaRPr>
            </a:p>
          </p:txBody>
        </p:sp>
      </p:grpSp>
      <p:grpSp>
        <p:nvGrpSpPr>
          <p:cNvPr id="155" name="Group 154"/>
          <p:cNvGrpSpPr/>
          <p:nvPr/>
        </p:nvGrpSpPr>
        <p:grpSpPr>
          <a:xfrm>
            <a:off x="4783022" y="4561927"/>
            <a:ext cx="1279508" cy="2177697"/>
            <a:chOff x="1643244" y="4564057"/>
            <a:chExt cx="1279508" cy="2177697"/>
          </a:xfrm>
        </p:grpSpPr>
        <p:grpSp>
          <p:nvGrpSpPr>
            <p:cNvPr id="156" name="Group 155"/>
            <p:cNvGrpSpPr/>
            <p:nvPr/>
          </p:nvGrpSpPr>
          <p:grpSpPr>
            <a:xfrm>
              <a:off x="1736123" y="4564057"/>
              <a:ext cx="959150" cy="1534588"/>
              <a:chOff x="373550" y="3283382"/>
              <a:chExt cx="959150" cy="1534588"/>
            </a:xfrm>
          </p:grpSpPr>
          <p:pic>
            <p:nvPicPr>
              <p:cNvPr id="178" name="Picture 177"/>
              <p:cNvPicPr>
                <a:picLocks noChangeAspect="1"/>
              </p:cNvPicPr>
              <p:nvPr/>
            </p:nvPicPr>
            <p:blipFill>
              <a:blip r:embed="rId3"/>
              <a:stretch>
                <a:fillRect/>
              </a:stretch>
            </p:blipFill>
            <p:spPr>
              <a:xfrm>
                <a:off x="373550" y="3283382"/>
                <a:ext cx="959150" cy="1452913"/>
              </a:xfrm>
              <a:prstGeom prst="rect">
                <a:avLst/>
              </a:prstGeom>
            </p:spPr>
          </p:pic>
          <p:sp>
            <p:nvSpPr>
              <p:cNvPr id="179" name="Rectangle 178"/>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180" name="Rectangle 179"/>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57" name="Group 156"/>
            <p:cNvGrpSpPr/>
            <p:nvPr/>
          </p:nvGrpSpPr>
          <p:grpSpPr>
            <a:xfrm>
              <a:off x="1736123" y="4832469"/>
              <a:ext cx="1186629" cy="1909285"/>
              <a:chOff x="166800" y="4578964"/>
              <a:chExt cx="1186629" cy="1909285"/>
            </a:xfrm>
          </p:grpSpPr>
          <p:pic>
            <p:nvPicPr>
              <p:cNvPr id="175" name="Picture 174"/>
              <p:cNvPicPr>
                <a:picLocks noChangeAspect="1"/>
              </p:cNvPicPr>
              <p:nvPr/>
            </p:nvPicPr>
            <p:blipFill>
              <a:blip r:embed="rId3"/>
              <a:stretch>
                <a:fillRect/>
              </a:stretch>
            </p:blipFill>
            <p:spPr>
              <a:xfrm>
                <a:off x="236691" y="4578964"/>
                <a:ext cx="959150" cy="1452913"/>
              </a:xfrm>
              <a:prstGeom prst="rect">
                <a:avLst/>
              </a:prstGeom>
            </p:spPr>
          </p:pic>
          <p:sp>
            <p:nvSpPr>
              <p:cNvPr id="176" name="Rectangle 175"/>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7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6</a:t>
                </a:r>
                <a:endParaRPr lang="en-US" sz="2800" dirty="0">
                  <a:solidFill>
                    <a:srgbClr val="000000"/>
                  </a:solidFill>
                </a:endParaRPr>
              </a:p>
            </p:txBody>
          </p:sp>
          <p:sp>
            <p:nvSpPr>
              <p:cNvPr id="177" name="Rectangle 17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58" name="Rectangle 157"/>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Rectangle 173"/>
            <p:cNvSpPr/>
            <p:nvPr/>
          </p:nvSpPr>
          <p:spPr>
            <a:xfrm>
              <a:off x="1983919" y="4840707"/>
              <a:ext cx="391514" cy="523220"/>
            </a:xfrm>
            <a:prstGeom prst="rect">
              <a:avLst/>
            </a:prstGeom>
          </p:spPr>
          <p:txBody>
            <a:bodyPr wrap="square">
              <a:spAutoFit/>
            </a:bodyPr>
            <a:lstStyle/>
            <a:p>
              <a:r>
                <a:rPr lang="en-US" sz="2800" i="1" dirty="0" smtClean="0">
                  <a:solidFill>
                    <a:srgbClr val="000000"/>
                  </a:solidFill>
                  <a:latin typeface="Times New Roman"/>
                  <a:cs typeface="Times New Roman"/>
                </a:rPr>
                <a:t>r</a:t>
              </a:r>
              <a:endParaRPr lang="en-US" sz="2800" dirty="0">
                <a:solidFill>
                  <a:srgbClr val="000000"/>
                </a:solidFill>
              </a:endParaRPr>
            </a:p>
          </p:txBody>
        </p:sp>
      </p:grpSp>
      <p:grpSp>
        <p:nvGrpSpPr>
          <p:cNvPr id="181" name="Group 180"/>
          <p:cNvGrpSpPr/>
          <p:nvPr/>
        </p:nvGrpSpPr>
        <p:grpSpPr>
          <a:xfrm>
            <a:off x="6352129" y="4561927"/>
            <a:ext cx="1279508" cy="2177697"/>
            <a:chOff x="1643244" y="4564057"/>
            <a:chExt cx="1279508" cy="2177697"/>
          </a:xfrm>
        </p:grpSpPr>
        <p:grpSp>
          <p:nvGrpSpPr>
            <p:cNvPr id="182" name="Group 181"/>
            <p:cNvGrpSpPr/>
            <p:nvPr/>
          </p:nvGrpSpPr>
          <p:grpSpPr>
            <a:xfrm>
              <a:off x="1736123" y="4564057"/>
              <a:ext cx="959150" cy="1534588"/>
              <a:chOff x="373550" y="3283382"/>
              <a:chExt cx="959150" cy="1534588"/>
            </a:xfrm>
          </p:grpSpPr>
          <p:pic>
            <p:nvPicPr>
              <p:cNvPr id="204" name="Picture 203"/>
              <p:cNvPicPr>
                <a:picLocks noChangeAspect="1"/>
              </p:cNvPicPr>
              <p:nvPr/>
            </p:nvPicPr>
            <p:blipFill>
              <a:blip r:embed="rId3"/>
              <a:stretch>
                <a:fillRect/>
              </a:stretch>
            </p:blipFill>
            <p:spPr>
              <a:xfrm>
                <a:off x="373550" y="3283382"/>
                <a:ext cx="959150" cy="1452913"/>
              </a:xfrm>
              <a:prstGeom prst="rect">
                <a:avLst/>
              </a:prstGeom>
            </p:spPr>
          </p:pic>
          <p:sp>
            <p:nvSpPr>
              <p:cNvPr id="205" name="Rectangle 204"/>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06" name="Rectangle 205"/>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183" name="Group 182"/>
            <p:cNvGrpSpPr/>
            <p:nvPr/>
          </p:nvGrpSpPr>
          <p:grpSpPr>
            <a:xfrm>
              <a:off x="1736123" y="4832469"/>
              <a:ext cx="1186629" cy="1909285"/>
              <a:chOff x="166800" y="4578964"/>
              <a:chExt cx="1186629" cy="1909285"/>
            </a:xfrm>
          </p:grpSpPr>
          <p:pic>
            <p:nvPicPr>
              <p:cNvPr id="201" name="Picture 200"/>
              <p:cNvPicPr>
                <a:picLocks noChangeAspect="1"/>
              </p:cNvPicPr>
              <p:nvPr/>
            </p:nvPicPr>
            <p:blipFill>
              <a:blip r:embed="rId3"/>
              <a:stretch>
                <a:fillRect/>
              </a:stretch>
            </p:blipFill>
            <p:spPr>
              <a:xfrm>
                <a:off x="236691" y="4578964"/>
                <a:ext cx="959150" cy="1452913"/>
              </a:xfrm>
              <a:prstGeom prst="rect">
                <a:avLst/>
              </a:prstGeom>
            </p:spPr>
          </p:pic>
          <p:sp>
            <p:nvSpPr>
              <p:cNvPr id="202" name="Rectangle 201"/>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8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7</a:t>
                </a:r>
                <a:endParaRPr lang="en-US" sz="2800" dirty="0">
                  <a:solidFill>
                    <a:srgbClr val="000000"/>
                  </a:solidFill>
                </a:endParaRPr>
              </a:p>
            </p:txBody>
          </p:sp>
          <p:sp>
            <p:nvSpPr>
              <p:cNvPr id="203" name="Rectangle 202"/>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184" name="Rectangle 183"/>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Rectangle 199"/>
            <p:cNvSpPr/>
            <p:nvPr/>
          </p:nvSpPr>
          <p:spPr>
            <a:xfrm>
              <a:off x="1983919" y="4840707"/>
              <a:ext cx="391514" cy="523220"/>
            </a:xfrm>
            <a:prstGeom prst="rect">
              <a:avLst/>
            </a:prstGeom>
          </p:spPr>
          <p:txBody>
            <a:bodyPr wrap="square">
              <a:spAutoFit/>
            </a:bodyPr>
            <a:lstStyle/>
            <a:p>
              <a:r>
                <a:rPr lang="en-US" sz="2800" i="1" dirty="0" smtClean="0">
                  <a:solidFill>
                    <a:srgbClr val="000000"/>
                  </a:solidFill>
                  <a:latin typeface="Times New Roman"/>
                  <a:cs typeface="Times New Roman"/>
                </a:rPr>
                <a:t>r</a:t>
              </a:r>
              <a:endParaRPr lang="en-US" sz="2800" dirty="0">
                <a:solidFill>
                  <a:srgbClr val="000000"/>
                </a:solidFill>
              </a:endParaRPr>
            </a:p>
          </p:txBody>
        </p:sp>
      </p:grpSp>
      <p:grpSp>
        <p:nvGrpSpPr>
          <p:cNvPr id="207" name="Group 206"/>
          <p:cNvGrpSpPr/>
          <p:nvPr/>
        </p:nvGrpSpPr>
        <p:grpSpPr>
          <a:xfrm>
            <a:off x="7921237" y="4561927"/>
            <a:ext cx="1279508" cy="2177697"/>
            <a:chOff x="1643244" y="4564057"/>
            <a:chExt cx="1279508" cy="2177697"/>
          </a:xfrm>
        </p:grpSpPr>
        <p:grpSp>
          <p:nvGrpSpPr>
            <p:cNvPr id="208" name="Group 207"/>
            <p:cNvGrpSpPr/>
            <p:nvPr/>
          </p:nvGrpSpPr>
          <p:grpSpPr>
            <a:xfrm>
              <a:off x="1736123" y="4564057"/>
              <a:ext cx="959150" cy="1534588"/>
              <a:chOff x="373550" y="3283382"/>
              <a:chExt cx="959150" cy="1534588"/>
            </a:xfrm>
          </p:grpSpPr>
          <p:pic>
            <p:nvPicPr>
              <p:cNvPr id="230" name="Picture 229"/>
              <p:cNvPicPr>
                <a:picLocks noChangeAspect="1"/>
              </p:cNvPicPr>
              <p:nvPr/>
            </p:nvPicPr>
            <p:blipFill>
              <a:blip r:embed="rId3"/>
              <a:stretch>
                <a:fillRect/>
              </a:stretch>
            </p:blipFill>
            <p:spPr>
              <a:xfrm>
                <a:off x="373550" y="3283382"/>
                <a:ext cx="959150" cy="1452913"/>
              </a:xfrm>
              <a:prstGeom prst="rect">
                <a:avLst/>
              </a:prstGeom>
            </p:spPr>
          </p:pic>
          <p:sp>
            <p:nvSpPr>
              <p:cNvPr id="231" name="Rectangle 230"/>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32" name="Rectangle 231"/>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209" name="Group 208"/>
            <p:cNvGrpSpPr/>
            <p:nvPr/>
          </p:nvGrpSpPr>
          <p:grpSpPr>
            <a:xfrm>
              <a:off x="1736123" y="4832469"/>
              <a:ext cx="1186629" cy="1909285"/>
              <a:chOff x="166800" y="4578964"/>
              <a:chExt cx="1186629" cy="1909285"/>
            </a:xfrm>
          </p:grpSpPr>
          <p:pic>
            <p:nvPicPr>
              <p:cNvPr id="227" name="Picture 226"/>
              <p:cNvPicPr>
                <a:picLocks noChangeAspect="1"/>
              </p:cNvPicPr>
              <p:nvPr/>
            </p:nvPicPr>
            <p:blipFill>
              <a:blip r:embed="rId3"/>
              <a:stretch>
                <a:fillRect/>
              </a:stretch>
            </p:blipFill>
            <p:spPr>
              <a:xfrm>
                <a:off x="236691" y="4578964"/>
                <a:ext cx="959150" cy="1452913"/>
              </a:xfrm>
              <a:prstGeom prst="rect">
                <a:avLst/>
              </a:prstGeom>
            </p:spPr>
          </p:pic>
          <p:sp>
            <p:nvSpPr>
              <p:cNvPr id="228" name="Rectangle 22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5</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a:t>
                </a:r>
                <a:endParaRPr lang="en-US" sz="2800" dirty="0">
                  <a:solidFill>
                    <a:srgbClr val="000000"/>
                  </a:solidFill>
                </a:endParaRPr>
              </a:p>
            </p:txBody>
          </p:sp>
          <p:sp>
            <p:nvSpPr>
              <p:cNvPr id="229" name="Rectangle 22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210" name="Rectangle 209"/>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6" name="Rectangle 225"/>
            <p:cNvSpPr/>
            <p:nvPr/>
          </p:nvSpPr>
          <p:spPr>
            <a:xfrm>
              <a:off x="1983919" y="4840707"/>
              <a:ext cx="391514" cy="523220"/>
            </a:xfrm>
            <a:prstGeom prst="rect">
              <a:avLst/>
            </a:prstGeom>
          </p:spPr>
          <p:txBody>
            <a:bodyPr wrap="square">
              <a:spAutoFit/>
            </a:bodyPr>
            <a:lstStyle/>
            <a:p>
              <a:r>
                <a:rPr lang="en-US" sz="2800" i="1" dirty="0" smtClean="0">
                  <a:solidFill>
                    <a:srgbClr val="000000"/>
                  </a:solidFill>
                  <a:latin typeface="Times New Roman"/>
                  <a:cs typeface="Times New Roman"/>
                </a:rPr>
                <a:t>r</a:t>
              </a:r>
              <a:endParaRPr lang="en-US" sz="2800" dirty="0">
                <a:solidFill>
                  <a:srgbClr val="000000"/>
                </a:solidFill>
              </a:endParaRPr>
            </a:p>
          </p:txBody>
        </p:sp>
      </p:grpSp>
      <p:grpSp>
        <p:nvGrpSpPr>
          <p:cNvPr id="233" name="Group 232"/>
          <p:cNvGrpSpPr/>
          <p:nvPr/>
        </p:nvGrpSpPr>
        <p:grpSpPr>
          <a:xfrm>
            <a:off x="333007" y="883707"/>
            <a:ext cx="8733482" cy="998296"/>
            <a:chOff x="333007" y="883707"/>
            <a:chExt cx="8733482" cy="998296"/>
          </a:xfrm>
        </p:grpSpPr>
        <p:sp>
          <p:nvSpPr>
            <p:cNvPr id="234" name="Rectangle 233"/>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235" name="Rectangle 234"/>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236" name="Rectangle 235"/>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TextBox 236"/>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sp>
        <p:nvSpPr>
          <p:cNvPr id="238"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27</a:t>
            </a:fld>
            <a:endParaRPr lang="en-US"/>
          </a:p>
        </p:txBody>
      </p:sp>
    </p:spTree>
    <p:extLst>
      <p:ext uri="{BB962C8B-B14F-4D97-AF65-F5344CB8AC3E}">
        <p14:creationId xmlns:p14="http://schemas.microsoft.com/office/powerpoint/2010/main" val="10999526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47746" y="3463476"/>
            <a:ext cx="4869526"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 </a:t>
            </a:r>
            <a:r>
              <a:rPr lang="en-US" sz="2800" i="1" dirty="0" smtClean="0">
                <a:latin typeface="Times New Roman"/>
                <a:cs typeface="Times New Roman"/>
              </a:rPr>
              <a:t>= 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2 </a:t>
            </a:r>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4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6 </a:t>
            </a:r>
            <a:r>
              <a:rPr lang="en-US" sz="2800" i="1" dirty="0" smtClean="0">
                <a:latin typeface="Times New Roman"/>
                <a:cs typeface="Times New Roman"/>
              </a:rPr>
              <a:t>a</a:t>
            </a:r>
            <a:r>
              <a:rPr lang="en-US" sz="2800" baseline="-25000" dirty="0" smtClean="0">
                <a:latin typeface="Times New Roman"/>
                <a:cs typeface="Times New Roman"/>
              </a:rPr>
              <a:t>7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9</a:t>
            </a:r>
            <a:endParaRPr lang="en-US" sz="2800" dirty="0"/>
          </a:p>
        </p:txBody>
      </p:sp>
      <p:grpSp>
        <p:nvGrpSpPr>
          <p:cNvPr id="29" name="Group 28"/>
          <p:cNvGrpSpPr/>
          <p:nvPr/>
        </p:nvGrpSpPr>
        <p:grpSpPr>
          <a:xfrm>
            <a:off x="166800" y="4832469"/>
            <a:ext cx="1186629" cy="1909285"/>
            <a:chOff x="166800" y="4578964"/>
            <a:chExt cx="1186629" cy="1909285"/>
          </a:xfrm>
        </p:grpSpPr>
        <p:pic>
          <p:nvPicPr>
            <p:cNvPr id="10" name="Picture 9"/>
            <p:cNvPicPr>
              <a:picLocks noChangeAspect="1"/>
            </p:cNvPicPr>
            <p:nvPr/>
          </p:nvPicPr>
          <p:blipFill>
            <a:blip r:embed="rId3"/>
            <a:stretch>
              <a:fillRect/>
            </a:stretch>
          </p:blipFill>
          <p:spPr>
            <a:xfrm>
              <a:off x="236691" y="4578964"/>
              <a:ext cx="959150" cy="1452913"/>
            </a:xfrm>
            <a:prstGeom prst="rect">
              <a:avLst/>
            </a:prstGeom>
          </p:spPr>
        </p:pic>
        <p:sp>
          <p:nvSpPr>
            <p:cNvPr id="27" name="Rectangle 2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28" name="Rectangle 2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0" name="Group 29"/>
          <p:cNvGrpSpPr/>
          <p:nvPr/>
        </p:nvGrpSpPr>
        <p:grpSpPr>
          <a:xfrm>
            <a:off x="1736123" y="4832469"/>
            <a:ext cx="1186629" cy="1909285"/>
            <a:chOff x="166800" y="4578964"/>
            <a:chExt cx="1186629" cy="1909285"/>
          </a:xfrm>
        </p:grpSpPr>
        <p:pic>
          <p:nvPicPr>
            <p:cNvPr id="31" name="Picture 30"/>
            <p:cNvPicPr>
              <a:picLocks noChangeAspect="1"/>
            </p:cNvPicPr>
            <p:nvPr/>
          </p:nvPicPr>
          <p:blipFill>
            <a:blip r:embed="rId3"/>
            <a:stretch>
              <a:fillRect/>
            </a:stretch>
          </p:blipFill>
          <p:spPr>
            <a:xfrm>
              <a:off x="236691" y="4578964"/>
              <a:ext cx="959150" cy="1452913"/>
            </a:xfrm>
            <a:prstGeom prst="rect">
              <a:avLst/>
            </a:prstGeom>
          </p:spPr>
        </p:pic>
        <p:sp>
          <p:nvSpPr>
            <p:cNvPr id="32" name="Rectangle 31"/>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5</a:t>
              </a:r>
              <a:endParaRPr lang="en-US" sz="2800" dirty="0"/>
            </a:p>
          </p:txBody>
        </p:sp>
        <p:sp>
          <p:nvSpPr>
            <p:cNvPr id="33" name="Rectangle 32"/>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4" name="Group 33"/>
          <p:cNvGrpSpPr/>
          <p:nvPr/>
        </p:nvGrpSpPr>
        <p:grpSpPr>
          <a:xfrm>
            <a:off x="3305446" y="4832469"/>
            <a:ext cx="1186629" cy="1909285"/>
            <a:chOff x="166800" y="4578964"/>
            <a:chExt cx="1186629" cy="1909285"/>
          </a:xfrm>
        </p:grpSpPr>
        <p:pic>
          <p:nvPicPr>
            <p:cNvPr id="35" name="Picture 34"/>
            <p:cNvPicPr>
              <a:picLocks noChangeAspect="1"/>
            </p:cNvPicPr>
            <p:nvPr/>
          </p:nvPicPr>
          <p:blipFill>
            <a:blip r:embed="rId3"/>
            <a:stretch>
              <a:fillRect/>
            </a:stretch>
          </p:blipFill>
          <p:spPr>
            <a:xfrm>
              <a:off x="236691" y="4578964"/>
              <a:ext cx="959150" cy="1452913"/>
            </a:xfrm>
            <a:prstGeom prst="rect">
              <a:avLst/>
            </a:prstGeom>
          </p:spPr>
        </p:pic>
        <p:sp>
          <p:nvSpPr>
            <p:cNvPr id="36" name="Rectangle 35"/>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4 </a:t>
              </a:r>
              <a:r>
                <a:rPr lang="en-US" sz="2800" i="1" dirty="0" smtClean="0">
                  <a:latin typeface="Times New Roman"/>
                  <a:cs typeface="Times New Roman"/>
                </a:rPr>
                <a:t>a</a:t>
              </a:r>
              <a:r>
                <a:rPr lang="en-US" sz="2800" baseline="-25000" dirty="0" smtClean="0">
                  <a:latin typeface="Times New Roman"/>
                  <a:cs typeface="Times New Roman"/>
                </a:rPr>
                <a:t>5</a:t>
              </a:r>
              <a:endParaRPr lang="en-US" sz="2800" dirty="0"/>
            </a:p>
          </p:txBody>
        </p:sp>
        <p:sp>
          <p:nvSpPr>
            <p:cNvPr id="37" name="Rectangle 3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8" name="Group 37"/>
          <p:cNvGrpSpPr/>
          <p:nvPr/>
        </p:nvGrpSpPr>
        <p:grpSpPr>
          <a:xfrm>
            <a:off x="4874769" y="4832469"/>
            <a:ext cx="1186629" cy="1909285"/>
            <a:chOff x="166800" y="4578964"/>
            <a:chExt cx="1186629" cy="1909285"/>
          </a:xfrm>
        </p:grpSpPr>
        <p:pic>
          <p:nvPicPr>
            <p:cNvPr id="39" name="Picture 38"/>
            <p:cNvPicPr>
              <a:picLocks noChangeAspect="1"/>
            </p:cNvPicPr>
            <p:nvPr/>
          </p:nvPicPr>
          <p:blipFill>
            <a:blip r:embed="rId3"/>
            <a:stretch>
              <a:fillRect/>
            </a:stretch>
          </p:blipFill>
          <p:spPr>
            <a:xfrm>
              <a:off x="236691" y="4578964"/>
              <a:ext cx="959150" cy="1452913"/>
            </a:xfrm>
            <a:prstGeom prst="rect">
              <a:avLst/>
            </a:prstGeom>
          </p:spPr>
        </p:pic>
        <p:sp>
          <p:nvSpPr>
            <p:cNvPr id="40" name="Rectangle 39"/>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a:latin typeface="Times New Roman"/>
                  <a:cs typeface="Times New Roman"/>
                </a:rPr>
                <a:t>7</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a:latin typeface="Times New Roman"/>
                  <a:cs typeface="Times New Roman"/>
                </a:rPr>
                <a:t>5</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a:latin typeface="Times New Roman"/>
                  <a:cs typeface="Times New Roman"/>
                </a:rPr>
                <a:t>6</a:t>
              </a:r>
              <a:endParaRPr lang="en-US" sz="2800" dirty="0"/>
            </a:p>
          </p:txBody>
        </p:sp>
        <p:sp>
          <p:nvSpPr>
            <p:cNvPr id="41" name="Rectangle 4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2" name="Group 41"/>
          <p:cNvGrpSpPr/>
          <p:nvPr/>
        </p:nvGrpSpPr>
        <p:grpSpPr>
          <a:xfrm>
            <a:off x="6444092" y="4832469"/>
            <a:ext cx="1186629" cy="1909285"/>
            <a:chOff x="166800" y="4578964"/>
            <a:chExt cx="1186629" cy="1909285"/>
          </a:xfrm>
        </p:grpSpPr>
        <p:pic>
          <p:nvPicPr>
            <p:cNvPr id="43" name="Picture 42"/>
            <p:cNvPicPr>
              <a:picLocks noChangeAspect="1"/>
            </p:cNvPicPr>
            <p:nvPr/>
          </p:nvPicPr>
          <p:blipFill>
            <a:blip r:embed="rId3"/>
            <a:stretch>
              <a:fillRect/>
            </a:stretch>
          </p:blipFill>
          <p:spPr>
            <a:xfrm>
              <a:off x="236691" y="4578964"/>
              <a:ext cx="959150" cy="1452913"/>
            </a:xfrm>
            <a:prstGeom prst="rect">
              <a:avLst/>
            </a:prstGeom>
          </p:spPr>
        </p:pic>
        <p:sp>
          <p:nvSpPr>
            <p:cNvPr id="44" name="Rectangle 43"/>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2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7</a:t>
              </a:r>
              <a:endParaRPr lang="en-US" sz="2800" dirty="0"/>
            </a:p>
          </p:txBody>
        </p:sp>
        <p:sp>
          <p:nvSpPr>
            <p:cNvPr id="45" name="Rectangle 4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6" name="Group 45"/>
          <p:cNvGrpSpPr/>
          <p:nvPr/>
        </p:nvGrpSpPr>
        <p:grpSpPr>
          <a:xfrm>
            <a:off x="8013416" y="4832469"/>
            <a:ext cx="1186629" cy="1909285"/>
            <a:chOff x="166800" y="4578964"/>
            <a:chExt cx="1186629" cy="1909285"/>
          </a:xfrm>
        </p:grpSpPr>
        <p:pic>
          <p:nvPicPr>
            <p:cNvPr id="47" name="Picture 46"/>
            <p:cNvPicPr>
              <a:picLocks noChangeAspect="1"/>
            </p:cNvPicPr>
            <p:nvPr/>
          </p:nvPicPr>
          <p:blipFill>
            <a:blip r:embed="rId3"/>
            <a:stretch>
              <a:fillRect/>
            </a:stretch>
          </p:blipFill>
          <p:spPr>
            <a:xfrm>
              <a:off x="236691" y="4578964"/>
              <a:ext cx="959150" cy="1452913"/>
            </a:xfrm>
            <a:prstGeom prst="rect">
              <a:avLst/>
            </a:prstGeom>
          </p:spPr>
        </p:pic>
        <p:sp>
          <p:nvSpPr>
            <p:cNvPr id="48" name="Rectangle 47"/>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49" name="Rectangle 4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53" name="Rectangle 52"/>
          <p:cNvSpPr/>
          <p:nvPr/>
        </p:nvSpPr>
        <p:spPr>
          <a:xfrm>
            <a:off x="1117650" y="1928003"/>
            <a:ext cx="7896013" cy="523220"/>
          </a:xfrm>
          <a:prstGeom prst="rect">
            <a:avLst/>
          </a:prstGeom>
        </p:spPr>
        <p:txBody>
          <a:bodyPr wrap="square">
            <a:spAutoFit/>
          </a:bodyPr>
          <a:lstStyle/>
          <a:p>
            <a:r>
              <a:rPr lang="en-US" sz="2800" dirty="0" smtClean="0">
                <a:cs typeface="Times New Roman"/>
              </a:rPr>
              <a:t>-  </a:t>
            </a:r>
            <a:r>
              <a:rPr lang="en-US" sz="2800" i="1" dirty="0" smtClean="0">
                <a:latin typeface="Times New Roman"/>
                <a:cs typeface="Times New Roman"/>
              </a:rPr>
              <a:t>      </a:t>
            </a:r>
            <a:r>
              <a:rPr lang="en-US" sz="2800" dirty="0" smtClean="0">
                <a:latin typeface="Times New Roman"/>
                <a:cs typeface="Times New Roman"/>
              </a:rPr>
              <a:t>= </a:t>
            </a:r>
            <a:r>
              <a:rPr lang="en-US" sz="2800" dirty="0" smtClean="0">
                <a:cs typeface="Times New Roman"/>
              </a:rPr>
              <a:t>locks + positions of symbols needed to unlock</a:t>
            </a:r>
          </a:p>
        </p:txBody>
      </p:sp>
      <p:sp>
        <p:nvSpPr>
          <p:cNvPr id="50" name="Rectangle 49"/>
          <p:cNvSpPr/>
          <p:nvPr/>
        </p:nvSpPr>
        <p:spPr>
          <a:xfrm>
            <a:off x="8251358" y="3281922"/>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p:nvPr/>
        </p:nvCxnSpPr>
        <p:spPr bwMode="auto">
          <a:xfrm flipV="1">
            <a:off x="1963132" y="4089416"/>
            <a:ext cx="4415084" cy="116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7" name="Straight Arrow Connector 56"/>
          <p:cNvCxnSpPr/>
          <p:nvPr/>
        </p:nvCxnSpPr>
        <p:spPr bwMode="auto">
          <a:xfrm>
            <a:off x="8023154" y="3789089"/>
            <a:ext cx="869787" cy="779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8" name="Straight Arrow Connector 57"/>
          <p:cNvCxnSpPr/>
          <p:nvPr/>
        </p:nvCxnSpPr>
        <p:spPr bwMode="auto">
          <a:xfrm>
            <a:off x="8017028" y="4461840"/>
            <a:ext cx="830170"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0" name="TextBox 59"/>
          <p:cNvSpPr txBox="1"/>
          <p:nvPr/>
        </p:nvSpPr>
        <p:spPr>
          <a:xfrm>
            <a:off x="8229724" y="3237647"/>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1" name="TextBox 60"/>
          <p:cNvSpPr txBox="1"/>
          <p:nvPr/>
        </p:nvSpPr>
        <p:spPr>
          <a:xfrm>
            <a:off x="8178023" y="3887125"/>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62" name="Oval 61"/>
          <p:cNvSpPr/>
          <p:nvPr/>
        </p:nvSpPr>
        <p:spPr bwMode="auto">
          <a:xfrm>
            <a:off x="1855854" y="40353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5" name="Trapezoid 64"/>
          <p:cNvSpPr/>
          <p:nvPr/>
        </p:nvSpPr>
        <p:spPr bwMode="auto">
          <a:xfrm rot="5400000">
            <a:off x="6699007" y="3227355"/>
            <a:ext cx="989246" cy="1630826"/>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5" name="TextBox 54"/>
          <p:cNvSpPr txBox="1"/>
          <p:nvPr/>
        </p:nvSpPr>
        <p:spPr>
          <a:xfrm>
            <a:off x="6803914" y="3748872"/>
            <a:ext cx="722974" cy="20634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sp>
        <p:nvSpPr>
          <p:cNvPr id="59" name="TextBox 58"/>
          <p:cNvSpPr txBox="1"/>
          <p:nvPr/>
        </p:nvSpPr>
        <p:spPr>
          <a:xfrm>
            <a:off x="1489822" y="1928003"/>
            <a:ext cx="396578" cy="518566"/>
          </a:xfrm>
          <a:prstGeom prst="rect">
            <a:avLst/>
          </a:prstGeom>
          <a:solidFill>
            <a:srgbClr val="008000"/>
          </a:solidFill>
        </p:spPr>
        <p:txBody>
          <a:bodyPr wrap="none" rtlCol="0">
            <a:no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63" name="Group 62"/>
          <p:cNvGrpSpPr/>
          <p:nvPr/>
        </p:nvGrpSpPr>
        <p:grpSpPr>
          <a:xfrm>
            <a:off x="333007" y="883707"/>
            <a:ext cx="8733482" cy="998296"/>
            <a:chOff x="333007" y="883707"/>
            <a:chExt cx="8733482" cy="998296"/>
          </a:xfrm>
        </p:grpSpPr>
        <p:sp>
          <p:nvSpPr>
            <p:cNvPr id="64" name="Rectangle 63"/>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66" name="Rectangle 65"/>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67" name="Rectangle 66"/>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sp>
        <p:nvSpPr>
          <p:cNvPr id="51"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28</a:t>
            </a:fld>
            <a:endParaRPr lang="en-US"/>
          </a:p>
        </p:txBody>
      </p:sp>
    </p:spTree>
    <p:extLst>
      <p:ext uri="{BB962C8B-B14F-4D97-AF65-F5344CB8AC3E}">
        <p14:creationId xmlns:p14="http://schemas.microsoft.com/office/powerpoint/2010/main" val="3052134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47746" y="3463476"/>
            <a:ext cx="4869526"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 </a:t>
            </a:r>
            <a:r>
              <a:rPr lang="en-US" sz="2800" i="1" dirty="0" smtClean="0">
                <a:latin typeface="Times New Roman"/>
                <a:cs typeface="Times New Roman"/>
              </a:rPr>
              <a:t>= 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2 </a:t>
            </a:r>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4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6 </a:t>
            </a:r>
            <a:r>
              <a:rPr lang="en-US" sz="2800" i="1" dirty="0" smtClean="0">
                <a:latin typeface="Times New Roman"/>
                <a:cs typeface="Times New Roman"/>
              </a:rPr>
              <a:t>a</a:t>
            </a:r>
            <a:r>
              <a:rPr lang="en-US" sz="2800" baseline="-25000" dirty="0" smtClean="0">
                <a:latin typeface="Times New Roman"/>
                <a:cs typeface="Times New Roman"/>
              </a:rPr>
              <a:t>7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9</a:t>
            </a:r>
            <a:endParaRPr lang="en-US" sz="2800" dirty="0"/>
          </a:p>
        </p:txBody>
      </p:sp>
      <p:grpSp>
        <p:nvGrpSpPr>
          <p:cNvPr id="29" name="Group 28"/>
          <p:cNvGrpSpPr/>
          <p:nvPr/>
        </p:nvGrpSpPr>
        <p:grpSpPr>
          <a:xfrm>
            <a:off x="166800" y="4832469"/>
            <a:ext cx="1186629" cy="1909285"/>
            <a:chOff x="166800" y="4578964"/>
            <a:chExt cx="1186629" cy="1909285"/>
          </a:xfrm>
        </p:grpSpPr>
        <p:pic>
          <p:nvPicPr>
            <p:cNvPr id="10" name="Picture 9"/>
            <p:cNvPicPr>
              <a:picLocks noChangeAspect="1"/>
            </p:cNvPicPr>
            <p:nvPr/>
          </p:nvPicPr>
          <p:blipFill>
            <a:blip r:embed="rId3"/>
            <a:stretch>
              <a:fillRect/>
            </a:stretch>
          </p:blipFill>
          <p:spPr>
            <a:xfrm>
              <a:off x="236691" y="4578964"/>
              <a:ext cx="959150" cy="1452913"/>
            </a:xfrm>
            <a:prstGeom prst="rect">
              <a:avLst/>
            </a:prstGeom>
          </p:spPr>
        </p:pic>
        <p:sp>
          <p:nvSpPr>
            <p:cNvPr id="27" name="Rectangle 26"/>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1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9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2</a:t>
              </a:r>
              <a:endParaRPr lang="en-US" sz="2800" dirty="0"/>
            </a:p>
          </p:txBody>
        </p:sp>
        <p:sp>
          <p:nvSpPr>
            <p:cNvPr id="28" name="Rectangle 2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0" name="Group 29"/>
          <p:cNvGrpSpPr/>
          <p:nvPr/>
        </p:nvGrpSpPr>
        <p:grpSpPr>
          <a:xfrm>
            <a:off x="1736123" y="4832469"/>
            <a:ext cx="1186629" cy="1909285"/>
            <a:chOff x="166800" y="4578964"/>
            <a:chExt cx="1186629" cy="1909285"/>
          </a:xfrm>
        </p:grpSpPr>
        <p:pic>
          <p:nvPicPr>
            <p:cNvPr id="31" name="Picture 30"/>
            <p:cNvPicPr>
              <a:picLocks noChangeAspect="1"/>
            </p:cNvPicPr>
            <p:nvPr/>
          </p:nvPicPr>
          <p:blipFill>
            <a:blip r:embed="rId3"/>
            <a:stretch>
              <a:fillRect/>
            </a:stretch>
          </p:blipFill>
          <p:spPr>
            <a:xfrm>
              <a:off x="236691" y="4578964"/>
              <a:ext cx="959150" cy="1452913"/>
            </a:xfrm>
            <a:prstGeom prst="rect">
              <a:avLst/>
            </a:prstGeom>
          </p:spPr>
        </p:pic>
        <p:sp>
          <p:nvSpPr>
            <p:cNvPr id="32" name="Rectangle 31"/>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3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9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5</a:t>
              </a:r>
              <a:endParaRPr lang="en-US" sz="2800" dirty="0"/>
            </a:p>
          </p:txBody>
        </p:sp>
        <p:sp>
          <p:nvSpPr>
            <p:cNvPr id="33" name="Rectangle 32"/>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4" name="Group 33"/>
          <p:cNvGrpSpPr/>
          <p:nvPr/>
        </p:nvGrpSpPr>
        <p:grpSpPr>
          <a:xfrm>
            <a:off x="3305446" y="4832469"/>
            <a:ext cx="1186629" cy="1909285"/>
            <a:chOff x="166800" y="4578964"/>
            <a:chExt cx="1186629" cy="1909285"/>
          </a:xfrm>
        </p:grpSpPr>
        <p:pic>
          <p:nvPicPr>
            <p:cNvPr id="35" name="Picture 34"/>
            <p:cNvPicPr>
              <a:picLocks noChangeAspect="1"/>
            </p:cNvPicPr>
            <p:nvPr/>
          </p:nvPicPr>
          <p:blipFill>
            <a:blip r:embed="rId3"/>
            <a:stretch>
              <a:fillRect/>
            </a:stretch>
          </p:blipFill>
          <p:spPr>
            <a:xfrm>
              <a:off x="236691" y="4578964"/>
              <a:ext cx="959150" cy="1452913"/>
            </a:xfrm>
            <a:prstGeom prst="rect">
              <a:avLst/>
            </a:prstGeom>
          </p:spPr>
        </p:pic>
        <p:sp>
          <p:nvSpPr>
            <p:cNvPr id="36" name="Rectangle 35"/>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3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4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5</a:t>
              </a:r>
              <a:endParaRPr lang="en-US" sz="2800" dirty="0"/>
            </a:p>
          </p:txBody>
        </p:sp>
        <p:sp>
          <p:nvSpPr>
            <p:cNvPr id="37" name="Rectangle 3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8" name="Group 37"/>
          <p:cNvGrpSpPr/>
          <p:nvPr/>
        </p:nvGrpSpPr>
        <p:grpSpPr>
          <a:xfrm>
            <a:off x="4874769" y="4832469"/>
            <a:ext cx="1186629" cy="1909285"/>
            <a:chOff x="166800" y="4578964"/>
            <a:chExt cx="1186629" cy="1909285"/>
          </a:xfrm>
        </p:grpSpPr>
        <p:pic>
          <p:nvPicPr>
            <p:cNvPr id="39" name="Picture 38"/>
            <p:cNvPicPr>
              <a:picLocks noChangeAspect="1"/>
            </p:cNvPicPr>
            <p:nvPr/>
          </p:nvPicPr>
          <p:blipFill>
            <a:blip r:embed="rId3"/>
            <a:stretch>
              <a:fillRect/>
            </a:stretch>
          </p:blipFill>
          <p:spPr>
            <a:xfrm>
              <a:off x="236691" y="4578964"/>
              <a:ext cx="959150" cy="1452913"/>
            </a:xfrm>
            <a:prstGeom prst="rect">
              <a:avLst/>
            </a:prstGeom>
          </p:spPr>
        </p:pic>
        <p:sp>
          <p:nvSpPr>
            <p:cNvPr id="40" name="Rectangle 39"/>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a:latin typeface="Times New Roman"/>
                  <a:cs typeface="Times New Roman"/>
                </a:rPr>
                <a:t>7</a:t>
              </a:r>
              <a:r>
                <a:rPr lang="en-US" sz="2800" baseline="-25000" dirty="0" smtClean="0">
                  <a:latin typeface="Times New Roman"/>
                  <a:cs typeface="Times New Roman"/>
                </a:rPr>
                <a:t> </a:t>
              </a:r>
              <a:r>
                <a:rPr lang="en-US" sz="2800" i="1" dirty="0" smtClean="0">
                  <a:solidFill>
                    <a:srgbClr val="FFFFFF"/>
                  </a:solidFill>
                  <a:latin typeface="Times New Roman"/>
                  <a:cs typeface="Times New Roman"/>
                </a:rPr>
                <a:t>a</a:t>
              </a:r>
              <a:r>
                <a:rPr lang="en-US" sz="2800" baseline="-25000" dirty="0">
                  <a:latin typeface="Times New Roman"/>
                  <a:cs typeface="Times New Roman"/>
                </a:rPr>
                <a:t>5</a:t>
              </a:r>
              <a:r>
                <a:rPr lang="en-US" sz="2800" baseline="-25000" dirty="0" smtClean="0">
                  <a:latin typeface="Times New Roman"/>
                  <a:cs typeface="Times New Roman"/>
                </a:rPr>
                <a:t> </a:t>
              </a:r>
              <a:r>
                <a:rPr lang="en-US" sz="2800" i="1" dirty="0" smtClean="0">
                  <a:solidFill>
                    <a:srgbClr val="FFFFFF"/>
                  </a:solidFill>
                  <a:latin typeface="Times New Roman"/>
                  <a:cs typeface="Times New Roman"/>
                </a:rPr>
                <a:t>a</a:t>
              </a:r>
              <a:r>
                <a:rPr lang="en-US" sz="2800" baseline="-25000" dirty="0">
                  <a:latin typeface="Times New Roman"/>
                  <a:cs typeface="Times New Roman"/>
                </a:rPr>
                <a:t>6</a:t>
              </a:r>
              <a:endParaRPr lang="en-US" sz="2800" dirty="0"/>
            </a:p>
          </p:txBody>
        </p:sp>
        <p:sp>
          <p:nvSpPr>
            <p:cNvPr id="41" name="Rectangle 4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2" name="Group 41"/>
          <p:cNvGrpSpPr/>
          <p:nvPr/>
        </p:nvGrpSpPr>
        <p:grpSpPr>
          <a:xfrm>
            <a:off x="6444092" y="4832469"/>
            <a:ext cx="1186629" cy="1909285"/>
            <a:chOff x="166800" y="4578964"/>
            <a:chExt cx="1186629" cy="1909285"/>
          </a:xfrm>
        </p:grpSpPr>
        <p:pic>
          <p:nvPicPr>
            <p:cNvPr id="43" name="Picture 42"/>
            <p:cNvPicPr>
              <a:picLocks noChangeAspect="1"/>
            </p:cNvPicPr>
            <p:nvPr/>
          </p:nvPicPr>
          <p:blipFill>
            <a:blip r:embed="rId3"/>
            <a:stretch>
              <a:fillRect/>
            </a:stretch>
          </p:blipFill>
          <p:spPr>
            <a:xfrm>
              <a:off x="236691" y="4578964"/>
              <a:ext cx="959150" cy="1452913"/>
            </a:xfrm>
            <a:prstGeom prst="rect">
              <a:avLst/>
            </a:prstGeom>
          </p:spPr>
        </p:pic>
        <p:sp>
          <p:nvSpPr>
            <p:cNvPr id="44" name="Rectangle 43"/>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2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8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7</a:t>
              </a:r>
              <a:endParaRPr lang="en-US" sz="2800" dirty="0"/>
            </a:p>
          </p:txBody>
        </p:sp>
        <p:sp>
          <p:nvSpPr>
            <p:cNvPr id="45" name="Rectangle 4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6" name="Group 45"/>
          <p:cNvGrpSpPr/>
          <p:nvPr/>
        </p:nvGrpSpPr>
        <p:grpSpPr>
          <a:xfrm>
            <a:off x="8013416" y="4832469"/>
            <a:ext cx="1186629" cy="1909285"/>
            <a:chOff x="166800" y="4578964"/>
            <a:chExt cx="1186629" cy="1909285"/>
          </a:xfrm>
        </p:grpSpPr>
        <p:pic>
          <p:nvPicPr>
            <p:cNvPr id="47" name="Picture 46"/>
            <p:cNvPicPr>
              <a:picLocks noChangeAspect="1"/>
            </p:cNvPicPr>
            <p:nvPr/>
          </p:nvPicPr>
          <p:blipFill>
            <a:blip r:embed="rId3"/>
            <a:stretch>
              <a:fillRect/>
            </a:stretch>
          </p:blipFill>
          <p:spPr>
            <a:xfrm>
              <a:off x="236691" y="4578964"/>
              <a:ext cx="959150" cy="1452913"/>
            </a:xfrm>
            <a:prstGeom prst="rect">
              <a:avLst/>
            </a:prstGeom>
          </p:spPr>
        </p:pic>
        <p:sp>
          <p:nvSpPr>
            <p:cNvPr id="48" name="Rectangle 47"/>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3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5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2</a:t>
              </a:r>
              <a:endParaRPr lang="en-US" sz="2800" dirty="0"/>
            </a:p>
          </p:txBody>
        </p:sp>
        <p:sp>
          <p:nvSpPr>
            <p:cNvPr id="49" name="Rectangle 4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50" name="Rectangle 49"/>
          <p:cNvSpPr/>
          <p:nvPr/>
        </p:nvSpPr>
        <p:spPr>
          <a:xfrm>
            <a:off x="8251358" y="3281922"/>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p:nvPr/>
        </p:nvCxnSpPr>
        <p:spPr bwMode="auto">
          <a:xfrm flipV="1">
            <a:off x="1963132" y="4089416"/>
            <a:ext cx="4415084" cy="116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7" name="Straight Arrow Connector 56"/>
          <p:cNvCxnSpPr/>
          <p:nvPr/>
        </p:nvCxnSpPr>
        <p:spPr bwMode="auto">
          <a:xfrm>
            <a:off x="8023154" y="3789089"/>
            <a:ext cx="869787" cy="779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8" name="Straight Arrow Connector 57"/>
          <p:cNvCxnSpPr/>
          <p:nvPr/>
        </p:nvCxnSpPr>
        <p:spPr bwMode="auto">
          <a:xfrm>
            <a:off x="8017028" y="4461840"/>
            <a:ext cx="830170"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0" name="TextBox 59"/>
          <p:cNvSpPr txBox="1"/>
          <p:nvPr/>
        </p:nvSpPr>
        <p:spPr>
          <a:xfrm>
            <a:off x="8229724" y="3237647"/>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1" name="TextBox 60"/>
          <p:cNvSpPr txBox="1"/>
          <p:nvPr/>
        </p:nvSpPr>
        <p:spPr>
          <a:xfrm>
            <a:off x="8178023" y="3887125"/>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62" name="Oval 61"/>
          <p:cNvSpPr/>
          <p:nvPr/>
        </p:nvSpPr>
        <p:spPr bwMode="auto">
          <a:xfrm>
            <a:off x="1855854" y="40353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5" name="Trapezoid 64"/>
          <p:cNvSpPr/>
          <p:nvPr/>
        </p:nvSpPr>
        <p:spPr bwMode="auto">
          <a:xfrm rot="5400000">
            <a:off x="6699007" y="3227355"/>
            <a:ext cx="989246" cy="1630826"/>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5" name="TextBox 54"/>
          <p:cNvSpPr txBox="1"/>
          <p:nvPr/>
        </p:nvSpPr>
        <p:spPr>
          <a:xfrm>
            <a:off x="6803914" y="3748872"/>
            <a:ext cx="722974" cy="20634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nvGrpSpPr>
          <p:cNvPr id="4" name="Group 3"/>
          <p:cNvGrpSpPr/>
          <p:nvPr/>
        </p:nvGrpSpPr>
        <p:grpSpPr>
          <a:xfrm>
            <a:off x="333007" y="883707"/>
            <a:ext cx="8733482" cy="1567516"/>
            <a:chOff x="333007" y="883707"/>
            <a:chExt cx="8733482" cy="1567516"/>
          </a:xfrm>
        </p:grpSpPr>
        <p:sp>
          <p:nvSpPr>
            <p:cNvPr id="63" name="Rectangle 62"/>
            <p:cNvSpPr/>
            <p:nvPr/>
          </p:nvSpPr>
          <p:spPr>
            <a:xfrm>
              <a:off x="1117650" y="1928003"/>
              <a:ext cx="7896013" cy="523220"/>
            </a:xfrm>
            <a:prstGeom prst="rect">
              <a:avLst/>
            </a:prstGeom>
          </p:spPr>
          <p:txBody>
            <a:bodyPr wrap="square">
              <a:spAutoFit/>
            </a:bodyPr>
            <a:lstStyle/>
            <a:p>
              <a:r>
                <a:rPr lang="en-US" sz="2800" dirty="0" smtClean="0">
                  <a:cs typeface="Times New Roman"/>
                </a:rPr>
                <a:t>-  </a:t>
              </a:r>
              <a:r>
                <a:rPr lang="en-US" sz="2800" i="1" dirty="0" smtClean="0">
                  <a:latin typeface="Times New Roman"/>
                  <a:cs typeface="Times New Roman"/>
                </a:rPr>
                <a:t>      </a:t>
              </a:r>
              <a:r>
                <a:rPr lang="en-US" sz="2800" dirty="0" smtClean="0">
                  <a:latin typeface="Times New Roman"/>
                  <a:cs typeface="Times New Roman"/>
                </a:rPr>
                <a:t>= </a:t>
              </a:r>
              <a:r>
                <a:rPr lang="en-US" sz="2800" dirty="0" smtClean="0">
                  <a:cs typeface="Times New Roman"/>
                </a:rPr>
                <a:t>locks + positions of symbols needed to unlock</a:t>
              </a:r>
            </a:p>
          </p:txBody>
        </p:sp>
        <p:sp>
          <p:nvSpPr>
            <p:cNvPr id="64" name="TextBox 63"/>
            <p:cNvSpPr txBox="1"/>
            <p:nvPr/>
          </p:nvSpPr>
          <p:spPr>
            <a:xfrm>
              <a:off x="1489822" y="1928003"/>
              <a:ext cx="396578" cy="518566"/>
            </a:xfrm>
            <a:prstGeom prst="rect">
              <a:avLst/>
            </a:prstGeom>
            <a:solidFill>
              <a:srgbClr val="008000"/>
            </a:solidFill>
          </p:spPr>
          <p:txBody>
            <a:bodyPr wrap="none" rtlCol="0">
              <a:no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66" name="Group 65"/>
            <p:cNvGrpSpPr/>
            <p:nvPr/>
          </p:nvGrpSpPr>
          <p:grpSpPr>
            <a:xfrm>
              <a:off x="333007" y="883707"/>
              <a:ext cx="8733482" cy="998296"/>
              <a:chOff x="333007" y="883707"/>
              <a:chExt cx="8733482" cy="998296"/>
            </a:xfrm>
          </p:grpSpPr>
          <p:sp>
            <p:nvSpPr>
              <p:cNvPr id="67" name="Rectangle 66"/>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68" name="Rectangle 67"/>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69" name="Rectangle 68"/>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grpSp>
      <p:sp>
        <p:nvSpPr>
          <p:cNvPr id="51"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29</a:t>
            </a:fld>
            <a:endParaRPr lang="en-US"/>
          </a:p>
        </p:txBody>
      </p:sp>
    </p:spTree>
    <p:extLst>
      <p:ext uri="{BB962C8B-B14F-4D97-AF65-F5344CB8AC3E}">
        <p14:creationId xmlns:p14="http://schemas.microsoft.com/office/powerpoint/2010/main" val="17832493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129437"/>
            <a:ext cx="8229600" cy="1143000"/>
          </a:xfrm>
        </p:spPr>
        <p:txBody>
          <a:bodyPr>
            <a:normAutofit fontScale="90000"/>
          </a:bodyPr>
          <a:lstStyle/>
          <a:p>
            <a:r>
              <a:rPr lang="en-US" dirty="0" smtClean="0">
                <a:latin typeface="Arial" charset="0"/>
              </a:rPr>
              <a:t>Key Derivation from Noisy Sources</a:t>
            </a:r>
            <a:endParaRPr lang="en-US" dirty="0">
              <a:latin typeface="Arial" charset="0"/>
            </a:endParaRPr>
          </a:p>
        </p:txBody>
      </p:sp>
      <p:sp>
        <p:nvSpPr>
          <p:cNvPr id="12" name="TextBox 11"/>
          <p:cNvSpPr txBox="1"/>
          <p:nvPr/>
        </p:nvSpPr>
        <p:spPr>
          <a:xfrm>
            <a:off x="6236468" y="957497"/>
            <a:ext cx="1813793" cy="369332"/>
          </a:xfrm>
          <a:prstGeom prst="rect">
            <a:avLst/>
          </a:prstGeom>
          <a:noFill/>
        </p:spPr>
        <p:txBody>
          <a:bodyPr wrap="none" rtlCol="0">
            <a:spAutoFit/>
          </a:bodyPr>
          <a:lstStyle/>
          <a:p>
            <a:pPr algn="ctr"/>
            <a:r>
              <a:rPr lang="en-US" sz="1800" b="1" dirty="0" smtClean="0"/>
              <a:t>Biometric Data</a:t>
            </a:r>
            <a:endParaRPr lang="en-US" sz="1800" b="1" dirty="0"/>
          </a:p>
        </p:txBody>
      </p:sp>
      <p:pic>
        <p:nvPicPr>
          <p:cNvPr id="7" name="Picture 6"/>
          <p:cNvPicPr>
            <a:picLocks noChangeAspect="1"/>
          </p:cNvPicPr>
          <p:nvPr/>
        </p:nvPicPr>
        <p:blipFill rotWithShape="1">
          <a:blip r:embed="rId3"/>
          <a:srcRect l="20810" t="11493" r="15055" b="2758"/>
          <a:stretch/>
        </p:blipFill>
        <p:spPr>
          <a:xfrm>
            <a:off x="6480292" y="1326829"/>
            <a:ext cx="1781840" cy="1582105"/>
          </a:xfrm>
          <a:prstGeom prst="rect">
            <a:avLst/>
          </a:prstGeom>
        </p:spPr>
      </p:pic>
      <p:sp>
        <p:nvSpPr>
          <p:cNvPr id="4" name="Slide Number Placeholder 3"/>
          <p:cNvSpPr>
            <a:spLocks noGrp="1"/>
          </p:cNvSpPr>
          <p:nvPr>
            <p:ph type="sldNum" sz="quarter" idx="4"/>
          </p:nvPr>
        </p:nvSpPr>
        <p:spPr/>
        <p:txBody>
          <a:bodyPr/>
          <a:lstStyle/>
          <a:p>
            <a:fld id="{9ED7421F-71E7-F748-8E9F-5BC3CDBE49C2}" type="slidenum">
              <a:rPr lang="en-US" smtClean="0"/>
              <a:t>3</a:t>
            </a:fld>
            <a:endParaRPr lang="en-US"/>
          </a:p>
        </p:txBody>
      </p:sp>
      <p:pic>
        <p:nvPicPr>
          <p:cNvPr id="5" name="Picture 4" descr="Screen Shot 2016-05-01 at 2.57.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15" y="1463912"/>
            <a:ext cx="1974849" cy="1418713"/>
          </a:xfrm>
          <a:prstGeom prst="rect">
            <a:avLst/>
          </a:prstGeom>
        </p:spPr>
      </p:pic>
      <p:sp>
        <p:nvSpPr>
          <p:cNvPr id="26" name="TextBox 25"/>
          <p:cNvSpPr txBox="1"/>
          <p:nvPr/>
        </p:nvSpPr>
        <p:spPr>
          <a:xfrm>
            <a:off x="706458" y="1013563"/>
            <a:ext cx="3906726" cy="369332"/>
          </a:xfrm>
          <a:prstGeom prst="rect">
            <a:avLst/>
          </a:prstGeom>
          <a:noFill/>
        </p:spPr>
        <p:txBody>
          <a:bodyPr wrap="none" rtlCol="0">
            <a:spAutoFit/>
          </a:bodyPr>
          <a:lstStyle/>
          <a:p>
            <a:r>
              <a:rPr lang="en-US" sz="1800" dirty="0" smtClean="0"/>
              <a:t>Physically Unclonable Functions (PUFs)</a:t>
            </a:r>
            <a:endParaRPr lang="en-US" sz="1800" dirty="0"/>
          </a:p>
        </p:txBody>
      </p:sp>
      <p:sp>
        <p:nvSpPr>
          <p:cNvPr id="27" name="Content Placeholder 1"/>
          <p:cNvSpPr>
            <a:spLocks noGrp="1"/>
          </p:cNvSpPr>
          <p:nvPr>
            <p:ph idx="1"/>
          </p:nvPr>
        </p:nvSpPr>
        <p:spPr>
          <a:xfrm>
            <a:off x="2345026" y="2908934"/>
            <a:ext cx="6798974" cy="3149888"/>
          </a:xfrm>
        </p:spPr>
        <p:txBody>
          <a:bodyPr>
            <a:noAutofit/>
          </a:bodyPr>
          <a:lstStyle/>
          <a:p>
            <a:r>
              <a:rPr lang="en-US" sz="2800" dirty="0"/>
              <a:t>Measure unique physical phenomenon</a:t>
            </a:r>
          </a:p>
          <a:p>
            <a:r>
              <a:rPr lang="en-US" sz="2800" dirty="0"/>
              <a:t>Unique, collectable, permanent, universal</a:t>
            </a:r>
          </a:p>
          <a:p>
            <a:r>
              <a:rPr lang="en-US" sz="2800" dirty="0"/>
              <a:t>Repeated readings exhibit significant noise</a:t>
            </a:r>
          </a:p>
          <a:p>
            <a:r>
              <a:rPr lang="en-US" sz="2800" dirty="0"/>
              <a:t>Uniqueness/Noise vary widely</a:t>
            </a:r>
          </a:p>
          <a:p>
            <a:r>
              <a:rPr lang="en-US" sz="2800" dirty="0"/>
              <a:t>Human iris believed to be “best”</a:t>
            </a:r>
            <a:br>
              <a:rPr lang="en-US" sz="2800" dirty="0"/>
            </a:br>
            <a:r>
              <a:rPr lang="en-US" sz="2800" dirty="0"/>
              <a:t>	</a:t>
            </a:r>
            <a:r>
              <a:rPr lang="en-US" sz="1800" dirty="0"/>
              <a:t>[Daugman04], [PrabhakarPankantiJain03]</a:t>
            </a:r>
            <a:r>
              <a:rPr lang="en-US" sz="2800" dirty="0"/>
              <a:t> </a:t>
            </a:r>
          </a:p>
        </p:txBody>
      </p:sp>
    </p:spTree>
    <p:extLst>
      <p:ext uri="{BB962C8B-B14F-4D97-AF65-F5344CB8AC3E}">
        <p14:creationId xmlns:p14="http://schemas.microsoft.com/office/powerpoint/2010/main" val="32535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fade">
                                      <p:cBhvr>
                                        <p:cTn id="2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66800" y="4832469"/>
            <a:ext cx="1186629" cy="1909285"/>
            <a:chOff x="166800" y="4578964"/>
            <a:chExt cx="1186629" cy="1909285"/>
          </a:xfrm>
        </p:grpSpPr>
        <p:pic>
          <p:nvPicPr>
            <p:cNvPr id="10" name="Picture 9"/>
            <p:cNvPicPr>
              <a:picLocks noChangeAspect="1"/>
            </p:cNvPicPr>
            <p:nvPr/>
          </p:nvPicPr>
          <p:blipFill>
            <a:blip r:embed="rId3"/>
            <a:stretch>
              <a:fillRect/>
            </a:stretch>
          </p:blipFill>
          <p:spPr>
            <a:xfrm>
              <a:off x="236691" y="4578964"/>
              <a:ext cx="959150" cy="1452913"/>
            </a:xfrm>
            <a:prstGeom prst="rect">
              <a:avLst/>
            </a:prstGeom>
          </p:spPr>
        </p:pic>
        <p:sp>
          <p:nvSpPr>
            <p:cNvPr id="27" name="Rectangle 26"/>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1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9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2</a:t>
              </a:r>
              <a:endParaRPr lang="en-US" sz="2800" dirty="0"/>
            </a:p>
          </p:txBody>
        </p:sp>
        <p:sp>
          <p:nvSpPr>
            <p:cNvPr id="28" name="Rectangle 2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0" name="Group 29"/>
          <p:cNvGrpSpPr/>
          <p:nvPr/>
        </p:nvGrpSpPr>
        <p:grpSpPr>
          <a:xfrm>
            <a:off x="1736123" y="4832469"/>
            <a:ext cx="1186629" cy="1909285"/>
            <a:chOff x="166800" y="4578964"/>
            <a:chExt cx="1186629" cy="1909285"/>
          </a:xfrm>
        </p:grpSpPr>
        <p:pic>
          <p:nvPicPr>
            <p:cNvPr id="31" name="Picture 30"/>
            <p:cNvPicPr>
              <a:picLocks noChangeAspect="1"/>
            </p:cNvPicPr>
            <p:nvPr/>
          </p:nvPicPr>
          <p:blipFill>
            <a:blip r:embed="rId3"/>
            <a:stretch>
              <a:fillRect/>
            </a:stretch>
          </p:blipFill>
          <p:spPr>
            <a:xfrm>
              <a:off x="236691" y="4578964"/>
              <a:ext cx="959150" cy="1452913"/>
            </a:xfrm>
            <a:prstGeom prst="rect">
              <a:avLst/>
            </a:prstGeom>
          </p:spPr>
        </p:pic>
        <p:sp>
          <p:nvSpPr>
            <p:cNvPr id="32" name="Rectangle 31"/>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3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9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5</a:t>
              </a:r>
              <a:endParaRPr lang="en-US" sz="2800" dirty="0"/>
            </a:p>
          </p:txBody>
        </p:sp>
        <p:sp>
          <p:nvSpPr>
            <p:cNvPr id="33" name="Rectangle 32"/>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4" name="Group 33"/>
          <p:cNvGrpSpPr/>
          <p:nvPr/>
        </p:nvGrpSpPr>
        <p:grpSpPr>
          <a:xfrm>
            <a:off x="3305446" y="4832469"/>
            <a:ext cx="1186629" cy="1909285"/>
            <a:chOff x="166800" y="4578964"/>
            <a:chExt cx="1186629" cy="1909285"/>
          </a:xfrm>
        </p:grpSpPr>
        <p:pic>
          <p:nvPicPr>
            <p:cNvPr id="35" name="Picture 34"/>
            <p:cNvPicPr>
              <a:picLocks noChangeAspect="1"/>
            </p:cNvPicPr>
            <p:nvPr/>
          </p:nvPicPr>
          <p:blipFill>
            <a:blip r:embed="rId3"/>
            <a:stretch>
              <a:fillRect/>
            </a:stretch>
          </p:blipFill>
          <p:spPr>
            <a:xfrm>
              <a:off x="236691" y="4578964"/>
              <a:ext cx="959150" cy="1452913"/>
            </a:xfrm>
            <a:prstGeom prst="rect">
              <a:avLst/>
            </a:prstGeom>
          </p:spPr>
        </p:pic>
        <p:sp>
          <p:nvSpPr>
            <p:cNvPr id="36" name="Rectangle 35"/>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3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4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5</a:t>
              </a:r>
              <a:endParaRPr lang="en-US" sz="2800" dirty="0"/>
            </a:p>
          </p:txBody>
        </p:sp>
        <p:sp>
          <p:nvSpPr>
            <p:cNvPr id="37" name="Rectangle 3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8" name="Group 37"/>
          <p:cNvGrpSpPr/>
          <p:nvPr/>
        </p:nvGrpSpPr>
        <p:grpSpPr>
          <a:xfrm>
            <a:off x="4874769" y="4832469"/>
            <a:ext cx="1186629" cy="1909285"/>
            <a:chOff x="166800" y="4578964"/>
            <a:chExt cx="1186629" cy="1909285"/>
          </a:xfrm>
        </p:grpSpPr>
        <p:pic>
          <p:nvPicPr>
            <p:cNvPr id="39" name="Picture 38"/>
            <p:cNvPicPr>
              <a:picLocks noChangeAspect="1"/>
            </p:cNvPicPr>
            <p:nvPr/>
          </p:nvPicPr>
          <p:blipFill>
            <a:blip r:embed="rId3"/>
            <a:stretch>
              <a:fillRect/>
            </a:stretch>
          </p:blipFill>
          <p:spPr>
            <a:xfrm>
              <a:off x="236691" y="4578964"/>
              <a:ext cx="959150" cy="1452913"/>
            </a:xfrm>
            <a:prstGeom prst="rect">
              <a:avLst/>
            </a:prstGeom>
          </p:spPr>
        </p:pic>
        <p:sp>
          <p:nvSpPr>
            <p:cNvPr id="40" name="Rectangle 39"/>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a:latin typeface="Times New Roman"/>
                  <a:cs typeface="Times New Roman"/>
                </a:rPr>
                <a:t>7</a:t>
              </a:r>
              <a:r>
                <a:rPr lang="en-US" sz="2800" baseline="-25000" dirty="0" smtClean="0">
                  <a:latin typeface="Times New Roman"/>
                  <a:cs typeface="Times New Roman"/>
                </a:rPr>
                <a:t> </a:t>
              </a:r>
              <a:r>
                <a:rPr lang="en-US" sz="2800" i="1" dirty="0" smtClean="0">
                  <a:solidFill>
                    <a:srgbClr val="FFFFFF"/>
                  </a:solidFill>
                  <a:latin typeface="Times New Roman"/>
                  <a:cs typeface="Times New Roman"/>
                </a:rPr>
                <a:t>a</a:t>
              </a:r>
              <a:r>
                <a:rPr lang="en-US" sz="2800" baseline="-25000" dirty="0">
                  <a:latin typeface="Times New Roman"/>
                  <a:cs typeface="Times New Roman"/>
                </a:rPr>
                <a:t>5</a:t>
              </a:r>
              <a:r>
                <a:rPr lang="en-US" sz="2800" baseline="-25000" dirty="0" smtClean="0">
                  <a:latin typeface="Times New Roman"/>
                  <a:cs typeface="Times New Roman"/>
                </a:rPr>
                <a:t> </a:t>
              </a:r>
              <a:r>
                <a:rPr lang="en-US" sz="2800" i="1" dirty="0" smtClean="0">
                  <a:solidFill>
                    <a:srgbClr val="FFFFFF"/>
                  </a:solidFill>
                  <a:latin typeface="Times New Roman"/>
                  <a:cs typeface="Times New Roman"/>
                </a:rPr>
                <a:t>a</a:t>
              </a:r>
              <a:r>
                <a:rPr lang="en-US" sz="2800" baseline="-25000" dirty="0">
                  <a:latin typeface="Times New Roman"/>
                  <a:cs typeface="Times New Roman"/>
                </a:rPr>
                <a:t>6</a:t>
              </a:r>
              <a:endParaRPr lang="en-US" sz="2800" dirty="0"/>
            </a:p>
          </p:txBody>
        </p:sp>
        <p:sp>
          <p:nvSpPr>
            <p:cNvPr id="41" name="Rectangle 4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2" name="Group 41"/>
          <p:cNvGrpSpPr/>
          <p:nvPr/>
        </p:nvGrpSpPr>
        <p:grpSpPr>
          <a:xfrm>
            <a:off x="6444092" y="4832469"/>
            <a:ext cx="1186629" cy="1909285"/>
            <a:chOff x="166800" y="4578964"/>
            <a:chExt cx="1186629" cy="1909285"/>
          </a:xfrm>
        </p:grpSpPr>
        <p:pic>
          <p:nvPicPr>
            <p:cNvPr id="43" name="Picture 42"/>
            <p:cNvPicPr>
              <a:picLocks noChangeAspect="1"/>
            </p:cNvPicPr>
            <p:nvPr/>
          </p:nvPicPr>
          <p:blipFill>
            <a:blip r:embed="rId3"/>
            <a:stretch>
              <a:fillRect/>
            </a:stretch>
          </p:blipFill>
          <p:spPr>
            <a:xfrm>
              <a:off x="236691" y="4578964"/>
              <a:ext cx="959150" cy="1452913"/>
            </a:xfrm>
            <a:prstGeom prst="rect">
              <a:avLst/>
            </a:prstGeom>
          </p:spPr>
        </p:pic>
        <p:sp>
          <p:nvSpPr>
            <p:cNvPr id="44" name="Rectangle 43"/>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2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8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7</a:t>
              </a:r>
              <a:endParaRPr lang="en-US" sz="2800" dirty="0"/>
            </a:p>
          </p:txBody>
        </p:sp>
        <p:sp>
          <p:nvSpPr>
            <p:cNvPr id="45" name="Rectangle 4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6" name="Group 45"/>
          <p:cNvGrpSpPr/>
          <p:nvPr/>
        </p:nvGrpSpPr>
        <p:grpSpPr>
          <a:xfrm>
            <a:off x="8013416" y="4832469"/>
            <a:ext cx="1186629" cy="1909285"/>
            <a:chOff x="166800" y="4578964"/>
            <a:chExt cx="1186629" cy="1909285"/>
          </a:xfrm>
        </p:grpSpPr>
        <p:pic>
          <p:nvPicPr>
            <p:cNvPr id="47" name="Picture 46"/>
            <p:cNvPicPr>
              <a:picLocks noChangeAspect="1"/>
            </p:cNvPicPr>
            <p:nvPr/>
          </p:nvPicPr>
          <p:blipFill>
            <a:blip r:embed="rId3"/>
            <a:stretch>
              <a:fillRect/>
            </a:stretch>
          </p:blipFill>
          <p:spPr>
            <a:xfrm>
              <a:off x="236691" y="4578964"/>
              <a:ext cx="959150" cy="1452913"/>
            </a:xfrm>
            <a:prstGeom prst="rect">
              <a:avLst/>
            </a:prstGeom>
          </p:spPr>
        </p:pic>
        <p:sp>
          <p:nvSpPr>
            <p:cNvPr id="48" name="Rectangle 47"/>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3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5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2</a:t>
              </a:r>
              <a:endParaRPr lang="en-US" sz="2800" dirty="0"/>
            </a:p>
          </p:txBody>
        </p:sp>
        <p:sp>
          <p:nvSpPr>
            <p:cNvPr id="49" name="Rectangle 4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61" name="TextBox 60"/>
          <p:cNvSpPr txBox="1"/>
          <p:nvPr/>
        </p:nvSpPr>
        <p:spPr>
          <a:xfrm>
            <a:off x="8178023" y="3887125"/>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50" name="Group 49"/>
          <p:cNvGrpSpPr/>
          <p:nvPr/>
        </p:nvGrpSpPr>
        <p:grpSpPr>
          <a:xfrm>
            <a:off x="333007" y="883707"/>
            <a:ext cx="8733482" cy="1567516"/>
            <a:chOff x="333007" y="883707"/>
            <a:chExt cx="8733482" cy="1567516"/>
          </a:xfrm>
        </p:grpSpPr>
        <p:sp>
          <p:nvSpPr>
            <p:cNvPr id="55" name="Rectangle 54"/>
            <p:cNvSpPr/>
            <p:nvPr/>
          </p:nvSpPr>
          <p:spPr>
            <a:xfrm>
              <a:off x="1117650" y="1928003"/>
              <a:ext cx="7896013" cy="523220"/>
            </a:xfrm>
            <a:prstGeom prst="rect">
              <a:avLst/>
            </a:prstGeom>
          </p:spPr>
          <p:txBody>
            <a:bodyPr wrap="square">
              <a:spAutoFit/>
            </a:bodyPr>
            <a:lstStyle/>
            <a:p>
              <a:r>
                <a:rPr lang="en-US" sz="2800" dirty="0" smtClean="0">
                  <a:cs typeface="Times New Roman"/>
                </a:rPr>
                <a:t>-  </a:t>
              </a:r>
              <a:r>
                <a:rPr lang="en-US" sz="2800" i="1" dirty="0" smtClean="0">
                  <a:latin typeface="Times New Roman"/>
                  <a:cs typeface="Times New Roman"/>
                </a:rPr>
                <a:t>      </a:t>
              </a:r>
              <a:r>
                <a:rPr lang="en-US" sz="2800" dirty="0" smtClean="0">
                  <a:latin typeface="Times New Roman"/>
                  <a:cs typeface="Times New Roman"/>
                </a:rPr>
                <a:t>= </a:t>
              </a:r>
              <a:r>
                <a:rPr lang="en-US" sz="2800" dirty="0" smtClean="0">
                  <a:cs typeface="Times New Roman"/>
                </a:rPr>
                <a:t>locks + positions of symbols needed to unlock</a:t>
              </a:r>
            </a:p>
          </p:txBody>
        </p:sp>
        <p:sp>
          <p:nvSpPr>
            <p:cNvPr id="56" name="TextBox 55"/>
            <p:cNvSpPr txBox="1"/>
            <p:nvPr/>
          </p:nvSpPr>
          <p:spPr>
            <a:xfrm>
              <a:off x="1489822" y="1928003"/>
              <a:ext cx="396578" cy="518566"/>
            </a:xfrm>
            <a:prstGeom prst="rect">
              <a:avLst/>
            </a:prstGeom>
            <a:solidFill>
              <a:srgbClr val="008000"/>
            </a:solidFill>
          </p:spPr>
          <p:txBody>
            <a:bodyPr wrap="none" rtlCol="0">
              <a:no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57" name="Group 56"/>
            <p:cNvGrpSpPr/>
            <p:nvPr/>
          </p:nvGrpSpPr>
          <p:grpSpPr>
            <a:xfrm>
              <a:off x="333007" y="883707"/>
              <a:ext cx="8733482" cy="998296"/>
              <a:chOff x="333007" y="883707"/>
              <a:chExt cx="8733482" cy="998296"/>
            </a:xfrm>
          </p:grpSpPr>
          <p:sp>
            <p:nvSpPr>
              <p:cNvPr id="58" name="Rectangle 57"/>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60" name="Rectangle 59"/>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62" name="Rectangle 61"/>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grpSp>
      <p:sp>
        <p:nvSpPr>
          <p:cNvPr id="51"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30</a:t>
            </a:fld>
            <a:endParaRPr lang="en-US"/>
          </a:p>
        </p:txBody>
      </p:sp>
    </p:spTree>
    <p:extLst>
      <p:ext uri="{BB962C8B-B14F-4D97-AF65-F5344CB8AC3E}">
        <p14:creationId xmlns:p14="http://schemas.microsoft.com/office/powerpoint/2010/main" val="4071807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1.11111E-6 L -0.88038 0.06343 " pathEditMode="relative" rAng="0" ptsTypes="AA">
                                      <p:cBhvr>
                                        <p:cTn id="6" dur="2000" fill="hold"/>
                                        <p:tgtEl>
                                          <p:spTgt spid="61"/>
                                        </p:tgtEl>
                                        <p:attrNameLst>
                                          <p:attrName>ppt_x</p:attrName>
                                          <p:attrName>ppt_y</p:attrName>
                                        </p:attrNameLst>
                                      </p:cBhvr>
                                      <p:rCtr x="-44028" y="3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6704"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057956"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134672"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6800" y="4832469"/>
            <a:ext cx="1186629" cy="1909285"/>
            <a:chOff x="166800" y="4578964"/>
            <a:chExt cx="1186629" cy="1909285"/>
          </a:xfrm>
        </p:grpSpPr>
        <p:pic>
          <p:nvPicPr>
            <p:cNvPr id="10" name="Picture 9"/>
            <p:cNvPicPr>
              <a:picLocks noChangeAspect="1"/>
            </p:cNvPicPr>
            <p:nvPr/>
          </p:nvPicPr>
          <p:blipFill>
            <a:blip r:embed="rId3"/>
            <a:stretch>
              <a:fillRect/>
            </a:stretch>
          </p:blipFill>
          <p:spPr>
            <a:xfrm>
              <a:off x="236691" y="4578964"/>
              <a:ext cx="959150" cy="1452913"/>
            </a:xfrm>
            <a:prstGeom prst="rect">
              <a:avLst/>
            </a:prstGeom>
          </p:spPr>
        </p:pic>
        <p:sp>
          <p:nvSpPr>
            <p:cNvPr id="27" name="Rectangle 26"/>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1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9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2</a:t>
              </a:r>
              <a:endParaRPr lang="en-US" sz="2800" dirty="0"/>
            </a:p>
          </p:txBody>
        </p:sp>
        <p:sp>
          <p:nvSpPr>
            <p:cNvPr id="28" name="Rectangle 2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0" name="Group 29"/>
          <p:cNvGrpSpPr/>
          <p:nvPr/>
        </p:nvGrpSpPr>
        <p:grpSpPr>
          <a:xfrm>
            <a:off x="1736123" y="4832469"/>
            <a:ext cx="1186629" cy="1909285"/>
            <a:chOff x="166800" y="4578964"/>
            <a:chExt cx="1186629" cy="1909285"/>
          </a:xfrm>
        </p:grpSpPr>
        <p:pic>
          <p:nvPicPr>
            <p:cNvPr id="31" name="Picture 30"/>
            <p:cNvPicPr>
              <a:picLocks noChangeAspect="1"/>
            </p:cNvPicPr>
            <p:nvPr/>
          </p:nvPicPr>
          <p:blipFill>
            <a:blip r:embed="rId3"/>
            <a:stretch>
              <a:fillRect/>
            </a:stretch>
          </p:blipFill>
          <p:spPr>
            <a:xfrm>
              <a:off x="236691" y="4578964"/>
              <a:ext cx="959150" cy="1452913"/>
            </a:xfrm>
            <a:prstGeom prst="rect">
              <a:avLst/>
            </a:prstGeom>
          </p:spPr>
        </p:pic>
        <p:sp>
          <p:nvSpPr>
            <p:cNvPr id="32" name="Rectangle 31"/>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3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9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5</a:t>
              </a:r>
              <a:endParaRPr lang="en-US" sz="2800" dirty="0"/>
            </a:p>
          </p:txBody>
        </p:sp>
        <p:sp>
          <p:nvSpPr>
            <p:cNvPr id="33" name="Rectangle 32"/>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4" name="Group 33"/>
          <p:cNvGrpSpPr/>
          <p:nvPr/>
        </p:nvGrpSpPr>
        <p:grpSpPr>
          <a:xfrm>
            <a:off x="3305446" y="4832469"/>
            <a:ext cx="1186629" cy="1909285"/>
            <a:chOff x="166800" y="4578964"/>
            <a:chExt cx="1186629" cy="1909285"/>
          </a:xfrm>
        </p:grpSpPr>
        <p:pic>
          <p:nvPicPr>
            <p:cNvPr id="35" name="Picture 34"/>
            <p:cNvPicPr>
              <a:picLocks noChangeAspect="1"/>
            </p:cNvPicPr>
            <p:nvPr/>
          </p:nvPicPr>
          <p:blipFill>
            <a:blip r:embed="rId3"/>
            <a:stretch>
              <a:fillRect/>
            </a:stretch>
          </p:blipFill>
          <p:spPr>
            <a:xfrm>
              <a:off x="236691" y="4578964"/>
              <a:ext cx="959150" cy="1452913"/>
            </a:xfrm>
            <a:prstGeom prst="rect">
              <a:avLst/>
            </a:prstGeom>
          </p:spPr>
        </p:pic>
        <p:sp>
          <p:nvSpPr>
            <p:cNvPr id="36" name="Rectangle 35"/>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3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4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5</a:t>
              </a:r>
              <a:endParaRPr lang="en-US" sz="2800" dirty="0"/>
            </a:p>
          </p:txBody>
        </p:sp>
        <p:sp>
          <p:nvSpPr>
            <p:cNvPr id="37" name="Rectangle 3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8" name="Group 37"/>
          <p:cNvGrpSpPr/>
          <p:nvPr/>
        </p:nvGrpSpPr>
        <p:grpSpPr>
          <a:xfrm>
            <a:off x="4874769" y="4832469"/>
            <a:ext cx="1186629" cy="1909285"/>
            <a:chOff x="166800" y="4578964"/>
            <a:chExt cx="1186629" cy="1909285"/>
          </a:xfrm>
        </p:grpSpPr>
        <p:pic>
          <p:nvPicPr>
            <p:cNvPr id="39" name="Picture 38"/>
            <p:cNvPicPr>
              <a:picLocks noChangeAspect="1"/>
            </p:cNvPicPr>
            <p:nvPr/>
          </p:nvPicPr>
          <p:blipFill>
            <a:blip r:embed="rId3"/>
            <a:stretch>
              <a:fillRect/>
            </a:stretch>
          </p:blipFill>
          <p:spPr>
            <a:xfrm>
              <a:off x="236691" y="4578964"/>
              <a:ext cx="959150" cy="1452913"/>
            </a:xfrm>
            <a:prstGeom prst="rect">
              <a:avLst/>
            </a:prstGeom>
          </p:spPr>
        </p:pic>
        <p:sp>
          <p:nvSpPr>
            <p:cNvPr id="40" name="Rectangle 39"/>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a:latin typeface="Times New Roman"/>
                  <a:cs typeface="Times New Roman"/>
                </a:rPr>
                <a:t>7</a:t>
              </a:r>
              <a:r>
                <a:rPr lang="en-US" sz="2800" baseline="-25000" dirty="0" smtClean="0">
                  <a:latin typeface="Times New Roman"/>
                  <a:cs typeface="Times New Roman"/>
                </a:rPr>
                <a:t> </a:t>
              </a:r>
              <a:r>
                <a:rPr lang="en-US" sz="2800" i="1" dirty="0" smtClean="0">
                  <a:solidFill>
                    <a:srgbClr val="FFFFFF"/>
                  </a:solidFill>
                  <a:latin typeface="Times New Roman"/>
                  <a:cs typeface="Times New Roman"/>
                </a:rPr>
                <a:t>a</a:t>
              </a:r>
              <a:r>
                <a:rPr lang="en-US" sz="2800" baseline="-25000" dirty="0">
                  <a:latin typeface="Times New Roman"/>
                  <a:cs typeface="Times New Roman"/>
                </a:rPr>
                <a:t>5</a:t>
              </a:r>
              <a:r>
                <a:rPr lang="en-US" sz="2800" baseline="-25000" dirty="0" smtClean="0">
                  <a:latin typeface="Times New Roman"/>
                  <a:cs typeface="Times New Roman"/>
                </a:rPr>
                <a:t> </a:t>
              </a:r>
              <a:r>
                <a:rPr lang="en-US" sz="2800" i="1" dirty="0" smtClean="0">
                  <a:solidFill>
                    <a:srgbClr val="FFFFFF"/>
                  </a:solidFill>
                  <a:latin typeface="Times New Roman"/>
                  <a:cs typeface="Times New Roman"/>
                </a:rPr>
                <a:t>a</a:t>
              </a:r>
              <a:r>
                <a:rPr lang="en-US" sz="2800" baseline="-25000" dirty="0">
                  <a:latin typeface="Times New Roman"/>
                  <a:cs typeface="Times New Roman"/>
                </a:rPr>
                <a:t>6</a:t>
              </a:r>
              <a:endParaRPr lang="en-US" sz="2800" dirty="0"/>
            </a:p>
          </p:txBody>
        </p:sp>
        <p:sp>
          <p:nvSpPr>
            <p:cNvPr id="41" name="Rectangle 4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2" name="Group 41"/>
          <p:cNvGrpSpPr/>
          <p:nvPr/>
        </p:nvGrpSpPr>
        <p:grpSpPr>
          <a:xfrm>
            <a:off x="6444092" y="4832469"/>
            <a:ext cx="1186629" cy="1909285"/>
            <a:chOff x="166800" y="4578964"/>
            <a:chExt cx="1186629" cy="1909285"/>
          </a:xfrm>
        </p:grpSpPr>
        <p:pic>
          <p:nvPicPr>
            <p:cNvPr id="43" name="Picture 42"/>
            <p:cNvPicPr>
              <a:picLocks noChangeAspect="1"/>
            </p:cNvPicPr>
            <p:nvPr/>
          </p:nvPicPr>
          <p:blipFill>
            <a:blip r:embed="rId3"/>
            <a:stretch>
              <a:fillRect/>
            </a:stretch>
          </p:blipFill>
          <p:spPr>
            <a:xfrm>
              <a:off x="236691" y="4578964"/>
              <a:ext cx="959150" cy="1452913"/>
            </a:xfrm>
            <a:prstGeom prst="rect">
              <a:avLst/>
            </a:prstGeom>
          </p:spPr>
        </p:pic>
        <p:sp>
          <p:nvSpPr>
            <p:cNvPr id="44" name="Rectangle 43"/>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2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8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7</a:t>
              </a:r>
              <a:endParaRPr lang="en-US" sz="2800" dirty="0"/>
            </a:p>
          </p:txBody>
        </p:sp>
        <p:sp>
          <p:nvSpPr>
            <p:cNvPr id="45" name="Rectangle 4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6" name="Group 45"/>
          <p:cNvGrpSpPr/>
          <p:nvPr/>
        </p:nvGrpSpPr>
        <p:grpSpPr>
          <a:xfrm>
            <a:off x="8013416" y="4832469"/>
            <a:ext cx="1186629" cy="1909285"/>
            <a:chOff x="166800" y="4578964"/>
            <a:chExt cx="1186629" cy="1909285"/>
          </a:xfrm>
        </p:grpSpPr>
        <p:pic>
          <p:nvPicPr>
            <p:cNvPr id="47" name="Picture 46"/>
            <p:cNvPicPr>
              <a:picLocks noChangeAspect="1"/>
            </p:cNvPicPr>
            <p:nvPr/>
          </p:nvPicPr>
          <p:blipFill>
            <a:blip r:embed="rId3"/>
            <a:stretch>
              <a:fillRect/>
            </a:stretch>
          </p:blipFill>
          <p:spPr>
            <a:xfrm>
              <a:off x="236691" y="4578964"/>
              <a:ext cx="959150" cy="1452913"/>
            </a:xfrm>
            <a:prstGeom prst="rect">
              <a:avLst/>
            </a:prstGeom>
          </p:spPr>
        </p:pic>
        <p:sp>
          <p:nvSpPr>
            <p:cNvPr id="48" name="Rectangle 47"/>
            <p:cNvSpPr/>
            <p:nvPr/>
          </p:nvSpPr>
          <p:spPr>
            <a:xfrm>
              <a:off x="166800" y="5965029"/>
              <a:ext cx="1186629" cy="523220"/>
            </a:xfrm>
            <a:prstGeom prst="rect">
              <a:avLst/>
            </a:prstGeom>
          </p:spPr>
          <p:txBody>
            <a:bodyPr wrap="square">
              <a:spAutoFit/>
            </a:bodyPr>
            <a:lstStyle/>
            <a:p>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3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5 </a:t>
              </a:r>
              <a:r>
                <a:rPr lang="en-US" sz="2800" i="1" dirty="0" smtClean="0">
                  <a:solidFill>
                    <a:srgbClr val="FFFFFF"/>
                  </a:solidFill>
                  <a:latin typeface="Times New Roman"/>
                  <a:cs typeface="Times New Roman"/>
                </a:rPr>
                <a:t>a</a:t>
              </a:r>
              <a:r>
                <a:rPr lang="en-US" sz="2800" baseline="-25000" dirty="0" smtClean="0">
                  <a:latin typeface="Times New Roman"/>
                  <a:cs typeface="Times New Roman"/>
                </a:rPr>
                <a:t>2</a:t>
              </a:r>
              <a:endParaRPr lang="en-US" sz="2800" dirty="0"/>
            </a:p>
          </p:txBody>
        </p:sp>
        <p:sp>
          <p:nvSpPr>
            <p:cNvPr id="49" name="Rectangle 4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61" name="TextBox 60"/>
          <p:cNvSpPr txBox="1"/>
          <p:nvPr/>
        </p:nvSpPr>
        <p:spPr>
          <a:xfrm>
            <a:off x="126769" y="432415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50" name="Rectangle 49"/>
          <p:cNvSpPr/>
          <p:nvPr/>
        </p:nvSpPr>
        <p:spPr>
          <a:xfrm>
            <a:off x="373929" y="2780366"/>
            <a:ext cx="8733482" cy="523220"/>
          </a:xfrm>
          <a:prstGeom prst="rect">
            <a:avLst/>
          </a:prstGeom>
        </p:spPr>
        <p:txBody>
          <a:bodyPr wrap="square">
            <a:spAutoFit/>
          </a:bodyPr>
          <a:lstStyle/>
          <a:p>
            <a:r>
              <a:rPr lang="en-US" sz="2800" i="1" dirty="0" smtClean="0">
                <a:latin typeface="Times New Roman"/>
                <a:cs typeface="Times New Roman"/>
              </a:rPr>
              <a:t>Rep</a:t>
            </a:r>
            <a:r>
              <a:rPr lang="en-US" sz="2800" dirty="0" smtClean="0">
                <a:cs typeface="Times New Roman"/>
              </a:rPr>
              <a:t>:</a:t>
            </a:r>
          </a:p>
        </p:txBody>
      </p:sp>
      <p:sp>
        <p:nvSpPr>
          <p:cNvPr id="55" name="Rectangle 54"/>
          <p:cNvSpPr/>
          <p:nvPr/>
        </p:nvSpPr>
        <p:spPr>
          <a:xfrm>
            <a:off x="2164963" y="3530324"/>
            <a:ext cx="4869526" cy="523220"/>
          </a:xfrm>
          <a:prstGeom prst="rect">
            <a:avLst/>
          </a:prstGeom>
        </p:spPr>
        <p:txBody>
          <a:bodyPr wrap="square">
            <a:spAutoFit/>
          </a:bodyPr>
          <a:lstStyle/>
          <a:p>
            <a:r>
              <a:rPr lang="en-US" sz="2800" i="1" dirty="0" smtClean="0">
                <a:latin typeface="Times New Roman"/>
                <a:cs typeface="Times New Roman"/>
              </a:rPr>
              <a:t>w</a:t>
            </a:r>
            <a:r>
              <a:rPr lang="en-US" sz="2800" baseline="-25000" dirty="0">
                <a:latin typeface="Times New Roman"/>
                <a:cs typeface="Times New Roman"/>
              </a:rPr>
              <a:t>1</a:t>
            </a:r>
            <a:r>
              <a:rPr lang="en-US" sz="2800" baseline="-25000" dirty="0" smtClean="0">
                <a:latin typeface="Times New Roman"/>
                <a:cs typeface="Times New Roman"/>
              </a:rPr>
              <a:t> </a:t>
            </a:r>
            <a:r>
              <a:rPr lang="en-US" sz="2800" i="1" dirty="0" smtClean="0">
                <a:latin typeface="Times New Roman"/>
                <a:cs typeface="Times New Roman"/>
              </a:rPr>
              <a:t>= a</a:t>
            </a:r>
            <a:r>
              <a:rPr lang="en-US" sz="2800" baseline="-25000" dirty="0" smtClean="0">
                <a:latin typeface="Times New Roman"/>
                <a:cs typeface="Times New Roman"/>
              </a:rPr>
              <a:t>1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4</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6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7</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9</a:t>
            </a:r>
            <a:endParaRPr lang="en-US" sz="2800" dirty="0"/>
          </a:p>
        </p:txBody>
      </p:sp>
      <p:sp>
        <p:nvSpPr>
          <p:cNvPr id="56" name="Rectangle 55"/>
          <p:cNvSpPr/>
          <p:nvPr/>
        </p:nvSpPr>
        <p:spPr>
          <a:xfrm>
            <a:off x="8251358" y="3833586"/>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Arrow Connector 56"/>
          <p:cNvCxnSpPr/>
          <p:nvPr/>
        </p:nvCxnSpPr>
        <p:spPr bwMode="auto">
          <a:xfrm>
            <a:off x="8023154" y="4340753"/>
            <a:ext cx="869787" cy="779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0" name="TextBox 59"/>
          <p:cNvSpPr txBox="1"/>
          <p:nvPr/>
        </p:nvSpPr>
        <p:spPr>
          <a:xfrm>
            <a:off x="8229724" y="378931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3" name="Trapezoid 62"/>
          <p:cNvSpPr/>
          <p:nvPr/>
        </p:nvSpPr>
        <p:spPr bwMode="auto">
          <a:xfrm rot="5400000">
            <a:off x="6699007" y="3489669"/>
            <a:ext cx="989246" cy="1630826"/>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64" name="TextBox 63"/>
          <p:cNvSpPr txBox="1"/>
          <p:nvPr/>
        </p:nvSpPr>
        <p:spPr>
          <a:xfrm>
            <a:off x="6803914" y="4011186"/>
            <a:ext cx="764152" cy="461665"/>
          </a:xfrm>
          <a:prstGeom prst="rect">
            <a:avLst/>
          </a:prstGeom>
          <a:noFill/>
        </p:spPr>
        <p:txBody>
          <a:bodyPr wrap="none" rtlCol="0">
            <a:spAutoFit/>
          </a:bodyPr>
          <a:lstStyle/>
          <a:p>
            <a:r>
              <a:rPr lang="en-US" sz="2400" i="1" dirty="0" smtClean="0">
                <a:latin typeface="Times New Roman"/>
                <a:cs typeface="Times New Roman"/>
              </a:rPr>
              <a:t>Rep</a:t>
            </a:r>
            <a:endParaRPr lang="en-US" sz="2400" i="1" dirty="0">
              <a:latin typeface="Times New Roman"/>
              <a:cs typeface="Times New Roman"/>
            </a:endParaRPr>
          </a:p>
        </p:txBody>
      </p:sp>
      <p:cxnSp>
        <p:nvCxnSpPr>
          <p:cNvPr id="65" name="Straight Arrow Connector 64"/>
          <p:cNvCxnSpPr/>
          <p:nvPr/>
        </p:nvCxnSpPr>
        <p:spPr bwMode="auto">
          <a:xfrm flipV="1">
            <a:off x="1963132" y="4089416"/>
            <a:ext cx="4415084" cy="116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6" name="Oval 65"/>
          <p:cNvSpPr/>
          <p:nvPr/>
        </p:nvSpPr>
        <p:spPr bwMode="auto">
          <a:xfrm>
            <a:off x="1855854" y="40353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9" name="Straight Arrow Connector 68"/>
          <p:cNvCxnSpPr>
            <a:stCxn id="61" idx="3"/>
          </p:cNvCxnSpPr>
          <p:nvPr/>
        </p:nvCxnSpPr>
        <p:spPr bwMode="auto">
          <a:xfrm>
            <a:off x="622952" y="4585760"/>
            <a:ext cx="575526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grpSp>
        <p:nvGrpSpPr>
          <p:cNvPr id="58" name="Group 57"/>
          <p:cNvGrpSpPr/>
          <p:nvPr/>
        </p:nvGrpSpPr>
        <p:grpSpPr>
          <a:xfrm>
            <a:off x="333007" y="883707"/>
            <a:ext cx="8733482" cy="1567516"/>
            <a:chOff x="333007" y="883707"/>
            <a:chExt cx="8733482" cy="1567516"/>
          </a:xfrm>
        </p:grpSpPr>
        <p:sp>
          <p:nvSpPr>
            <p:cNvPr id="62" name="Rectangle 61"/>
            <p:cNvSpPr/>
            <p:nvPr/>
          </p:nvSpPr>
          <p:spPr>
            <a:xfrm>
              <a:off x="1117650" y="1928003"/>
              <a:ext cx="7896013" cy="523220"/>
            </a:xfrm>
            <a:prstGeom prst="rect">
              <a:avLst/>
            </a:prstGeom>
          </p:spPr>
          <p:txBody>
            <a:bodyPr wrap="square">
              <a:spAutoFit/>
            </a:bodyPr>
            <a:lstStyle/>
            <a:p>
              <a:r>
                <a:rPr lang="en-US" sz="2800" dirty="0" smtClean="0">
                  <a:cs typeface="Times New Roman"/>
                </a:rPr>
                <a:t>-  </a:t>
              </a:r>
              <a:r>
                <a:rPr lang="en-US" sz="2800" i="1" dirty="0" smtClean="0">
                  <a:latin typeface="Times New Roman"/>
                  <a:cs typeface="Times New Roman"/>
                </a:rPr>
                <a:t>      </a:t>
              </a:r>
              <a:r>
                <a:rPr lang="en-US" sz="2800" dirty="0" smtClean="0">
                  <a:latin typeface="Times New Roman"/>
                  <a:cs typeface="Times New Roman"/>
                </a:rPr>
                <a:t>= </a:t>
              </a:r>
              <a:r>
                <a:rPr lang="en-US" sz="2800" dirty="0" smtClean="0">
                  <a:cs typeface="Times New Roman"/>
                </a:rPr>
                <a:t>locks + positions of symbols needed to unlock</a:t>
              </a:r>
            </a:p>
          </p:txBody>
        </p:sp>
        <p:sp>
          <p:nvSpPr>
            <p:cNvPr id="71" name="TextBox 70"/>
            <p:cNvSpPr txBox="1"/>
            <p:nvPr/>
          </p:nvSpPr>
          <p:spPr>
            <a:xfrm>
              <a:off x="1489822" y="1928003"/>
              <a:ext cx="396578" cy="518566"/>
            </a:xfrm>
            <a:prstGeom prst="rect">
              <a:avLst/>
            </a:prstGeom>
            <a:solidFill>
              <a:srgbClr val="008000"/>
            </a:solidFill>
          </p:spPr>
          <p:txBody>
            <a:bodyPr wrap="none" rtlCol="0">
              <a:no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73" name="Group 72"/>
            <p:cNvGrpSpPr/>
            <p:nvPr/>
          </p:nvGrpSpPr>
          <p:grpSpPr>
            <a:xfrm>
              <a:off x="333007" y="883707"/>
              <a:ext cx="8733482" cy="998296"/>
              <a:chOff x="333007" y="883707"/>
              <a:chExt cx="8733482" cy="998296"/>
            </a:xfrm>
          </p:grpSpPr>
          <p:sp>
            <p:nvSpPr>
              <p:cNvPr id="74" name="Rectangle 73"/>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75" name="Rectangle 74"/>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76" name="Rectangle 75"/>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grpSp>
      <p:sp>
        <p:nvSpPr>
          <p:cNvPr id="51"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31</a:t>
            </a:fld>
            <a:endParaRPr lang="en-US"/>
          </a:p>
        </p:txBody>
      </p:sp>
    </p:spTree>
    <p:extLst>
      <p:ext uri="{BB962C8B-B14F-4D97-AF65-F5344CB8AC3E}">
        <p14:creationId xmlns:p14="http://schemas.microsoft.com/office/powerpoint/2010/main" val="3630726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7" grpId="0" animBg="1"/>
      <p:bldP spid="68" grpId="0" animBg="1"/>
      <p:bldP spid="55" grpId="0"/>
      <p:bldP spid="56" grpId="0" animBg="1"/>
      <p:bldP spid="60" grpId="0"/>
      <p:bldP spid="63" grpId="0" animBg="1"/>
      <p:bldP spid="64" grpId="0"/>
      <p:bldP spid="6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684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74958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4960535"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2490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813131"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346704"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057956"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134672"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6800" y="4832469"/>
            <a:ext cx="1186629" cy="1909285"/>
            <a:chOff x="166800" y="4578964"/>
            <a:chExt cx="1186629" cy="1909285"/>
          </a:xfrm>
        </p:grpSpPr>
        <p:pic>
          <p:nvPicPr>
            <p:cNvPr id="10" name="Picture 9"/>
            <p:cNvPicPr>
              <a:picLocks noChangeAspect="1"/>
            </p:cNvPicPr>
            <p:nvPr/>
          </p:nvPicPr>
          <p:blipFill>
            <a:blip r:embed="rId3"/>
            <a:stretch>
              <a:fillRect/>
            </a:stretch>
          </p:blipFill>
          <p:spPr>
            <a:xfrm>
              <a:off x="236691" y="4578964"/>
              <a:ext cx="959150" cy="1452913"/>
            </a:xfrm>
            <a:prstGeom prst="rect">
              <a:avLst/>
            </a:prstGeom>
          </p:spPr>
        </p:pic>
        <p:sp>
          <p:nvSpPr>
            <p:cNvPr id="27" name="Rectangle 2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28" name="Rectangle 2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4" name="Group 33"/>
          <p:cNvGrpSpPr/>
          <p:nvPr/>
        </p:nvGrpSpPr>
        <p:grpSpPr>
          <a:xfrm>
            <a:off x="3305446" y="4832469"/>
            <a:ext cx="1186629" cy="1909285"/>
            <a:chOff x="166800" y="4578964"/>
            <a:chExt cx="1186629" cy="1909285"/>
          </a:xfrm>
        </p:grpSpPr>
        <p:pic>
          <p:nvPicPr>
            <p:cNvPr id="35" name="Picture 34"/>
            <p:cNvPicPr>
              <a:picLocks noChangeAspect="1"/>
            </p:cNvPicPr>
            <p:nvPr/>
          </p:nvPicPr>
          <p:blipFill>
            <a:blip r:embed="rId3"/>
            <a:stretch>
              <a:fillRect/>
            </a:stretch>
          </p:blipFill>
          <p:spPr>
            <a:xfrm>
              <a:off x="236691" y="4578964"/>
              <a:ext cx="959150" cy="1452913"/>
            </a:xfrm>
            <a:prstGeom prst="rect">
              <a:avLst/>
            </a:prstGeom>
          </p:spPr>
        </p:pic>
        <p:sp>
          <p:nvSpPr>
            <p:cNvPr id="36" name="Rectangle 35"/>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4</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37" name="Rectangle 3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8" name="Group 37"/>
          <p:cNvGrpSpPr/>
          <p:nvPr/>
        </p:nvGrpSpPr>
        <p:grpSpPr>
          <a:xfrm>
            <a:off x="4874769" y="4832469"/>
            <a:ext cx="1186629" cy="1909285"/>
            <a:chOff x="166800" y="4578964"/>
            <a:chExt cx="1186629" cy="1909285"/>
          </a:xfrm>
        </p:grpSpPr>
        <p:pic>
          <p:nvPicPr>
            <p:cNvPr id="39" name="Picture 38"/>
            <p:cNvPicPr>
              <a:picLocks noChangeAspect="1"/>
            </p:cNvPicPr>
            <p:nvPr/>
          </p:nvPicPr>
          <p:blipFill>
            <a:blip r:embed="rId3"/>
            <a:stretch>
              <a:fillRect/>
            </a:stretch>
          </p:blipFill>
          <p:spPr>
            <a:xfrm>
              <a:off x="236691" y="4578964"/>
              <a:ext cx="959150" cy="1452913"/>
            </a:xfrm>
            <a:prstGeom prst="rect">
              <a:avLst/>
            </a:prstGeom>
          </p:spPr>
        </p:pic>
        <p:sp>
          <p:nvSpPr>
            <p:cNvPr id="40" name="Rectangle 39"/>
            <p:cNvSpPr/>
            <p:nvPr/>
          </p:nvSpPr>
          <p:spPr>
            <a:xfrm>
              <a:off x="166800" y="5965029"/>
              <a:ext cx="1186629" cy="523220"/>
            </a:xfrm>
            <a:prstGeom prst="rect">
              <a:avLst/>
            </a:prstGeom>
          </p:spPr>
          <p:txBody>
            <a:bodyPr wrap="square">
              <a:spAutoFit/>
            </a:bodyPr>
            <a:lstStyle/>
            <a:p>
              <a:r>
                <a:rPr lang="en-US" sz="2800" i="1" dirty="0" smtClean="0">
                  <a:solidFill>
                    <a:srgbClr val="FF0000"/>
                  </a:solidFill>
                  <a:latin typeface="Times New Roman"/>
                  <a:cs typeface="Times New Roman"/>
                </a:rPr>
                <a:t>a</a:t>
              </a:r>
              <a:r>
                <a:rPr lang="en-US" sz="2800" baseline="-25000" dirty="0">
                  <a:solidFill>
                    <a:srgbClr val="FF0000"/>
                  </a:solidFill>
                  <a:latin typeface="Times New Roman"/>
                  <a:cs typeface="Times New Roman"/>
                </a:rPr>
                <a:t>7</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5</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6</a:t>
              </a:r>
              <a:endParaRPr lang="en-US" sz="2800" dirty="0">
                <a:solidFill>
                  <a:srgbClr val="000000"/>
                </a:solidFill>
              </a:endParaRPr>
            </a:p>
          </p:txBody>
        </p:sp>
        <p:sp>
          <p:nvSpPr>
            <p:cNvPr id="41" name="Rectangle 4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2" name="Group 41"/>
          <p:cNvGrpSpPr/>
          <p:nvPr/>
        </p:nvGrpSpPr>
        <p:grpSpPr>
          <a:xfrm>
            <a:off x="6444092" y="4832469"/>
            <a:ext cx="1186629" cy="1909285"/>
            <a:chOff x="166800" y="4578964"/>
            <a:chExt cx="1186629" cy="1909285"/>
          </a:xfrm>
        </p:grpSpPr>
        <p:pic>
          <p:nvPicPr>
            <p:cNvPr id="43" name="Picture 42"/>
            <p:cNvPicPr>
              <a:picLocks noChangeAspect="1"/>
            </p:cNvPicPr>
            <p:nvPr/>
          </p:nvPicPr>
          <p:blipFill>
            <a:blip r:embed="rId3"/>
            <a:stretch>
              <a:fillRect/>
            </a:stretch>
          </p:blipFill>
          <p:spPr>
            <a:xfrm>
              <a:off x="236691" y="4578964"/>
              <a:ext cx="959150" cy="1452913"/>
            </a:xfrm>
            <a:prstGeom prst="rect">
              <a:avLst/>
            </a:prstGeom>
          </p:spPr>
        </p:pic>
        <p:sp>
          <p:nvSpPr>
            <p:cNvPr id="44" name="Rectangle 43"/>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8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7</a:t>
              </a:r>
              <a:endParaRPr lang="en-US" sz="2800" dirty="0">
                <a:solidFill>
                  <a:srgbClr val="FF0000"/>
                </a:solidFill>
              </a:endParaRPr>
            </a:p>
          </p:txBody>
        </p:sp>
        <p:sp>
          <p:nvSpPr>
            <p:cNvPr id="45" name="Rectangle 4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6" name="Group 45"/>
          <p:cNvGrpSpPr/>
          <p:nvPr/>
        </p:nvGrpSpPr>
        <p:grpSpPr>
          <a:xfrm>
            <a:off x="8013416" y="4832469"/>
            <a:ext cx="1186629" cy="1909285"/>
            <a:chOff x="166800" y="4578964"/>
            <a:chExt cx="1186629" cy="1909285"/>
          </a:xfrm>
        </p:grpSpPr>
        <p:pic>
          <p:nvPicPr>
            <p:cNvPr id="47" name="Picture 46"/>
            <p:cNvPicPr>
              <a:picLocks noChangeAspect="1"/>
            </p:cNvPicPr>
            <p:nvPr/>
          </p:nvPicPr>
          <p:blipFill>
            <a:blip r:embed="rId3"/>
            <a:stretch>
              <a:fillRect/>
            </a:stretch>
          </p:blipFill>
          <p:spPr>
            <a:xfrm>
              <a:off x="236691" y="4578964"/>
              <a:ext cx="959150" cy="1452913"/>
            </a:xfrm>
            <a:prstGeom prst="rect">
              <a:avLst/>
            </a:prstGeom>
          </p:spPr>
        </p:pic>
        <p:sp>
          <p:nvSpPr>
            <p:cNvPr id="48" name="Rectangle 4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49" name="Rectangle 4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61" name="TextBox 60"/>
          <p:cNvSpPr txBox="1"/>
          <p:nvPr/>
        </p:nvSpPr>
        <p:spPr>
          <a:xfrm>
            <a:off x="126769" y="432415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55" name="Rectangle 54"/>
          <p:cNvSpPr/>
          <p:nvPr/>
        </p:nvSpPr>
        <p:spPr>
          <a:xfrm>
            <a:off x="2164963" y="3530324"/>
            <a:ext cx="4869526" cy="523220"/>
          </a:xfrm>
          <a:prstGeom prst="rect">
            <a:avLst/>
          </a:prstGeom>
        </p:spPr>
        <p:txBody>
          <a:bodyPr wrap="square">
            <a:spAutoFit/>
          </a:bodyPr>
          <a:lstStyle/>
          <a:p>
            <a:r>
              <a:rPr lang="en-US" sz="2800" i="1" dirty="0" smtClean="0">
                <a:latin typeface="Times New Roman"/>
                <a:cs typeface="Times New Roman"/>
              </a:rPr>
              <a:t>w</a:t>
            </a:r>
            <a:r>
              <a:rPr lang="en-US" sz="2800" baseline="-25000" dirty="0">
                <a:latin typeface="Times New Roman"/>
                <a:cs typeface="Times New Roman"/>
              </a:rPr>
              <a:t>1</a:t>
            </a:r>
            <a:r>
              <a:rPr lang="en-US" sz="2800" baseline="-25000" dirty="0" smtClean="0">
                <a:latin typeface="Times New Roman"/>
                <a:cs typeface="Times New Roman"/>
              </a:rPr>
              <a:t> </a:t>
            </a:r>
            <a:r>
              <a:rPr lang="en-US" sz="2800" i="1" dirty="0" smtClean="0">
                <a:latin typeface="Times New Roman"/>
                <a:cs typeface="Times New Roman"/>
              </a:rPr>
              <a:t>= a</a:t>
            </a:r>
            <a:r>
              <a:rPr lang="en-US" sz="2800" baseline="-25000" dirty="0" smtClean="0">
                <a:latin typeface="Times New Roman"/>
                <a:cs typeface="Times New Roman"/>
              </a:rPr>
              <a:t>1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4</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6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7</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9</a:t>
            </a:r>
            <a:endParaRPr lang="en-US" sz="2800" dirty="0"/>
          </a:p>
        </p:txBody>
      </p:sp>
      <p:sp>
        <p:nvSpPr>
          <p:cNvPr id="56" name="Rectangle 55"/>
          <p:cNvSpPr/>
          <p:nvPr/>
        </p:nvSpPr>
        <p:spPr>
          <a:xfrm>
            <a:off x="8251358" y="3833586"/>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Arrow Connector 56"/>
          <p:cNvCxnSpPr/>
          <p:nvPr/>
        </p:nvCxnSpPr>
        <p:spPr bwMode="auto">
          <a:xfrm>
            <a:off x="8023154" y="4340753"/>
            <a:ext cx="869787" cy="779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0" name="TextBox 59"/>
          <p:cNvSpPr txBox="1"/>
          <p:nvPr/>
        </p:nvSpPr>
        <p:spPr>
          <a:xfrm>
            <a:off x="8229724" y="378931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3" name="Trapezoid 62"/>
          <p:cNvSpPr/>
          <p:nvPr/>
        </p:nvSpPr>
        <p:spPr bwMode="auto">
          <a:xfrm rot="5400000">
            <a:off x="6699007" y="3489669"/>
            <a:ext cx="989246" cy="1630826"/>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64" name="TextBox 63"/>
          <p:cNvSpPr txBox="1"/>
          <p:nvPr/>
        </p:nvSpPr>
        <p:spPr>
          <a:xfrm>
            <a:off x="6803914" y="4011186"/>
            <a:ext cx="764152" cy="461665"/>
          </a:xfrm>
          <a:prstGeom prst="rect">
            <a:avLst/>
          </a:prstGeom>
          <a:noFill/>
        </p:spPr>
        <p:txBody>
          <a:bodyPr wrap="none" rtlCol="0">
            <a:spAutoFit/>
          </a:bodyPr>
          <a:lstStyle/>
          <a:p>
            <a:r>
              <a:rPr lang="en-US" sz="2400" i="1" dirty="0" smtClean="0">
                <a:latin typeface="Times New Roman"/>
                <a:cs typeface="Times New Roman"/>
              </a:rPr>
              <a:t>Rep</a:t>
            </a:r>
            <a:endParaRPr lang="en-US" sz="2400" i="1" dirty="0">
              <a:latin typeface="Times New Roman"/>
              <a:cs typeface="Times New Roman"/>
            </a:endParaRPr>
          </a:p>
        </p:txBody>
      </p:sp>
      <p:cxnSp>
        <p:nvCxnSpPr>
          <p:cNvPr id="65" name="Straight Arrow Connector 64"/>
          <p:cNvCxnSpPr/>
          <p:nvPr/>
        </p:nvCxnSpPr>
        <p:spPr bwMode="auto">
          <a:xfrm flipV="1">
            <a:off x="1963132" y="4089416"/>
            <a:ext cx="4415084" cy="116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6" name="Oval 65"/>
          <p:cNvSpPr/>
          <p:nvPr/>
        </p:nvSpPr>
        <p:spPr bwMode="auto">
          <a:xfrm>
            <a:off x="1855854" y="40353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9" name="Straight Arrow Connector 68"/>
          <p:cNvCxnSpPr>
            <a:stCxn id="61" idx="3"/>
          </p:cNvCxnSpPr>
          <p:nvPr/>
        </p:nvCxnSpPr>
        <p:spPr bwMode="auto">
          <a:xfrm>
            <a:off x="622952" y="4585760"/>
            <a:ext cx="575526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grpSp>
        <p:nvGrpSpPr>
          <p:cNvPr id="75" name="Group 74"/>
          <p:cNvGrpSpPr/>
          <p:nvPr/>
        </p:nvGrpSpPr>
        <p:grpSpPr>
          <a:xfrm>
            <a:off x="1736123" y="4832469"/>
            <a:ext cx="1186629" cy="1909285"/>
            <a:chOff x="166800" y="4578964"/>
            <a:chExt cx="1186629" cy="1909285"/>
          </a:xfrm>
        </p:grpSpPr>
        <p:pic>
          <p:nvPicPr>
            <p:cNvPr id="76" name="Picture 75"/>
            <p:cNvPicPr>
              <a:picLocks noChangeAspect="1"/>
            </p:cNvPicPr>
            <p:nvPr/>
          </p:nvPicPr>
          <p:blipFill>
            <a:blip r:embed="rId3"/>
            <a:stretch>
              <a:fillRect/>
            </a:stretch>
          </p:blipFill>
          <p:spPr>
            <a:xfrm>
              <a:off x="236691" y="4578964"/>
              <a:ext cx="959150" cy="1452913"/>
            </a:xfrm>
            <a:prstGeom prst="rect">
              <a:avLst/>
            </a:prstGeom>
          </p:spPr>
        </p:pic>
        <p:sp>
          <p:nvSpPr>
            <p:cNvPr id="77" name="Rectangle 76"/>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78" name="Rectangle 7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80" name="Rectangle 79"/>
          <p:cNvSpPr/>
          <p:nvPr/>
        </p:nvSpPr>
        <p:spPr>
          <a:xfrm>
            <a:off x="373929" y="2780366"/>
            <a:ext cx="8733482" cy="523220"/>
          </a:xfrm>
          <a:prstGeom prst="rect">
            <a:avLst/>
          </a:prstGeom>
        </p:spPr>
        <p:txBody>
          <a:bodyPr wrap="square">
            <a:spAutoFit/>
          </a:bodyPr>
          <a:lstStyle/>
          <a:p>
            <a:r>
              <a:rPr lang="en-US" sz="2800" i="1" dirty="0" smtClean="0">
                <a:latin typeface="Times New Roman"/>
                <a:cs typeface="Times New Roman"/>
              </a:rPr>
              <a:t>Rep</a:t>
            </a:r>
            <a:r>
              <a:rPr lang="en-US" sz="2800" dirty="0" smtClean="0">
                <a:cs typeface="Times New Roman"/>
              </a:rPr>
              <a:t>:</a:t>
            </a:r>
          </a:p>
        </p:txBody>
      </p:sp>
      <p:grpSp>
        <p:nvGrpSpPr>
          <p:cNvPr id="79" name="Group 78"/>
          <p:cNvGrpSpPr/>
          <p:nvPr/>
        </p:nvGrpSpPr>
        <p:grpSpPr>
          <a:xfrm>
            <a:off x="333007" y="883707"/>
            <a:ext cx="8733482" cy="1567516"/>
            <a:chOff x="333007" y="883707"/>
            <a:chExt cx="8733482" cy="1567516"/>
          </a:xfrm>
        </p:grpSpPr>
        <p:sp>
          <p:nvSpPr>
            <p:cNvPr id="81" name="Rectangle 80"/>
            <p:cNvSpPr/>
            <p:nvPr/>
          </p:nvSpPr>
          <p:spPr>
            <a:xfrm>
              <a:off x="1117650" y="1928003"/>
              <a:ext cx="7896013" cy="523220"/>
            </a:xfrm>
            <a:prstGeom prst="rect">
              <a:avLst/>
            </a:prstGeom>
          </p:spPr>
          <p:txBody>
            <a:bodyPr wrap="square">
              <a:spAutoFit/>
            </a:bodyPr>
            <a:lstStyle/>
            <a:p>
              <a:r>
                <a:rPr lang="en-US" sz="2800" dirty="0" smtClean="0">
                  <a:cs typeface="Times New Roman"/>
                </a:rPr>
                <a:t>-  </a:t>
              </a:r>
              <a:r>
                <a:rPr lang="en-US" sz="2800" i="1" dirty="0" smtClean="0">
                  <a:latin typeface="Times New Roman"/>
                  <a:cs typeface="Times New Roman"/>
                </a:rPr>
                <a:t>      </a:t>
              </a:r>
              <a:r>
                <a:rPr lang="en-US" sz="2800" dirty="0" smtClean="0">
                  <a:latin typeface="Times New Roman"/>
                  <a:cs typeface="Times New Roman"/>
                </a:rPr>
                <a:t>= </a:t>
              </a:r>
              <a:r>
                <a:rPr lang="en-US" sz="2800" dirty="0" smtClean="0">
                  <a:cs typeface="Times New Roman"/>
                </a:rPr>
                <a:t>locks + positions of symbols needed to unlock</a:t>
              </a:r>
            </a:p>
          </p:txBody>
        </p:sp>
        <p:sp>
          <p:nvSpPr>
            <p:cNvPr id="82" name="TextBox 81"/>
            <p:cNvSpPr txBox="1"/>
            <p:nvPr/>
          </p:nvSpPr>
          <p:spPr>
            <a:xfrm>
              <a:off x="1489822" y="1928003"/>
              <a:ext cx="396578" cy="518566"/>
            </a:xfrm>
            <a:prstGeom prst="rect">
              <a:avLst/>
            </a:prstGeom>
            <a:solidFill>
              <a:srgbClr val="008000"/>
            </a:solidFill>
          </p:spPr>
          <p:txBody>
            <a:bodyPr wrap="none" rtlCol="0">
              <a:no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83" name="Group 82"/>
            <p:cNvGrpSpPr/>
            <p:nvPr/>
          </p:nvGrpSpPr>
          <p:grpSpPr>
            <a:xfrm>
              <a:off x="333007" y="883707"/>
              <a:ext cx="8733482" cy="998296"/>
              <a:chOff x="333007" y="883707"/>
              <a:chExt cx="8733482" cy="998296"/>
            </a:xfrm>
          </p:grpSpPr>
          <p:sp>
            <p:nvSpPr>
              <p:cNvPr id="84" name="Rectangle 83"/>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85" name="Rectangle 84"/>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86" name="Rectangle 85"/>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grpSp>
      <p:sp>
        <p:nvSpPr>
          <p:cNvPr id="59"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32</a:t>
            </a:fld>
            <a:endParaRPr lang="en-US"/>
          </a:p>
        </p:txBody>
      </p:sp>
    </p:spTree>
    <p:extLst>
      <p:ext uri="{BB962C8B-B14F-4D97-AF65-F5344CB8AC3E}">
        <p14:creationId xmlns:p14="http://schemas.microsoft.com/office/powerpoint/2010/main" val="27124498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684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74958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4960535"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2490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813131"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346704"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057956"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134672"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6800" y="4832469"/>
            <a:ext cx="1186629" cy="1909285"/>
            <a:chOff x="166800" y="4578964"/>
            <a:chExt cx="1186629" cy="1909285"/>
          </a:xfrm>
        </p:grpSpPr>
        <p:pic>
          <p:nvPicPr>
            <p:cNvPr id="10" name="Picture 9"/>
            <p:cNvPicPr>
              <a:picLocks noChangeAspect="1"/>
            </p:cNvPicPr>
            <p:nvPr/>
          </p:nvPicPr>
          <p:blipFill>
            <a:blip r:embed="rId3"/>
            <a:stretch>
              <a:fillRect/>
            </a:stretch>
          </p:blipFill>
          <p:spPr>
            <a:xfrm>
              <a:off x="236691" y="4578964"/>
              <a:ext cx="959150" cy="1452913"/>
            </a:xfrm>
            <a:prstGeom prst="rect">
              <a:avLst/>
            </a:prstGeom>
          </p:spPr>
        </p:pic>
        <p:sp>
          <p:nvSpPr>
            <p:cNvPr id="27" name="Rectangle 2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28" name="Rectangle 2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4" name="Group 33"/>
          <p:cNvGrpSpPr/>
          <p:nvPr/>
        </p:nvGrpSpPr>
        <p:grpSpPr>
          <a:xfrm>
            <a:off x="3305446" y="4832469"/>
            <a:ext cx="1186629" cy="1909285"/>
            <a:chOff x="166800" y="4578964"/>
            <a:chExt cx="1186629" cy="1909285"/>
          </a:xfrm>
        </p:grpSpPr>
        <p:pic>
          <p:nvPicPr>
            <p:cNvPr id="35" name="Picture 34"/>
            <p:cNvPicPr>
              <a:picLocks noChangeAspect="1"/>
            </p:cNvPicPr>
            <p:nvPr/>
          </p:nvPicPr>
          <p:blipFill>
            <a:blip r:embed="rId3"/>
            <a:stretch>
              <a:fillRect/>
            </a:stretch>
          </p:blipFill>
          <p:spPr>
            <a:xfrm>
              <a:off x="236691" y="4578964"/>
              <a:ext cx="959150" cy="1452913"/>
            </a:xfrm>
            <a:prstGeom prst="rect">
              <a:avLst/>
            </a:prstGeom>
          </p:spPr>
        </p:pic>
        <p:sp>
          <p:nvSpPr>
            <p:cNvPr id="36" name="Rectangle 35"/>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4</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37" name="Rectangle 3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8" name="Group 37"/>
          <p:cNvGrpSpPr/>
          <p:nvPr/>
        </p:nvGrpSpPr>
        <p:grpSpPr>
          <a:xfrm>
            <a:off x="4874769" y="4832469"/>
            <a:ext cx="1186629" cy="1909285"/>
            <a:chOff x="166800" y="4578964"/>
            <a:chExt cx="1186629" cy="1909285"/>
          </a:xfrm>
        </p:grpSpPr>
        <p:pic>
          <p:nvPicPr>
            <p:cNvPr id="39" name="Picture 38"/>
            <p:cNvPicPr>
              <a:picLocks noChangeAspect="1"/>
            </p:cNvPicPr>
            <p:nvPr/>
          </p:nvPicPr>
          <p:blipFill>
            <a:blip r:embed="rId3"/>
            <a:stretch>
              <a:fillRect/>
            </a:stretch>
          </p:blipFill>
          <p:spPr>
            <a:xfrm>
              <a:off x="236691" y="4578964"/>
              <a:ext cx="959150" cy="1452913"/>
            </a:xfrm>
            <a:prstGeom prst="rect">
              <a:avLst/>
            </a:prstGeom>
          </p:spPr>
        </p:pic>
        <p:sp>
          <p:nvSpPr>
            <p:cNvPr id="40" name="Rectangle 39"/>
            <p:cNvSpPr/>
            <p:nvPr/>
          </p:nvSpPr>
          <p:spPr>
            <a:xfrm>
              <a:off x="166800" y="5965029"/>
              <a:ext cx="1186629" cy="523220"/>
            </a:xfrm>
            <a:prstGeom prst="rect">
              <a:avLst/>
            </a:prstGeom>
          </p:spPr>
          <p:txBody>
            <a:bodyPr wrap="square">
              <a:spAutoFit/>
            </a:bodyPr>
            <a:lstStyle/>
            <a:p>
              <a:r>
                <a:rPr lang="en-US" sz="2800" i="1" dirty="0" smtClean="0">
                  <a:solidFill>
                    <a:srgbClr val="FF0000"/>
                  </a:solidFill>
                  <a:latin typeface="Times New Roman"/>
                  <a:cs typeface="Times New Roman"/>
                </a:rPr>
                <a:t>a</a:t>
              </a:r>
              <a:r>
                <a:rPr lang="en-US" sz="2800" baseline="-25000" dirty="0">
                  <a:solidFill>
                    <a:srgbClr val="FF0000"/>
                  </a:solidFill>
                  <a:latin typeface="Times New Roman"/>
                  <a:cs typeface="Times New Roman"/>
                </a:rPr>
                <a:t>7</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5</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6</a:t>
              </a:r>
              <a:endParaRPr lang="en-US" sz="2800" dirty="0">
                <a:solidFill>
                  <a:srgbClr val="000000"/>
                </a:solidFill>
              </a:endParaRPr>
            </a:p>
          </p:txBody>
        </p:sp>
        <p:sp>
          <p:nvSpPr>
            <p:cNvPr id="41" name="Rectangle 4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2" name="Group 41"/>
          <p:cNvGrpSpPr/>
          <p:nvPr/>
        </p:nvGrpSpPr>
        <p:grpSpPr>
          <a:xfrm>
            <a:off x="6444092" y="4832469"/>
            <a:ext cx="1186629" cy="1909285"/>
            <a:chOff x="166800" y="4578964"/>
            <a:chExt cx="1186629" cy="1909285"/>
          </a:xfrm>
        </p:grpSpPr>
        <p:pic>
          <p:nvPicPr>
            <p:cNvPr id="43" name="Picture 42"/>
            <p:cNvPicPr>
              <a:picLocks noChangeAspect="1"/>
            </p:cNvPicPr>
            <p:nvPr/>
          </p:nvPicPr>
          <p:blipFill>
            <a:blip r:embed="rId3"/>
            <a:stretch>
              <a:fillRect/>
            </a:stretch>
          </p:blipFill>
          <p:spPr>
            <a:xfrm>
              <a:off x="236691" y="4578964"/>
              <a:ext cx="959150" cy="1452913"/>
            </a:xfrm>
            <a:prstGeom prst="rect">
              <a:avLst/>
            </a:prstGeom>
          </p:spPr>
        </p:pic>
        <p:sp>
          <p:nvSpPr>
            <p:cNvPr id="44" name="Rectangle 43"/>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8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7</a:t>
              </a:r>
              <a:endParaRPr lang="en-US" sz="2800" dirty="0">
                <a:solidFill>
                  <a:srgbClr val="FF0000"/>
                </a:solidFill>
              </a:endParaRPr>
            </a:p>
          </p:txBody>
        </p:sp>
        <p:sp>
          <p:nvSpPr>
            <p:cNvPr id="45" name="Rectangle 4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6" name="Group 45"/>
          <p:cNvGrpSpPr/>
          <p:nvPr/>
        </p:nvGrpSpPr>
        <p:grpSpPr>
          <a:xfrm>
            <a:off x="8013416" y="4832469"/>
            <a:ext cx="1186629" cy="1909285"/>
            <a:chOff x="166800" y="4578964"/>
            <a:chExt cx="1186629" cy="1909285"/>
          </a:xfrm>
        </p:grpSpPr>
        <p:pic>
          <p:nvPicPr>
            <p:cNvPr id="47" name="Picture 46"/>
            <p:cNvPicPr>
              <a:picLocks noChangeAspect="1"/>
            </p:cNvPicPr>
            <p:nvPr/>
          </p:nvPicPr>
          <p:blipFill>
            <a:blip r:embed="rId3"/>
            <a:stretch>
              <a:fillRect/>
            </a:stretch>
          </p:blipFill>
          <p:spPr>
            <a:xfrm>
              <a:off x="236691" y="4578964"/>
              <a:ext cx="959150" cy="1452913"/>
            </a:xfrm>
            <a:prstGeom prst="rect">
              <a:avLst/>
            </a:prstGeom>
          </p:spPr>
        </p:pic>
        <p:sp>
          <p:nvSpPr>
            <p:cNvPr id="48" name="Rectangle 4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49" name="Rectangle 4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61" name="TextBox 60"/>
          <p:cNvSpPr txBox="1"/>
          <p:nvPr/>
        </p:nvSpPr>
        <p:spPr>
          <a:xfrm>
            <a:off x="126769" y="432415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55" name="Rectangle 54"/>
          <p:cNvSpPr/>
          <p:nvPr/>
        </p:nvSpPr>
        <p:spPr>
          <a:xfrm>
            <a:off x="2164963" y="3530324"/>
            <a:ext cx="4869526" cy="523220"/>
          </a:xfrm>
          <a:prstGeom prst="rect">
            <a:avLst/>
          </a:prstGeom>
        </p:spPr>
        <p:txBody>
          <a:bodyPr wrap="square">
            <a:spAutoFit/>
          </a:bodyPr>
          <a:lstStyle/>
          <a:p>
            <a:r>
              <a:rPr lang="en-US" sz="2800" i="1" dirty="0" smtClean="0">
                <a:latin typeface="Times New Roman"/>
                <a:cs typeface="Times New Roman"/>
              </a:rPr>
              <a:t>w</a:t>
            </a:r>
            <a:r>
              <a:rPr lang="en-US" sz="2800" baseline="-25000" dirty="0">
                <a:latin typeface="Times New Roman"/>
                <a:cs typeface="Times New Roman"/>
              </a:rPr>
              <a:t>1</a:t>
            </a:r>
            <a:r>
              <a:rPr lang="en-US" sz="2800" baseline="-25000" dirty="0" smtClean="0">
                <a:latin typeface="Times New Roman"/>
                <a:cs typeface="Times New Roman"/>
              </a:rPr>
              <a:t> </a:t>
            </a:r>
            <a:r>
              <a:rPr lang="en-US" sz="2800" i="1" dirty="0" smtClean="0">
                <a:latin typeface="Times New Roman"/>
                <a:cs typeface="Times New Roman"/>
              </a:rPr>
              <a:t>= a</a:t>
            </a:r>
            <a:r>
              <a:rPr lang="en-US" sz="2800" baseline="-25000" dirty="0" smtClean="0">
                <a:latin typeface="Times New Roman"/>
                <a:cs typeface="Times New Roman"/>
              </a:rPr>
              <a:t>1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4</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6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7</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9</a:t>
            </a:r>
            <a:endParaRPr lang="en-US" sz="2800" dirty="0"/>
          </a:p>
        </p:txBody>
      </p:sp>
      <p:sp>
        <p:nvSpPr>
          <p:cNvPr id="56" name="Rectangle 55"/>
          <p:cNvSpPr/>
          <p:nvPr/>
        </p:nvSpPr>
        <p:spPr>
          <a:xfrm>
            <a:off x="8251358" y="3833586"/>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Arrow Connector 56"/>
          <p:cNvCxnSpPr/>
          <p:nvPr/>
        </p:nvCxnSpPr>
        <p:spPr bwMode="auto">
          <a:xfrm>
            <a:off x="8023154" y="4340753"/>
            <a:ext cx="869787" cy="779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0" name="TextBox 59"/>
          <p:cNvSpPr txBox="1"/>
          <p:nvPr/>
        </p:nvSpPr>
        <p:spPr>
          <a:xfrm>
            <a:off x="8229724" y="378931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3" name="Trapezoid 62"/>
          <p:cNvSpPr/>
          <p:nvPr/>
        </p:nvSpPr>
        <p:spPr bwMode="auto">
          <a:xfrm rot="5400000">
            <a:off x="6699007" y="3489669"/>
            <a:ext cx="989246" cy="1630826"/>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64" name="TextBox 63"/>
          <p:cNvSpPr txBox="1"/>
          <p:nvPr/>
        </p:nvSpPr>
        <p:spPr>
          <a:xfrm>
            <a:off x="6803914" y="4011186"/>
            <a:ext cx="764152" cy="461665"/>
          </a:xfrm>
          <a:prstGeom prst="rect">
            <a:avLst/>
          </a:prstGeom>
          <a:noFill/>
        </p:spPr>
        <p:txBody>
          <a:bodyPr wrap="none" rtlCol="0">
            <a:spAutoFit/>
          </a:bodyPr>
          <a:lstStyle/>
          <a:p>
            <a:r>
              <a:rPr lang="en-US" sz="2400" i="1" dirty="0" smtClean="0">
                <a:latin typeface="Times New Roman"/>
                <a:cs typeface="Times New Roman"/>
              </a:rPr>
              <a:t>Rep</a:t>
            </a:r>
            <a:endParaRPr lang="en-US" sz="2400" i="1" dirty="0">
              <a:latin typeface="Times New Roman"/>
              <a:cs typeface="Times New Roman"/>
            </a:endParaRPr>
          </a:p>
        </p:txBody>
      </p:sp>
      <p:cxnSp>
        <p:nvCxnSpPr>
          <p:cNvPr id="65" name="Straight Arrow Connector 64"/>
          <p:cNvCxnSpPr/>
          <p:nvPr/>
        </p:nvCxnSpPr>
        <p:spPr bwMode="auto">
          <a:xfrm flipV="1">
            <a:off x="1963132" y="4089416"/>
            <a:ext cx="4415084" cy="116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6" name="Oval 65"/>
          <p:cNvSpPr/>
          <p:nvPr/>
        </p:nvSpPr>
        <p:spPr bwMode="auto">
          <a:xfrm>
            <a:off x="1855854" y="40353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9" name="Straight Arrow Connector 68"/>
          <p:cNvCxnSpPr>
            <a:stCxn id="61" idx="3"/>
          </p:cNvCxnSpPr>
          <p:nvPr/>
        </p:nvCxnSpPr>
        <p:spPr bwMode="auto">
          <a:xfrm>
            <a:off x="622952" y="4585760"/>
            <a:ext cx="575526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grpSp>
        <p:nvGrpSpPr>
          <p:cNvPr id="75" name="Group 74"/>
          <p:cNvGrpSpPr/>
          <p:nvPr/>
        </p:nvGrpSpPr>
        <p:grpSpPr>
          <a:xfrm>
            <a:off x="1736123" y="4832469"/>
            <a:ext cx="1186629" cy="1909285"/>
            <a:chOff x="166800" y="4578964"/>
            <a:chExt cx="1186629" cy="1909285"/>
          </a:xfrm>
        </p:grpSpPr>
        <p:pic>
          <p:nvPicPr>
            <p:cNvPr id="76" name="Picture 75"/>
            <p:cNvPicPr>
              <a:picLocks noChangeAspect="1"/>
            </p:cNvPicPr>
            <p:nvPr/>
          </p:nvPicPr>
          <p:blipFill>
            <a:blip r:embed="rId3"/>
            <a:stretch>
              <a:fillRect/>
            </a:stretch>
          </p:blipFill>
          <p:spPr>
            <a:xfrm>
              <a:off x="236691" y="4578964"/>
              <a:ext cx="959150" cy="1452913"/>
            </a:xfrm>
            <a:prstGeom prst="rect">
              <a:avLst/>
            </a:prstGeom>
          </p:spPr>
        </p:pic>
        <p:sp>
          <p:nvSpPr>
            <p:cNvPr id="77" name="Rectangle 76"/>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78" name="Rectangle 7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79" name="Rectangle 78"/>
          <p:cNvSpPr/>
          <p:nvPr/>
        </p:nvSpPr>
        <p:spPr>
          <a:xfrm>
            <a:off x="373929" y="2780366"/>
            <a:ext cx="8733482" cy="523220"/>
          </a:xfrm>
          <a:prstGeom prst="rect">
            <a:avLst/>
          </a:prstGeom>
        </p:spPr>
        <p:txBody>
          <a:bodyPr wrap="square">
            <a:spAutoFit/>
          </a:bodyPr>
          <a:lstStyle/>
          <a:p>
            <a:r>
              <a:rPr lang="en-US" sz="2800" i="1" dirty="0" smtClean="0">
                <a:latin typeface="Times New Roman"/>
                <a:cs typeface="Times New Roman"/>
              </a:rPr>
              <a:t>Rep</a:t>
            </a:r>
            <a:r>
              <a:rPr lang="en-US" sz="2800" dirty="0" smtClean="0">
                <a:cs typeface="Times New Roman"/>
              </a:rPr>
              <a:t>:  Use the symbols of </a:t>
            </a:r>
            <a:r>
              <a:rPr lang="en-US" sz="2800" i="1" dirty="0" smtClean="0">
                <a:latin typeface="Times New Roman"/>
                <a:cs typeface="Times New Roman"/>
              </a:rPr>
              <a:t>w</a:t>
            </a:r>
            <a:r>
              <a:rPr lang="en-US" sz="2800" baseline="-25000" dirty="0" smtClean="0">
                <a:latin typeface="Times New Roman"/>
                <a:cs typeface="Times New Roman"/>
              </a:rPr>
              <a:t>1 </a:t>
            </a:r>
            <a:r>
              <a:rPr lang="en-US" sz="2800" dirty="0" smtClean="0">
                <a:cs typeface="Times New Roman"/>
              </a:rPr>
              <a:t>to open at least one lock</a:t>
            </a:r>
          </a:p>
        </p:txBody>
      </p:sp>
      <p:grpSp>
        <p:nvGrpSpPr>
          <p:cNvPr id="80" name="Group 79"/>
          <p:cNvGrpSpPr/>
          <p:nvPr/>
        </p:nvGrpSpPr>
        <p:grpSpPr>
          <a:xfrm>
            <a:off x="333007" y="883707"/>
            <a:ext cx="8733482" cy="1567516"/>
            <a:chOff x="333007" y="883707"/>
            <a:chExt cx="8733482" cy="1567516"/>
          </a:xfrm>
        </p:grpSpPr>
        <p:sp>
          <p:nvSpPr>
            <p:cNvPr id="81" name="Rectangle 80"/>
            <p:cNvSpPr/>
            <p:nvPr/>
          </p:nvSpPr>
          <p:spPr>
            <a:xfrm>
              <a:off x="1117650" y="1928003"/>
              <a:ext cx="7896013" cy="523220"/>
            </a:xfrm>
            <a:prstGeom prst="rect">
              <a:avLst/>
            </a:prstGeom>
          </p:spPr>
          <p:txBody>
            <a:bodyPr wrap="square">
              <a:spAutoFit/>
            </a:bodyPr>
            <a:lstStyle/>
            <a:p>
              <a:r>
                <a:rPr lang="en-US" sz="2800" dirty="0" smtClean="0">
                  <a:cs typeface="Times New Roman"/>
                </a:rPr>
                <a:t>-  </a:t>
              </a:r>
              <a:r>
                <a:rPr lang="en-US" sz="2800" i="1" dirty="0" smtClean="0">
                  <a:latin typeface="Times New Roman"/>
                  <a:cs typeface="Times New Roman"/>
                </a:rPr>
                <a:t>      </a:t>
              </a:r>
              <a:r>
                <a:rPr lang="en-US" sz="2800" dirty="0" smtClean="0">
                  <a:latin typeface="Times New Roman"/>
                  <a:cs typeface="Times New Roman"/>
                </a:rPr>
                <a:t>= </a:t>
              </a:r>
              <a:r>
                <a:rPr lang="en-US" sz="2800" dirty="0" smtClean="0">
                  <a:cs typeface="Times New Roman"/>
                </a:rPr>
                <a:t>locks + positions of symbols needed to unlock</a:t>
              </a:r>
            </a:p>
          </p:txBody>
        </p:sp>
        <p:sp>
          <p:nvSpPr>
            <p:cNvPr id="82" name="TextBox 81"/>
            <p:cNvSpPr txBox="1"/>
            <p:nvPr/>
          </p:nvSpPr>
          <p:spPr>
            <a:xfrm>
              <a:off x="1489822" y="1928003"/>
              <a:ext cx="396578" cy="518566"/>
            </a:xfrm>
            <a:prstGeom prst="rect">
              <a:avLst/>
            </a:prstGeom>
            <a:solidFill>
              <a:srgbClr val="008000"/>
            </a:solidFill>
          </p:spPr>
          <p:txBody>
            <a:bodyPr wrap="none" rtlCol="0">
              <a:no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83" name="Group 82"/>
            <p:cNvGrpSpPr/>
            <p:nvPr/>
          </p:nvGrpSpPr>
          <p:grpSpPr>
            <a:xfrm>
              <a:off x="333007" y="883707"/>
              <a:ext cx="8733482" cy="998296"/>
              <a:chOff x="333007" y="883707"/>
              <a:chExt cx="8733482" cy="998296"/>
            </a:xfrm>
          </p:grpSpPr>
          <p:sp>
            <p:nvSpPr>
              <p:cNvPr id="84" name="Rectangle 83"/>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85" name="Rectangle 84"/>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86" name="Rectangle 85"/>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grpSp>
      <p:sp>
        <p:nvSpPr>
          <p:cNvPr id="59"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33</a:t>
            </a:fld>
            <a:endParaRPr lang="en-US"/>
          </a:p>
        </p:txBody>
      </p:sp>
    </p:spTree>
    <p:extLst>
      <p:ext uri="{BB962C8B-B14F-4D97-AF65-F5344CB8AC3E}">
        <p14:creationId xmlns:p14="http://schemas.microsoft.com/office/powerpoint/2010/main" val="40099214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684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74958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4960535"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2490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813131"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346704"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057956"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134672" y="3733651"/>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6800" y="4832469"/>
            <a:ext cx="1186629" cy="1909285"/>
            <a:chOff x="166800" y="4578964"/>
            <a:chExt cx="1186629" cy="1909285"/>
          </a:xfrm>
        </p:grpSpPr>
        <p:pic>
          <p:nvPicPr>
            <p:cNvPr id="10" name="Picture 9"/>
            <p:cNvPicPr>
              <a:picLocks noChangeAspect="1"/>
            </p:cNvPicPr>
            <p:nvPr/>
          </p:nvPicPr>
          <p:blipFill>
            <a:blip r:embed="rId3"/>
            <a:stretch>
              <a:fillRect/>
            </a:stretch>
          </p:blipFill>
          <p:spPr>
            <a:xfrm>
              <a:off x="236691" y="4578964"/>
              <a:ext cx="959150" cy="1452913"/>
            </a:xfrm>
            <a:prstGeom prst="rect">
              <a:avLst/>
            </a:prstGeom>
          </p:spPr>
        </p:pic>
        <p:sp>
          <p:nvSpPr>
            <p:cNvPr id="27" name="Rectangle 2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28" name="Rectangle 2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4" name="Group 33"/>
          <p:cNvGrpSpPr/>
          <p:nvPr/>
        </p:nvGrpSpPr>
        <p:grpSpPr>
          <a:xfrm>
            <a:off x="3305446" y="4832469"/>
            <a:ext cx="1186629" cy="1909285"/>
            <a:chOff x="166800" y="4578964"/>
            <a:chExt cx="1186629" cy="1909285"/>
          </a:xfrm>
        </p:grpSpPr>
        <p:pic>
          <p:nvPicPr>
            <p:cNvPr id="35" name="Picture 34"/>
            <p:cNvPicPr>
              <a:picLocks noChangeAspect="1"/>
            </p:cNvPicPr>
            <p:nvPr/>
          </p:nvPicPr>
          <p:blipFill>
            <a:blip r:embed="rId3"/>
            <a:stretch>
              <a:fillRect/>
            </a:stretch>
          </p:blipFill>
          <p:spPr>
            <a:xfrm>
              <a:off x="236691" y="4578964"/>
              <a:ext cx="959150" cy="1452913"/>
            </a:xfrm>
            <a:prstGeom prst="rect">
              <a:avLst/>
            </a:prstGeom>
          </p:spPr>
        </p:pic>
        <p:sp>
          <p:nvSpPr>
            <p:cNvPr id="36" name="Rectangle 35"/>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4</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37" name="Rectangle 3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8" name="Group 37"/>
          <p:cNvGrpSpPr/>
          <p:nvPr/>
        </p:nvGrpSpPr>
        <p:grpSpPr>
          <a:xfrm>
            <a:off x="4874769" y="4832469"/>
            <a:ext cx="1186629" cy="1909285"/>
            <a:chOff x="166800" y="4578964"/>
            <a:chExt cx="1186629" cy="1909285"/>
          </a:xfrm>
        </p:grpSpPr>
        <p:pic>
          <p:nvPicPr>
            <p:cNvPr id="39" name="Picture 38"/>
            <p:cNvPicPr>
              <a:picLocks noChangeAspect="1"/>
            </p:cNvPicPr>
            <p:nvPr/>
          </p:nvPicPr>
          <p:blipFill>
            <a:blip r:embed="rId3"/>
            <a:stretch>
              <a:fillRect/>
            </a:stretch>
          </p:blipFill>
          <p:spPr>
            <a:xfrm>
              <a:off x="236691" y="4578964"/>
              <a:ext cx="959150" cy="1452913"/>
            </a:xfrm>
            <a:prstGeom prst="rect">
              <a:avLst/>
            </a:prstGeom>
          </p:spPr>
        </p:pic>
        <p:sp>
          <p:nvSpPr>
            <p:cNvPr id="40" name="Rectangle 39"/>
            <p:cNvSpPr/>
            <p:nvPr/>
          </p:nvSpPr>
          <p:spPr>
            <a:xfrm>
              <a:off x="166800" y="5965029"/>
              <a:ext cx="1186629" cy="523220"/>
            </a:xfrm>
            <a:prstGeom prst="rect">
              <a:avLst/>
            </a:prstGeom>
          </p:spPr>
          <p:txBody>
            <a:bodyPr wrap="square">
              <a:spAutoFit/>
            </a:bodyPr>
            <a:lstStyle/>
            <a:p>
              <a:r>
                <a:rPr lang="en-US" sz="2800" i="1" dirty="0" smtClean="0">
                  <a:solidFill>
                    <a:srgbClr val="FF0000"/>
                  </a:solidFill>
                  <a:latin typeface="Times New Roman"/>
                  <a:cs typeface="Times New Roman"/>
                </a:rPr>
                <a:t>a</a:t>
              </a:r>
              <a:r>
                <a:rPr lang="en-US" sz="2800" baseline="-25000" dirty="0">
                  <a:solidFill>
                    <a:srgbClr val="FF0000"/>
                  </a:solidFill>
                  <a:latin typeface="Times New Roman"/>
                  <a:cs typeface="Times New Roman"/>
                </a:rPr>
                <a:t>7</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5</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6</a:t>
              </a:r>
              <a:endParaRPr lang="en-US" sz="2800" dirty="0">
                <a:solidFill>
                  <a:srgbClr val="000000"/>
                </a:solidFill>
              </a:endParaRPr>
            </a:p>
          </p:txBody>
        </p:sp>
        <p:sp>
          <p:nvSpPr>
            <p:cNvPr id="41" name="Rectangle 4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2" name="Group 41"/>
          <p:cNvGrpSpPr/>
          <p:nvPr/>
        </p:nvGrpSpPr>
        <p:grpSpPr>
          <a:xfrm>
            <a:off x="6444092" y="4832469"/>
            <a:ext cx="1186629" cy="1909285"/>
            <a:chOff x="166800" y="4578964"/>
            <a:chExt cx="1186629" cy="1909285"/>
          </a:xfrm>
        </p:grpSpPr>
        <p:pic>
          <p:nvPicPr>
            <p:cNvPr id="43" name="Picture 42"/>
            <p:cNvPicPr>
              <a:picLocks noChangeAspect="1"/>
            </p:cNvPicPr>
            <p:nvPr/>
          </p:nvPicPr>
          <p:blipFill>
            <a:blip r:embed="rId3"/>
            <a:stretch>
              <a:fillRect/>
            </a:stretch>
          </p:blipFill>
          <p:spPr>
            <a:xfrm>
              <a:off x="236691" y="4578964"/>
              <a:ext cx="959150" cy="1452913"/>
            </a:xfrm>
            <a:prstGeom prst="rect">
              <a:avLst/>
            </a:prstGeom>
          </p:spPr>
        </p:pic>
        <p:sp>
          <p:nvSpPr>
            <p:cNvPr id="44" name="Rectangle 43"/>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8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7</a:t>
              </a:r>
              <a:endParaRPr lang="en-US" sz="2800" dirty="0">
                <a:solidFill>
                  <a:srgbClr val="FF0000"/>
                </a:solidFill>
              </a:endParaRPr>
            </a:p>
          </p:txBody>
        </p:sp>
        <p:sp>
          <p:nvSpPr>
            <p:cNvPr id="45" name="Rectangle 4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6" name="Group 45"/>
          <p:cNvGrpSpPr/>
          <p:nvPr/>
        </p:nvGrpSpPr>
        <p:grpSpPr>
          <a:xfrm>
            <a:off x="8013416" y="4832469"/>
            <a:ext cx="1186629" cy="1909285"/>
            <a:chOff x="166800" y="4578964"/>
            <a:chExt cx="1186629" cy="1909285"/>
          </a:xfrm>
        </p:grpSpPr>
        <p:pic>
          <p:nvPicPr>
            <p:cNvPr id="47" name="Picture 46"/>
            <p:cNvPicPr>
              <a:picLocks noChangeAspect="1"/>
            </p:cNvPicPr>
            <p:nvPr/>
          </p:nvPicPr>
          <p:blipFill>
            <a:blip r:embed="rId3"/>
            <a:stretch>
              <a:fillRect/>
            </a:stretch>
          </p:blipFill>
          <p:spPr>
            <a:xfrm>
              <a:off x="236691" y="4578964"/>
              <a:ext cx="959150" cy="1452913"/>
            </a:xfrm>
            <a:prstGeom prst="rect">
              <a:avLst/>
            </a:prstGeom>
          </p:spPr>
        </p:pic>
        <p:sp>
          <p:nvSpPr>
            <p:cNvPr id="48" name="Rectangle 4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49" name="Rectangle 4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61" name="TextBox 60"/>
          <p:cNvSpPr txBox="1"/>
          <p:nvPr/>
        </p:nvSpPr>
        <p:spPr>
          <a:xfrm>
            <a:off x="126769" y="432415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55" name="Rectangle 54"/>
          <p:cNvSpPr/>
          <p:nvPr/>
        </p:nvSpPr>
        <p:spPr>
          <a:xfrm>
            <a:off x="2164963" y="3530324"/>
            <a:ext cx="4869526" cy="523220"/>
          </a:xfrm>
          <a:prstGeom prst="rect">
            <a:avLst/>
          </a:prstGeom>
        </p:spPr>
        <p:txBody>
          <a:bodyPr wrap="square">
            <a:spAutoFit/>
          </a:bodyPr>
          <a:lstStyle/>
          <a:p>
            <a:r>
              <a:rPr lang="en-US" sz="2800" i="1" dirty="0" smtClean="0">
                <a:latin typeface="Times New Roman"/>
                <a:cs typeface="Times New Roman"/>
              </a:rPr>
              <a:t>w</a:t>
            </a:r>
            <a:r>
              <a:rPr lang="en-US" sz="2800" baseline="-25000" dirty="0">
                <a:latin typeface="Times New Roman"/>
                <a:cs typeface="Times New Roman"/>
              </a:rPr>
              <a:t>1</a:t>
            </a:r>
            <a:r>
              <a:rPr lang="en-US" sz="2800" baseline="-25000" dirty="0" smtClean="0">
                <a:latin typeface="Times New Roman"/>
                <a:cs typeface="Times New Roman"/>
              </a:rPr>
              <a:t> </a:t>
            </a:r>
            <a:r>
              <a:rPr lang="en-US" sz="2800" i="1" dirty="0" smtClean="0">
                <a:latin typeface="Times New Roman"/>
                <a:cs typeface="Times New Roman"/>
              </a:rPr>
              <a:t>= a</a:t>
            </a:r>
            <a:r>
              <a:rPr lang="en-US" sz="2800" baseline="-25000" dirty="0" smtClean="0">
                <a:latin typeface="Times New Roman"/>
                <a:cs typeface="Times New Roman"/>
              </a:rPr>
              <a:t>1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4</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6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7</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9</a:t>
            </a:r>
            <a:endParaRPr lang="en-US" sz="2800" dirty="0"/>
          </a:p>
        </p:txBody>
      </p:sp>
      <p:sp>
        <p:nvSpPr>
          <p:cNvPr id="56" name="Rectangle 55"/>
          <p:cNvSpPr/>
          <p:nvPr/>
        </p:nvSpPr>
        <p:spPr>
          <a:xfrm>
            <a:off x="8251358" y="3833586"/>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Arrow Connector 56"/>
          <p:cNvCxnSpPr/>
          <p:nvPr/>
        </p:nvCxnSpPr>
        <p:spPr bwMode="auto">
          <a:xfrm>
            <a:off x="8023154" y="4340753"/>
            <a:ext cx="869787" cy="779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0" name="TextBox 59"/>
          <p:cNvSpPr txBox="1"/>
          <p:nvPr/>
        </p:nvSpPr>
        <p:spPr>
          <a:xfrm>
            <a:off x="8229724" y="378931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3" name="Trapezoid 62"/>
          <p:cNvSpPr/>
          <p:nvPr/>
        </p:nvSpPr>
        <p:spPr bwMode="auto">
          <a:xfrm rot="5400000">
            <a:off x="6699007" y="3489669"/>
            <a:ext cx="989246" cy="1630826"/>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64" name="TextBox 63"/>
          <p:cNvSpPr txBox="1"/>
          <p:nvPr/>
        </p:nvSpPr>
        <p:spPr>
          <a:xfrm>
            <a:off x="6803914" y="4011186"/>
            <a:ext cx="764152" cy="461665"/>
          </a:xfrm>
          <a:prstGeom prst="rect">
            <a:avLst/>
          </a:prstGeom>
          <a:noFill/>
        </p:spPr>
        <p:txBody>
          <a:bodyPr wrap="none" rtlCol="0">
            <a:spAutoFit/>
          </a:bodyPr>
          <a:lstStyle/>
          <a:p>
            <a:r>
              <a:rPr lang="en-US" sz="2400" i="1" dirty="0" smtClean="0">
                <a:latin typeface="Times New Roman"/>
                <a:cs typeface="Times New Roman"/>
              </a:rPr>
              <a:t>Rep</a:t>
            </a:r>
            <a:endParaRPr lang="en-US" sz="2400" i="1" dirty="0">
              <a:latin typeface="Times New Roman"/>
              <a:cs typeface="Times New Roman"/>
            </a:endParaRPr>
          </a:p>
        </p:txBody>
      </p:sp>
      <p:cxnSp>
        <p:nvCxnSpPr>
          <p:cNvPr id="65" name="Straight Arrow Connector 64"/>
          <p:cNvCxnSpPr/>
          <p:nvPr/>
        </p:nvCxnSpPr>
        <p:spPr bwMode="auto">
          <a:xfrm flipV="1">
            <a:off x="1963132" y="4089416"/>
            <a:ext cx="4415084" cy="1160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6" name="Oval 65"/>
          <p:cNvSpPr/>
          <p:nvPr/>
        </p:nvSpPr>
        <p:spPr bwMode="auto">
          <a:xfrm>
            <a:off x="1855854" y="40353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9" name="Straight Arrow Connector 68"/>
          <p:cNvCxnSpPr>
            <a:stCxn id="61" idx="3"/>
          </p:cNvCxnSpPr>
          <p:nvPr/>
        </p:nvCxnSpPr>
        <p:spPr bwMode="auto">
          <a:xfrm>
            <a:off x="622952" y="4585760"/>
            <a:ext cx="5755264"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79" name="Rectangle 78"/>
          <p:cNvSpPr/>
          <p:nvPr/>
        </p:nvSpPr>
        <p:spPr>
          <a:xfrm>
            <a:off x="373929" y="2780366"/>
            <a:ext cx="8733482" cy="523220"/>
          </a:xfrm>
          <a:prstGeom prst="rect">
            <a:avLst/>
          </a:prstGeom>
        </p:spPr>
        <p:txBody>
          <a:bodyPr wrap="square">
            <a:spAutoFit/>
          </a:bodyPr>
          <a:lstStyle/>
          <a:p>
            <a:r>
              <a:rPr lang="en-US" sz="2800" i="1" dirty="0" smtClean="0">
                <a:latin typeface="Times New Roman"/>
                <a:cs typeface="Times New Roman"/>
              </a:rPr>
              <a:t>Rep</a:t>
            </a:r>
            <a:r>
              <a:rPr lang="en-US" sz="2800" dirty="0" smtClean="0">
                <a:cs typeface="Times New Roman"/>
              </a:rPr>
              <a:t>:  Use the symbols of </a:t>
            </a:r>
            <a:r>
              <a:rPr lang="en-US" sz="2800" i="1" dirty="0" smtClean="0">
                <a:latin typeface="Times New Roman"/>
                <a:cs typeface="Times New Roman"/>
              </a:rPr>
              <a:t>w</a:t>
            </a:r>
            <a:r>
              <a:rPr lang="en-US" sz="2800" baseline="-25000" dirty="0" smtClean="0">
                <a:latin typeface="Times New Roman"/>
                <a:cs typeface="Times New Roman"/>
              </a:rPr>
              <a:t>1 </a:t>
            </a:r>
            <a:r>
              <a:rPr lang="en-US" sz="2800" dirty="0" smtClean="0">
                <a:cs typeface="Times New Roman"/>
              </a:rPr>
              <a:t>to open at least one lock</a:t>
            </a:r>
          </a:p>
        </p:txBody>
      </p:sp>
      <p:grpSp>
        <p:nvGrpSpPr>
          <p:cNvPr id="84" name="Group 83"/>
          <p:cNvGrpSpPr/>
          <p:nvPr/>
        </p:nvGrpSpPr>
        <p:grpSpPr>
          <a:xfrm>
            <a:off x="1736123" y="4564057"/>
            <a:ext cx="959150" cy="1534588"/>
            <a:chOff x="373550" y="3283382"/>
            <a:chExt cx="959150" cy="1534588"/>
          </a:xfrm>
        </p:grpSpPr>
        <p:pic>
          <p:nvPicPr>
            <p:cNvPr id="85" name="Picture 84"/>
            <p:cNvPicPr>
              <a:picLocks noChangeAspect="1"/>
            </p:cNvPicPr>
            <p:nvPr/>
          </p:nvPicPr>
          <p:blipFill>
            <a:blip r:embed="rId3"/>
            <a:stretch>
              <a:fillRect/>
            </a:stretch>
          </p:blipFill>
          <p:spPr>
            <a:xfrm>
              <a:off x="373550" y="3283382"/>
              <a:ext cx="959150" cy="1452913"/>
            </a:xfrm>
            <a:prstGeom prst="rect">
              <a:avLst/>
            </a:prstGeom>
          </p:spPr>
        </p:pic>
        <p:sp>
          <p:nvSpPr>
            <p:cNvPr id="86" name="Rectangle 85"/>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87" name="Rectangle 86"/>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88" name="Group 87"/>
          <p:cNvGrpSpPr/>
          <p:nvPr/>
        </p:nvGrpSpPr>
        <p:grpSpPr>
          <a:xfrm>
            <a:off x="1736123" y="4832469"/>
            <a:ext cx="1186629" cy="1909285"/>
            <a:chOff x="166800" y="4578964"/>
            <a:chExt cx="1186629" cy="1909285"/>
          </a:xfrm>
        </p:grpSpPr>
        <p:pic>
          <p:nvPicPr>
            <p:cNvPr id="89" name="Picture 88"/>
            <p:cNvPicPr>
              <a:picLocks noChangeAspect="1"/>
            </p:cNvPicPr>
            <p:nvPr/>
          </p:nvPicPr>
          <p:blipFill>
            <a:blip r:embed="rId3"/>
            <a:stretch>
              <a:fillRect/>
            </a:stretch>
          </p:blipFill>
          <p:spPr>
            <a:xfrm>
              <a:off x="236691" y="4578964"/>
              <a:ext cx="959150" cy="1452913"/>
            </a:xfrm>
            <a:prstGeom prst="rect">
              <a:avLst/>
            </a:prstGeom>
          </p:spPr>
        </p:pic>
        <p:sp>
          <p:nvSpPr>
            <p:cNvPr id="90" name="Rectangle 89"/>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91" name="Rectangle 9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92" name="Rectangle 91"/>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p:cNvSpPr/>
          <p:nvPr/>
        </p:nvSpPr>
        <p:spPr>
          <a:xfrm>
            <a:off x="1983919" y="4840707"/>
            <a:ext cx="391514" cy="523220"/>
          </a:xfrm>
          <a:prstGeom prst="rect">
            <a:avLst/>
          </a:prstGeom>
        </p:spPr>
        <p:txBody>
          <a:bodyPr wrap="square">
            <a:spAutoFit/>
          </a:bodyPr>
          <a:lstStyle/>
          <a:p>
            <a:r>
              <a:rPr lang="en-US" sz="2800" i="1" dirty="0" smtClean="0">
                <a:solidFill>
                  <a:srgbClr val="000000"/>
                </a:solidFill>
                <a:latin typeface="Times New Roman"/>
                <a:cs typeface="Times New Roman"/>
              </a:rPr>
              <a:t>r</a:t>
            </a:r>
            <a:endParaRPr lang="en-US" sz="2800" dirty="0">
              <a:solidFill>
                <a:srgbClr val="000000"/>
              </a:solidFill>
            </a:endParaRPr>
          </a:p>
        </p:txBody>
      </p:sp>
      <p:grpSp>
        <p:nvGrpSpPr>
          <p:cNvPr id="75" name="Group 74"/>
          <p:cNvGrpSpPr/>
          <p:nvPr/>
        </p:nvGrpSpPr>
        <p:grpSpPr>
          <a:xfrm>
            <a:off x="333007" y="883707"/>
            <a:ext cx="8733482" cy="1567516"/>
            <a:chOff x="333007" y="883707"/>
            <a:chExt cx="8733482" cy="1567516"/>
          </a:xfrm>
        </p:grpSpPr>
        <p:sp>
          <p:nvSpPr>
            <p:cNvPr id="76" name="Rectangle 75"/>
            <p:cNvSpPr/>
            <p:nvPr/>
          </p:nvSpPr>
          <p:spPr>
            <a:xfrm>
              <a:off x="1117650" y="1928003"/>
              <a:ext cx="7896013" cy="523220"/>
            </a:xfrm>
            <a:prstGeom prst="rect">
              <a:avLst/>
            </a:prstGeom>
          </p:spPr>
          <p:txBody>
            <a:bodyPr wrap="square">
              <a:spAutoFit/>
            </a:bodyPr>
            <a:lstStyle/>
            <a:p>
              <a:r>
                <a:rPr lang="en-US" sz="2800" dirty="0" smtClean="0">
                  <a:cs typeface="Times New Roman"/>
                </a:rPr>
                <a:t>-  </a:t>
              </a:r>
              <a:r>
                <a:rPr lang="en-US" sz="2800" i="1" dirty="0" smtClean="0">
                  <a:latin typeface="Times New Roman"/>
                  <a:cs typeface="Times New Roman"/>
                </a:rPr>
                <a:t>      </a:t>
              </a:r>
              <a:r>
                <a:rPr lang="en-US" sz="2800" dirty="0" smtClean="0">
                  <a:latin typeface="Times New Roman"/>
                  <a:cs typeface="Times New Roman"/>
                </a:rPr>
                <a:t>= </a:t>
              </a:r>
              <a:r>
                <a:rPr lang="en-US" sz="2800" dirty="0" smtClean="0">
                  <a:cs typeface="Times New Roman"/>
                </a:rPr>
                <a:t>locks + positions of symbols needed to unlock</a:t>
              </a:r>
            </a:p>
          </p:txBody>
        </p:sp>
        <p:sp>
          <p:nvSpPr>
            <p:cNvPr id="77" name="TextBox 76"/>
            <p:cNvSpPr txBox="1"/>
            <p:nvPr/>
          </p:nvSpPr>
          <p:spPr>
            <a:xfrm>
              <a:off x="1489822" y="1928003"/>
              <a:ext cx="396578" cy="518566"/>
            </a:xfrm>
            <a:prstGeom prst="rect">
              <a:avLst/>
            </a:prstGeom>
            <a:solidFill>
              <a:srgbClr val="008000"/>
            </a:solidFill>
          </p:spPr>
          <p:txBody>
            <a:bodyPr wrap="none" rtlCol="0">
              <a:no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78" name="Group 77"/>
            <p:cNvGrpSpPr/>
            <p:nvPr/>
          </p:nvGrpSpPr>
          <p:grpSpPr>
            <a:xfrm>
              <a:off x="333007" y="883707"/>
              <a:ext cx="8733482" cy="998296"/>
              <a:chOff x="333007" y="883707"/>
              <a:chExt cx="8733482" cy="998296"/>
            </a:xfrm>
          </p:grpSpPr>
          <p:sp>
            <p:nvSpPr>
              <p:cNvPr id="80" name="Rectangle 79"/>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81" name="Rectangle 80"/>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82" name="Rectangle 81"/>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grpSp>
      <p:sp>
        <p:nvSpPr>
          <p:cNvPr id="109"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34</a:t>
            </a:fld>
            <a:endParaRPr lang="en-US"/>
          </a:p>
        </p:txBody>
      </p:sp>
    </p:spTree>
    <p:extLst>
      <p:ext uri="{BB962C8B-B14F-4D97-AF65-F5344CB8AC3E}">
        <p14:creationId xmlns:p14="http://schemas.microsoft.com/office/powerpoint/2010/main" val="18810663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684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74958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4960535"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2490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813131"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66800" y="4832469"/>
            <a:ext cx="1186629" cy="1909285"/>
            <a:chOff x="166800" y="4578964"/>
            <a:chExt cx="1186629" cy="1909285"/>
          </a:xfrm>
        </p:grpSpPr>
        <p:pic>
          <p:nvPicPr>
            <p:cNvPr id="10" name="Picture 9"/>
            <p:cNvPicPr>
              <a:picLocks noChangeAspect="1"/>
            </p:cNvPicPr>
            <p:nvPr/>
          </p:nvPicPr>
          <p:blipFill>
            <a:blip r:embed="rId3"/>
            <a:stretch>
              <a:fillRect/>
            </a:stretch>
          </p:blipFill>
          <p:spPr>
            <a:xfrm>
              <a:off x="236691" y="4578964"/>
              <a:ext cx="959150" cy="1452913"/>
            </a:xfrm>
            <a:prstGeom prst="rect">
              <a:avLst/>
            </a:prstGeom>
          </p:spPr>
        </p:pic>
        <p:sp>
          <p:nvSpPr>
            <p:cNvPr id="27" name="Rectangle 2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28" name="Rectangle 2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4" name="Group 33"/>
          <p:cNvGrpSpPr/>
          <p:nvPr/>
        </p:nvGrpSpPr>
        <p:grpSpPr>
          <a:xfrm>
            <a:off x="3305446" y="4832469"/>
            <a:ext cx="1186629" cy="1909285"/>
            <a:chOff x="166800" y="4578964"/>
            <a:chExt cx="1186629" cy="1909285"/>
          </a:xfrm>
        </p:grpSpPr>
        <p:pic>
          <p:nvPicPr>
            <p:cNvPr id="35" name="Picture 34"/>
            <p:cNvPicPr>
              <a:picLocks noChangeAspect="1"/>
            </p:cNvPicPr>
            <p:nvPr/>
          </p:nvPicPr>
          <p:blipFill>
            <a:blip r:embed="rId3"/>
            <a:stretch>
              <a:fillRect/>
            </a:stretch>
          </p:blipFill>
          <p:spPr>
            <a:xfrm>
              <a:off x="236691" y="4578964"/>
              <a:ext cx="959150" cy="1452913"/>
            </a:xfrm>
            <a:prstGeom prst="rect">
              <a:avLst/>
            </a:prstGeom>
          </p:spPr>
        </p:pic>
        <p:sp>
          <p:nvSpPr>
            <p:cNvPr id="36" name="Rectangle 35"/>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4</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37" name="Rectangle 36"/>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8" name="Group 37"/>
          <p:cNvGrpSpPr/>
          <p:nvPr/>
        </p:nvGrpSpPr>
        <p:grpSpPr>
          <a:xfrm>
            <a:off x="4874769" y="4832469"/>
            <a:ext cx="1186629" cy="1909285"/>
            <a:chOff x="166800" y="4578964"/>
            <a:chExt cx="1186629" cy="1909285"/>
          </a:xfrm>
        </p:grpSpPr>
        <p:pic>
          <p:nvPicPr>
            <p:cNvPr id="39" name="Picture 38"/>
            <p:cNvPicPr>
              <a:picLocks noChangeAspect="1"/>
            </p:cNvPicPr>
            <p:nvPr/>
          </p:nvPicPr>
          <p:blipFill>
            <a:blip r:embed="rId3"/>
            <a:stretch>
              <a:fillRect/>
            </a:stretch>
          </p:blipFill>
          <p:spPr>
            <a:xfrm>
              <a:off x="236691" y="4578964"/>
              <a:ext cx="959150" cy="1452913"/>
            </a:xfrm>
            <a:prstGeom prst="rect">
              <a:avLst/>
            </a:prstGeom>
          </p:spPr>
        </p:pic>
        <p:sp>
          <p:nvSpPr>
            <p:cNvPr id="40" name="Rectangle 39"/>
            <p:cNvSpPr/>
            <p:nvPr/>
          </p:nvSpPr>
          <p:spPr>
            <a:xfrm>
              <a:off x="166800" y="5965029"/>
              <a:ext cx="1186629" cy="523220"/>
            </a:xfrm>
            <a:prstGeom prst="rect">
              <a:avLst/>
            </a:prstGeom>
          </p:spPr>
          <p:txBody>
            <a:bodyPr wrap="square">
              <a:spAutoFit/>
            </a:bodyPr>
            <a:lstStyle/>
            <a:p>
              <a:r>
                <a:rPr lang="en-US" sz="2800" i="1" dirty="0" smtClean="0">
                  <a:solidFill>
                    <a:srgbClr val="FF0000"/>
                  </a:solidFill>
                  <a:latin typeface="Times New Roman"/>
                  <a:cs typeface="Times New Roman"/>
                </a:rPr>
                <a:t>a</a:t>
              </a:r>
              <a:r>
                <a:rPr lang="en-US" sz="2800" baseline="-25000" dirty="0">
                  <a:solidFill>
                    <a:srgbClr val="FF0000"/>
                  </a:solidFill>
                  <a:latin typeface="Times New Roman"/>
                  <a:cs typeface="Times New Roman"/>
                </a:rPr>
                <a:t>7</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5</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6</a:t>
              </a:r>
              <a:endParaRPr lang="en-US" sz="2800" dirty="0">
                <a:solidFill>
                  <a:srgbClr val="000000"/>
                </a:solidFill>
              </a:endParaRPr>
            </a:p>
          </p:txBody>
        </p:sp>
        <p:sp>
          <p:nvSpPr>
            <p:cNvPr id="41" name="Rectangle 4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2" name="Group 41"/>
          <p:cNvGrpSpPr/>
          <p:nvPr/>
        </p:nvGrpSpPr>
        <p:grpSpPr>
          <a:xfrm>
            <a:off x="6444092" y="4832469"/>
            <a:ext cx="1186629" cy="1909285"/>
            <a:chOff x="166800" y="4578964"/>
            <a:chExt cx="1186629" cy="1909285"/>
          </a:xfrm>
        </p:grpSpPr>
        <p:pic>
          <p:nvPicPr>
            <p:cNvPr id="43" name="Picture 42"/>
            <p:cNvPicPr>
              <a:picLocks noChangeAspect="1"/>
            </p:cNvPicPr>
            <p:nvPr/>
          </p:nvPicPr>
          <p:blipFill>
            <a:blip r:embed="rId3"/>
            <a:stretch>
              <a:fillRect/>
            </a:stretch>
          </p:blipFill>
          <p:spPr>
            <a:xfrm>
              <a:off x="236691" y="4578964"/>
              <a:ext cx="959150" cy="1452913"/>
            </a:xfrm>
            <a:prstGeom prst="rect">
              <a:avLst/>
            </a:prstGeom>
          </p:spPr>
        </p:pic>
        <p:sp>
          <p:nvSpPr>
            <p:cNvPr id="44" name="Rectangle 43"/>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8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7</a:t>
              </a:r>
              <a:endParaRPr lang="en-US" sz="2800" dirty="0">
                <a:solidFill>
                  <a:srgbClr val="FF0000"/>
                </a:solidFill>
              </a:endParaRPr>
            </a:p>
          </p:txBody>
        </p:sp>
        <p:sp>
          <p:nvSpPr>
            <p:cNvPr id="45" name="Rectangle 44"/>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6" name="Group 45"/>
          <p:cNvGrpSpPr/>
          <p:nvPr/>
        </p:nvGrpSpPr>
        <p:grpSpPr>
          <a:xfrm>
            <a:off x="8013416" y="4832469"/>
            <a:ext cx="1186629" cy="1909285"/>
            <a:chOff x="166800" y="4578964"/>
            <a:chExt cx="1186629" cy="1909285"/>
          </a:xfrm>
        </p:grpSpPr>
        <p:pic>
          <p:nvPicPr>
            <p:cNvPr id="47" name="Picture 46"/>
            <p:cNvPicPr>
              <a:picLocks noChangeAspect="1"/>
            </p:cNvPicPr>
            <p:nvPr/>
          </p:nvPicPr>
          <p:blipFill>
            <a:blip r:embed="rId3"/>
            <a:stretch>
              <a:fillRect/>
            </a:stretch>
          </p:blipFill>
          <p:spPr>
            <a:xfrm>
              <a:off x="236691" y="4578964"/>
              <a:ext cx="959150" cy="1452913"/>
            </a:xfrm>
            <a:prstGeom prst="rect">
              <a:avLst/>
            </a:prstGeom>
          </p:spPr>
        </p:pic>
        <p:sp>
          <p:nvSpPr>
            <p:cNvPr id="48" name="Rectangle 47"/>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49" name="Rectangle 48"/>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79" name="Rectangle 78"/>
          <p:cNvSpPr/>
          <p:nvPr/>
        </p:nvSpPr>
        <p:spPr>
          <a:xfrm>
            <a:off x="373929" y="2780366"/>
            <a:ext cx="8733482" cy="523220"/>
          </a:xfrm>
          <a:prstGeom prst="rect">
            <a:avLst/>
          </a:prstGeom>
        </p:spPr>
        <p:txBody>
          <a:bodyPr wrap="square">
            <a:spAutoFit/>
          </a:bodyPr>
          <a:lstStyle/>
          <a:p>
            <a:r>
              <a:rPr lang="en-US" sz="2800" i="1" dirty="0" smtClean="0">
                <a:latin typeface="Times New Roman"/>
                <a:cs typeface="Times New Roman"/>
              </a:rPr>
              <a:t>Rep</a:t>
            </a:r>
            <a:r>
              <a:rPr lang="en-US" sz="2800" dirty="0" smtClean="0">
                <a:cs typeface="Times New Roman"/>
              </a:rPr>
              <a:t>:  Use the symbols of </a:t>
            </a:r>
            <a:r>
              <a:rPr lang="en-US" sz="2800" i="1" dirty="0" smtClean="0">
                <a:latin typeface="Times New Roman"/>
                <a:cs typeface="Times New Roman"/>
              </a:rPr>
              <a:t>w</a:t>
            </a:r>
            <a:r>
              <a:rPr lang="en-US" sz="2800" baseline="-25000" dirty="0" smtClean="0">
                <a:latin typeface="Times New Roman"/>
                <a:cs typeface="Times New Roman"/>
              </a:rPr>
              <a:t>1 </a:t>
            </a:r>
            <a:r>
              <a:rPr lang="en-US" sz="2800" dirty="0" smtClean="0">
                <a:cs typeface="Times New Roman"/>
              </a:rPr>
              <a:t>to open at least one lock</a:t>
            </a:r>
          </a:p>
        </p:txBody>
      </p:sp>
      <p:grpSp>
        <p:nvGrpSpPr>
          <p:cNvPr id="84" name="Group 83"/>
          <p:cNvGrpSpPr/>
          <p:nvPr/>
        </p:nvGrpSpPr>
        <p:grpSpPr>
          <a:xfrm>
            <a:off x="1736123" y="4564057"/>
            <a:ext cx="959150" cy="1534588"/>
            <a:chOff x="373550" y="3283382"/>
            <a:chExt cx="959150" cy="1534588"/>
          </a:xfrm>
        </p:grpSpPr>
        <p:pic>
          <p:nvPicPr>
            <p:cNvPr id="85" name="Picture 84"/>
            <p:cNvPicPr>
              <a:picLocks noChangeAspect="1"/>
            </p:cNvPicPr>
            <p:nvPr/>
          </p:nvPicPr>
          <p:blipFill>
            <a:blip r:embed="rId3"/>
            <a:stretch>
              <a:fillRect/>
            </a:stretch>
          </p:blipFill>
          <p:spPr>
            <a:xfrm>
              <a:off x="373550" y="3283382"/>
              <a:ext cx="959150" cy="1452913"/>
            </a:xfrm>
            <a:prstGeom prst="rect">
              <a:avLst/>
            </a:prstGeom>
          </p:spPr>
        </p:pic>
        <p:sp>
          <p:nvSpPr>
            <p:cNvPr id="86" name="Rectangle 85"/>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87" name="Rectangle 86"/>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88" name="Group 87"/>
          <p:cNvGrpSpPr/>
          <p:nvPr/>
        </p:nvGrpSpPr>
        <p:grpSpPr>
          <a:xfrm>
            <a:off x="1736123" y="4832469"/>
            <a:ext cx="1186629" cy="1909285"/>
            <a:chOff x="166800" y="4578964"/>
            <a:chExt cx="1186629" cy="1909285"/>
          </a:xfrm>
        </p:grpSpPr>
        <p:pic>
          <p:nvPicPr>
            <p:cNvPr id="89" name="Picture 88"/>
            <p:cNvPicPr>
              <a:picLocks noChangeAspect="1"/>
            </p:cNvPicPr>
            <p:nvPr/>
          </p:nvPicPr>
          <p:blipFill>
            <a:blip r:embed="rId3"/>
            <a:stretch>
              <a:fillRect/>
            </a:stretch>
          </p:blipFill>
          <p:spPr>
            <a:xfrm>
              <a:off x="236691" y="4578964"/>
              <a:ext cx="959150" cy="1452913"/>
            </a:xfrm>
            <a:prstGeom prst="rect">
              <a:avLst/>
            </a:prstGeom>
          </p:spPr>
        </p:pic>
        <p:sp>
          <p:nvSpPr>
            <p:cNvPr id="90" name="Rectangle 89"/>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91" name="Rectangle 9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92" name="Rectangle 91"/>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p:cNvSpPr/>
          <p:nvPr/>
        </p:nvSpPr>
        <p:spPr>
          <a:xfrm>
            <a:off x="1983919" y="4840707"/>
            <a:ext cx="391514" cy="523220"/>
          </a:xfrm>
          <a:prstGeom prst="rect">
            <a:avLst/>
          </a:prstGeom>
        </p:spPr>
        <p:txBody>
          <a:bodyPr wrap="square">
            <a:spAutoFit/>
          </a:bodyPr>
          <a:lstStyle/>
          <a:p>
            <a:r>
              <a:rPr lang="en-US" sz="2800" i="1" dirty="0" smtClean="0">
                <a:solidFill>
                  <a:srgbClr val="000000"/>
                </a:solidFill>
                <a:latin typeface="Times New Roman"/>
                <a:cs typeface="Times New Roman"/>
              </a:rPr>
              <a:t>r</a:t>
            </a:r>
            <a:endParaRPr lang="en-US" sz="2800" dirty="0">
              <a:solidFill>
                <a:srgbClr val="000000"/>
              </a:solidFill>
            </a:endParaRPr>
          </a:p>
        </p:txBody>
      </p:sp>
      <p:sp>
        <p:nvSpPr>
          <p:cNvPr id="77" name="Rectangle 76"/>
          <p:cNvSpPr/>
          <p:nvPr/>
        </p:nvSpPr>
        <p:spPr>
          <a:xfrm>
            <a:off x="359239" y="2901338"/>
            <a:ext cx="8733482" cy="954107"/>
          </a:xfrm>
          <a:prstGeom prst="rect">
            <a:avLst/>
          </a:prstGeom>
        </p:spPr>
        <p:txBody>
          <a:bodyPr wrap="square">
            <a:spAutoFit/>
          </a:bodyPr>
          <a:lstStyle/>
          <a:p>
            <a:r>
              <a:rPr lang="en-US" sz="2800" dirty="0" smtClean="0">
                <a:cs typeface="Times New Roman"/>
              </a:rPr>
              <a:t>Error-tolerance:</a:t>
            </a:r>
            <a:br>
              <a:rPr lang="en-US" sz="2800" dirty="0" smtClean="0">
                <a:cs typeface="Times New Roman"/>
              </a:rPr>
            </a:br>
            <a:r>
              <a:rPr lang="en-US" sz="2800" dirty="0" smtClean="0">
                <a:cs typeface="Times New Roman"/>
              </a:rPr>
              <a:t>  one combination must unlock with high probability</a:t>
            </a:r>
          </a:p>
        </p:txBody>
      </p:sp>
      <p:sp>
        <p:nvSpPr>
          <p:cNvPr id="78" name="Rectangle 77"/>
          <p:cNvSpPr/>
          <p:nvPr/>
        </p:nvSpPr>
        <p:spPr>
          <a:xfrm>
            <a:off x="377967" y="3736934"/>
            <a:ext cx="8733482" cy="523220"/>
          </a:xfrm>
          <a:prstGeom prst="rect">
            <a:avLst/>
          </a:prstGeom>
        </p:spPr>
        <p:txBody>
          <a:bodyPr wrap="square">
            <a:spAutoFit/>
          </a:bodyPr>
          <a:lstStyle/>
          <a:p>
            <a:r>
              <a:rPr lang="en-US" sz="2800" dirty="0" smtClean="0">
                <a:cs typeface="Times New Roman"/>
              </a:rPr>
              <a:t>Security: each combination must have enough entropy</a:t>
            </a:r>
          </a:p>
        </p:txBody>
      </p:sp>
      <p:grpSp>
        <p:nvGrpSpPr>
          <p:cNvPr id="65" name="Group 64"/>
          <p:cNvGrpSpPr/>
          <p:nvPr/>
        </p:nvGrpSpPr>
        <p:grpSpPr>
          <a:xfrm>
            <a:off x="333007" y="883707"/>
            <a:ext cx="8733482" cy="1567516"/>
            <a:chOff x="333007" y="883707"/>
            <a:chExt cx="8733482" cy="1567516"/>
          </a:xfrm>
        </p:grpSpPr>
        <p:sp>
          <p:nvSpPr>
            <p:cNvPr id="66" name="Rectangle 65"/>
            <p:cNvSpPr/>
            <p:nvPr/>
          </p:nvSpPr>
          <p:spPr>
            <a:xfrm>
              <a:off x="1117650" y="1928003"/>
              <a:ext cx="7896013" cy="523220"/>
            </a:xfrm>
            <a:prstGeom prst="rect">
              <a:avLst/>
            </a:prstGeom>
          </p:spPr>
          <p:txBody>
            <a:bodyPr wrap="square">
              <a:spAutoFit/>
            </a:bodyPr>
            <a:lstStyle/>
            <a:p>
              <a:r>
                <a:rPr lang="en-US" sz="2800" dirty="0" smtClean="0">
                  <a:cs typeface="Times New Roman"/>
                </a:rPr>
                <a:t>-  </a:t>
              </a:r>
              <a:r>
                <a:rPr lang="en-US" sz="2800" i="1" dirty="0" smtClean="0">
                  <a:latin typeface="Times New Roman"/>
                  <a:cs typeface="Times New Roman"/>
                </a:rPr>
                <a:t>      </a:t>
              </a:r>
              <a:r>
                <a:rPr lang="en-US" sz="2800" dirty="0" smtClean="0">
                  <a:latin typeface="Times New Roman"/>
                  <a:cs typeface="Times New Roman"/>
                </a:rPr>
                <a:t>= </a:t>
              </a:r>
              <a:r>
                <a:rPr lang="en-US" sz="2800" dirty="0" smtClean="0">
                  <a:cs typeface="Times New Roman"/>
                </a:rPr>
                <a:t>locks + positions of symbols needed to unlock</a:t>
              </a:r>
            </a:p>
          </p:txBody>
        </p:sp>
        <p:sp>
          <p:nvSpPr>
            <p:cNvPr id="67" name="TextBox 66"/>
            <p:cNvSpPr txBox="1"/>
            <p:nvPr/>
          </p:nvSpPr>
          <p:spPr>
            <a:xfrm>
              <a:off x="1489822" y="1928003"/>
              <a:ext cx="396578" cy="518566"/>
            </a:xfrm>
            <a:prstGeom prst="rect">
              <a:avLst/>
            </a:prstGeom>
            <a:solidFill>
              <a:srgbClr val="008000"/>
            </a:solidFill>
          </p:spPr>
          <p:txBody>
            <a:bodyPr wrap="none" rtlCol="0">
              <a:no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68" name="Group 67"/>
            <p:cNvGrpSpPr/>
            <p:nvPr/>
          </p:nvGrpSpPr>
          <p:grpSpPr>
            <a:xfrm>
              <a:off x="333007" y="883707"/>
              <a:ext cx="8733482" cy="998296"/>
              <a:chOff x="333007" y="883707"/>
              <a:chExt cx="8733482" cy="998296"/>
            </a:xfrm>
          </p:grpSpPr>
          <p:sp>
            <p:nvSpPr>
              <p:cNvPr id="69" name="Rectangle 68"/>
              <p:cNvSpPr/>
              <p:nvPr/>
            </p:nvSpPr>
            <p:spPr>
              <a:xfrm>
                <a:off x="333007" y="883707"/>
                <a:ext cx="8733482" cy="523220"/>
              </a:xfrm>
              <a:prstGeom prst="rect">
                <a:avLst/>
              </a:prstGeom>
            </p:spPr>
            <p:txBody>
              <a:bodyPr wrap="square">
                <a:spAutoFit/>
              </a:bodyPr>
              <a:lstStyle/>
              <a:p>
                <a:r>
                  <a:rPr lang="en-US" sz="2800" i="1" dirty="0" smtClean="0">
                    <a:latin typeface="Times New Roman"/>
                    <a:cs typeface="Times New Roman"/>
                  </a:rPr>
                  <a:t>Gen</a:t>
                </a:r>
                <a:r>
                  <a:rPr lang="en-US" sz="2800" dirty="0" smtClean="0">
                    <a:cs typeface="Times New Roman"/>
                  </a:rPr>
                  <a:t>: - get random combinations of symbols in </a:t>
                </a:r>
                <a:r>
                  <a:rPr lang="en-US" sz="2800" i="1" dirty="0">
                    <a:latin typeface="Times New Roman"/>
                    <a:cs typeface="Times New Roman"/>
                  </a:rPr>
                  <a:t>w</a:t>
                </a:r>
                <a:r>
                  <a:rPr lang="en-US" sz="2800" baseline="-25000" dirty="0">
                    <a:latin typeface="Times New Roman"/>
                    <a:cs typeface="Times New Roman"/>
                  </a:rPr>
                  <a:t>0 </a:t>
                </a:r>
                <a:r>
                  <a:rPr lang="en-US" sz="2800" dirty="0" smtClean="0">
                    <a:cs typeface="Times New Roman"/>
                  </a:rPr>
                  <a:t>  </a:t>
                </a:r>
              </a:p>
            </p:txBody>
          </p:sp>
          <p:sp>
            <p:nvSpPr>
              <p:cNvPr id="75" name="Rectangle 74"/>
              <p:cNvSpPr/>
              <p:nvPr/>
            </p:nvSpPr>
            <p:spPr>
              <a:xfrm>
                <a:off x="1113648" y="1358783"/>
                <a:ext cx="5691922" cy="523220"/>
              </a:xfrm>
              <a:prstGeom prst="rect">
                <a:avLst/>
              </a:prstGeom>
            </p:spPr>
            <p:txBody>
              <a:bodyPr wrap="square">
                <a:spAutoFit/>
              </a:bodyPr>
              <a:lstStyle/>
              <a:p>
                <a:r>
                  <a:rPr lang="en-US" sz="2800" dirty="0" smtClean="0">
                    <a:cs typeface="Times New Roman"/>
                  </a:rPr>
                  <a:t>- “lock” </a:t>
                </a:r>
                <a:r>
                  <a:rPr lang="en-US" sz="2800" i="1" dirty="0" smtClean="0">
                    <a:latin typeface="Times New Roman"/>
                    <a:cs typeface="Times New Roman"/>
                  </a:rPr>
                  <a:t>r</a:t>
                </a:r>
                <a:r>
                  <a:rPr lang="en-US" sz="2800" dirty="0" smtClean="0">
                    <a:cs typeface="Times New Roman"/>
                  </a:rPr>
                  <a:t>    using these combinations</a:t>
                </a:r>
              </a:p>
            </p:txBody>
          </p:sp>
          <p:sp>
            <p:nvSpPr>
              <p:cNvPr id="76" name="Rectangle 75"/>
              <p:cNvSpPr/>
              <p:nvPr/>
            </p:nvSpPr>
            <p:spPr>
              <a:xfrm>
                <a:off x="2346800" y="139940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TextBox 80"/>
              <p:cNvSpPr txBox="1"/>
              <p:nvPr/>
            </p:nvSpPr>
            <p:spPr>
              <a:xfrm>
                <a:off x="2350566" y="135512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 </a:t>
                </a:r>
                <a:endParaRPr lang="en-US" sz="2800" i="1" dirty="0">
                  <a:solidFill>
                    <a:srgbClr val="FFFFFF"/>
                  </a:solidFill>
                  <a:latin typeface="Times New Roman"/>
                  <a:cs typeface="Times New Roman"/>
                </a:endParaRPr>
              </a:p>
            </p:txBody>
          </p:sp>
        </p:grpSp>
      </p:grpSp>
      <p:sp>
        <p:nvSpPr>
          <p:cNvPr id="4" name="Rectangle 3"/>
          <p:cNvSpPr/>
          <p:nvPr/>
        </p:nvSpPr>
        <p:spPr>
          <a:xfrm>
            <a:off x="457590" y="4153585"/>
            <a:ext cx="8308833" cy="523220"/>
          </a:xfrm>
          <a:prstGeom prst="rect">
            <a:avLst/>
          </a:prstGeom>
        </p:spPr>
        <p:txBody>
          <a:bodyPr wrap="square">
            <a:spAutoFit/>
          </a:bodyPr>
          <a:lstStyle/>
          <a:p>
            <a:r>
              <a:rPr lang="en-US" sz="2800" dirty="0">
                <a:cs typeface="Times New Roman"/>
              </a:rPr>
              <a:t> (sampling of symbols must preserve sufficient entropy)</a:t>
            </a:r>
            <a:endParaRPr lang="en-US" sz="2800" dirty="0"/>
          </a:p>
        </p:txBody>
      </p:sp>
      <p:sp>
        <p:nvSpPr>
          <p:cNvPr id="70" name="Title 1"/>
          <p:cNvSpPr>
            <a:spLocks noGrp="1"/>
          </p:cNvSpPr>
          <p:nvPr>
            <p:ph type="title"/>
          </p:nvPr>
        </p:nvSpPr>
        <p:spPr>
          <a:xfrm>
            <a:off x="150091" y="-271546"/>
            <a:ext cx="8890000" cy="1143000"/>
          </a:xfrm>
        </p:spPr>
        <p:txBody>
          <a:bodyPr>
            <a:normAutofit/>
          </a:bodyPr>
          <a:lstStyle/>
          <a:p>
            <a:r>
              <a:rPr lang="en-US" sz="3600" dirty="0" smtClean="0"/>
              <a:t>Idea: “encrypt” </a:t>
            </a:r>
            <a:r>
              <a:rPr lang="en-US" sz="3600" i="1" dirty="0" smtClean="0">
                <a:latin typeface="Times New Roman"/>
                <a:cs typeface="Times New Roman"/>
              </a:rPr>
              <a:t>r</a:t>
            </a:r>
            <a:r>
              <a:rPr lang="en-US" sz="3600" dirty="0" smtClean="0"/>
              <a:t> using parts of </a:t>
            </a:r>
            <a:r>
              <a:rPr lang="en-US" sz="3600" i="1" dirty="0" smtClean="0">
                <a:latin typeface="Times New Roman"/>
                <a:cs typeface="Times New Roman"/>
              </a:rPr>
              <a:t>w</a:t>
            </a:r>
            <a:r>
              <a:rPr lang="en-US" sz="3600" baseline="-25000" dirty="0" smtClean="0">
                <a:latin typeface="Times New Roman"/>
                <a:cs typeface="Times New Roman"/>
              </a:rPr>
              <a:t>0</a:t>
            </a:r>
            <a:endParaRPr lang="en-US" sz="3600" baseline="-25000" dirty="0">
              <a:latin typeface="Times New Roman"/>
              <a:cs typeface="Times New Roman"/>
            </a:endParaRPr>
          </a:p>
        </p:txBody>
      </p:sp>
      <p:sp>
        <p:nvSpPr>
          <p:cNvPr id="2" name="Slide Number Placeholder 1"/>
          <p:cNvSpPr>
            <a:spLocks noGrp="1"/>
          </p:cNvSpPr>
          <p:nvPr>
            <p:ph type="sldNum" sz="quarter" idx="4"/>
          </p:nvPr>
        </p:nvSpPr>
        <p:spPr/>
        <p:txBody>
          <a:bodyPr/>
          <a:lstStyle/>
          <a:p>
            <a:fld id="{9ED7421F-71E7-F748-8E9F-5BC3CDBE49C2}" type="slidenum">
              <a:rPr lang="en-US" smtClean="0"/>
              <a:t>35</a:t>
            </a:fld>
            <a:endParaRPr lang="en-US"/>
          </a:p>
        </p:txBody>
      </p:sp>
    </p:spTree>
    <p:extLst>
      <p:ext uri="{BB962C8B-B14F-4D97-AF65-F5344CB8AC3E}">
        <p14:creationId xmlns:p14="http://schemas.microsoft.com/office/powerpoint/2010/main" val="4127881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05923E-6 2.74873E-6 L 7.05923E-6 -0.05275 " pathEditMode="relative" ptsTypes="AA">
                                      <p:cBhvr>
                                        <p:cTn id="6" dur="2000" fill="hold"/>
                                        <p:tgtEl>
                                          <p:spTgt spid="7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7" grpId="0"/>
      <p:bldP spid="78" grpId="0" build="p" bldLvl="2"/>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34"/>
            <a:ext cx="8229600" cy="1143000"/>
          </a:xfrm>
        </p:spPr>
        <p:txBody>
          <a:bodyPr/>
          <a:lstStyle/>
          <a:p>
            <a:r>
              <a:rPr lang="en-US" dirty="0" smtClean="0"/>
              <a:t>How to implement locks?</a:t>
            </a:r>
            <a:endParaRPr lang="en-US" dirty="0"/>
          </a:p>
        </p:txBody>
      </p:sp>
      <p:sp>
        <p:nvSpPr>
          <p:cNvPr id="3" name="Content Placeholder 2"/>
          <p:cNvSpPr>
            <a:spLocks noGrp="1"/>
          </p:cNvSpPr>
          <p:nvPr>
            <p:ph idx="1"/>
          </p:nvPr>
        </p:nvSpPr>
        <p:spPr>
          <a:xfrm>
            <a:off x="-44385" y="773965"/>
            <a:ext cx="8229600" cy="2016904"/>
          </a:xfrm>
        </p:spPr>
        <p:txBody>
          <a:bodyPr>
            <a:normAutofit fontScale="92500" lnSpcReduction="20000"/>
          </a:bodyPr>
          <a:lstStyle/>
          <a:p>
            <a:r>
              <a:rPr lang="en-US" dirty="0" smtClean="0"/>
              <a:t>A lock is the following program:</a:t>
            </a:r>
          </a:p>
          <a:p>
            <a:pPr lvl="1"/>
            <a:r>
              <a:rPr lang="en-US" dirty="0" smtClean="0"/>
              <a:t>If input = </a:t>
            </a:r>
            <a:r>
              <a:rPr lang="en-US" i="1" dirty="0">
                <a:latin typeface="Times New Roman"/>
                <a:cs typeface="Times New Roman"/>
              </a:rPr>
              <a:t>a</a:t>
            </a:r>
            <a:r>
              <a:rPr lang="en-US" baseline="-25000" dirty="0">
                <a:latin typeface="Times New Roman"/>
                <a:cs typeface="Times New Roman"/>
              </a:rPr>
              <a:t>1 </a:t>
            </a:r>
            <a:r>
              <a:rPr lang="en-US" i="1" dirty="0">
                <a:latin typeface="Times New Roman"/>
                <a:cs typeface="Times New Roman"/>
              </a:rPr>
              <a:t>a</a:t>
            </a:r>
            <a:r>
              <a:rPr lang="en-US" baseline="-25000" dirty="0">
                <a:latin typeface="Times New Roman"/>
                <a:cs typeface="Times New Roman"/>
              </a:rPr>
              <a:t>9 </a:t>
            </a:r>
            <a:r>
              <a:rPr lang="en-US" i="1" dirty="0" smtClean="0">
                <a:latin typeface="Times New Roman"/>
                <a:cs typeface="Times New Roman"/>
              </a:rPr>
              <a:t>a</a:t>
            </a:r>
            <a:r>
              <a:rPr lang="en-US" baseline="-25000" dirty="0" smtClean="0">
                <a:latin typeface="Times New Roman"/>
                <a:cs typeface="Times New Roman"/>
              </a:rPr>
              <a:t>2</a:t>
            </a:r>
            <a:r>
              <a:rPr lang="en-US" dirty="0" smtClean="0"/>
              <a:t>, output </a:t>
            </a:r>
            <a:r>
              <a:rPr lang="en-US" i="1" dirty="0" smtClean="0">
                <a:latin typeface="Times New Roman"/>
                <a:cs typeface="Times New Roman"/>
              </a:rPr>
              <a:t>r</a:t>
            </a:r>
          </a:p>
          <a:p>
            <a:pPr lvl="1"/>
            <a:r>
              <a:rPr lang="en-US" dirty="0" smtClean="0"/>
              <a:t>Else output </a:t>
            </a:r>
            <a:r>
              <a:rPr lang="en-US" dirty="0" smtClean="0">
                <a:sym typeface="Symbol"/>
              </a:rPr>
              <a:t></a:t>
            </a:r>
          </a:p>
          <a:p>
            <a:pPr lvl="1"/>
            <a:r>
              <a:rPr lang="en-US" dirty="0" smtClean="0"/>
              <a:t>One implementation (</a:t>
            </a:r>
            <a:r>
              <a:rPr lang="en-US" dirty="0"/>
              <a:t>R.O. model): </a:t>
            </a:r>
            <a:r>
              <a:rPr lang="en-US" dirty="0" smtClean="0"/>
              <a:t/>
            </a:r>
            <a:br>
              <a:rPr lang="en-US" dirty="0" smtClean="0"/>
            </a:br>
            <a:r>
              <a:rPr lang="en-US" dirty="0" smtClean="0"/>
              <a:t>lock </a:t>
            </a:r>
            <a:r>
              <a:rPr lang="en-US" dirty="0"/>
              <a:t>=  </a:t>
            </a:r>
            <a:r>
              <a:rPr lang="en-US" i="1" dirty="0">
                <a:latin typeface="Times New Roman"/>
                <a:cs typeface="Times New Roman"/>
              </a:rPr>
              <a:t>r</a:t>
            </a:r>
            <a:r>
              <a:rPr lang="en-US" dirty="0">
                <a:latin typeface="Times New Roman"/>
                <a:cs typeface="Times New Roman"/>
              </a:rPr>
              <a:t> </a:t>
            </a:r>
            <a:r>
              <a:rPr lang="en-US" dirty="0">
                <a:sym typeface="Symbol"/>
              </a:rPr>
              <a:t></a:t>
            </a:r>
            <a:r>
              <a:rPr lang="en-US" dirty="0">
                <a:latin typeface="Times New Roman"/>
                <a:cs typeface="Times New Roman"/>
              </a:rPr>
              <a:t> H(</a:t>
            </a:r>
            <a:r>
              <a:rPr lang="en-US" i="1" dirty="0">
                <a:latin typeface="Times New Roman"/>
                <a:cs typeface="Times New Roman"/>
              </a:rPr>
              <a:t>a</a:t>
            </a:r>
            <a:r>
              <a:rPr lang="en-US" baseline="-25000" dirty="0">
                <a:latin typeface="Times New Roman"/>
                <a:cs typeface="Times New Roman"/>
              </a:rPr>
              <a:t>1 </a:t>
            </a:r>
            <a:r>
              <a:rPr lang="en-US" i="1" dirty="0">
                <a:latin typeface="Times New Roman"/>
                <a:cs typeface="Times New Roman"/>
              </a:rPr>
              <a:t>a</a:t>
            </a:r>
            <a:r>
              <a:rPr lang="en-US" baseline="-25000" dirty="0">
                <a:latin typeface="Times New Roman"/>
                <a:cs typeface="Times New Roman"/>
              </a:rPr>
              <a:t>9 </a:t>
            </a:r>
            <a:r>
              <a:rPr lang="en-US" i="1" dirty="0">
                <a:latin typeface="Times New Roman"/>
                <a:cs typeface="Times New Roman"/>
              </a:rPr>
              <a:t>a</a:t>
            </a:r>
            <a:r>
              <a:rPr lang="en-US" baseline="-25000" dirty="0">
                <a:latin typeface="Times New Roman"/>
                <a:cs typeface="Times New Roman"/>
              </a:rPr>
              <a:t>2</a:t>
            </a:r>
            <a:r>
              <a:rPr lang="en-US" dirty="0" smtClean="0">
                <a:latin typeface="Times New Roman"/>
                <a:cs typeface="Times New Roman"/>
              </a:rPr>
              <a:t>)</a:t>
            </a:r>
            <a:r>
              <a:rPr lang="en-US" dirty="0" smtClean="0"/>
              <a:t> </a:t>
            </a:r>
            <a:endParaRPr lang="en-US" dirty="0"/>
          </a:p>
        </p:txBody>
      </p:sp>
      <p:grpSp>
        <p:nvGrpSpPr>
          <p:cNvPr id="4" name="Group 3"/>
          <p:cNvGrpSpPr/>
          <p:nvPr/>
        </p:nvGrpSpPr>
        <p:grpSpPr>
          <a:xfrm>
            <a:off x="6711283" y="881584"/>
            <a:ext cx="1186629" cy="1909285"/>
            <a:chOff x="166800" y="4578964"/>
            <a:chExt cx="1186629" cy="1909285"/>
          </a:xfrm>
        </p:grpSpPr>
        <p:pic>
          <p:nvPicPr>
            <p:cNvPr id="5" name="Picture 4"/>
            <p:cNvPicPr>
              <a:picLocks noChangeAspect="1"/>
            </p:cNvPicPr>
            <p:nvPr/>
          </p:nvPicPr>
          <p:blipFill>
            <a:blip r:embed="rId3"/>
            <a:stretch>
              <a:fillRect/>
            </a:stretch>
          </p:blipFill>
          <p:spPr>
            <a:xfrm>
              <a:off x="236691" y="4578964"/>
              <a:ext cx="959150" cy="1452913"/>
            </a:xfrm>
            <a:prstGeom prst="rect">
              <a:avLst/>
            </a:prstGeom>
          </p:spPr>
        </p:pic>
        <p:sp>
          <p:nvSpPr>
            <p:cNvPr id="6" name="Rectangle 5"/>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7" name="Rectangle 6"/>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sp>
        <p:nvSpPr>
          <p:cNvPr id="8" name="Content Placeholder 2"/>
          <p:cNvSpPr txBox="1">
            <a:spLocks/>
          </p:cNvSpPr>
          <p:nvPr/>
        </p:nvSpPr>
        <p:spPr>
          <a:xfrm>
            <a:off x="-44385" y="3527983"/>
            <a:ext cx="9559742" cy="41182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Ideally: Obfuscate this program</a:t>
            </a:r>
          </a:p>
          <a:p>
            <a:pPr lvl="1"/>
            <a:r>
              <a:rPr lang="en-US" dirty="0" smtClean="0"/>
              <a:t>Obfuscation: preserve functionality, hide the program</a:t>
            </a:r>
          </a:p>
          <a:p>
            <a:pPr lvl="1"/>
            <a:r>
              <a:rPr lang="en-US" dirty="0" smtClean="0"/>
              <a:t>Obfuscating this specific program called “digital locker” </a:t>
            </a:r>
            <a:br>
              <a:rPr lang="en-US" dirty="0" smtClean="0"/>
            </a:br>
            <a:endParaRPr lang="en-US" dirty="0"/>
          </a:p>
        </p:txBody>
      </p:sp>
      <p:sp>
        <p:nvSpPr>
          <p:cNvPr id="9" name="Slide Number Placeholder 8"/>
          <p:cNvSpPr>
            <a:spLocks noGrp="1"/>
          </p:cNvSpPr>
          <p:nvPr>
            <p:ph type="sldNum" sz="quarter" idx="4"/>
          </p:nvPr>
        </p:nvSpPr>
        <p:spPr/>
        <p:txBody>
          <a:bodyPr/>
          <a:lstStyle/>
          <a:p>
            <a:fld id="{9ED7421F-71E7-F748-8E9F-5BC3CDBE49C2}" type="slidenum">
              <a:rPr lang="en-US" smtClean="0"/>
              <a:t>36</a:t>
            </a:fld>
            <a:endParaRPr lang="en-US"/>
          </a:p>
        </p:txBody>
      </p:sp>
    </p:spTree>
    <p:extLst>
      <p:ext uri="{BB962C8B-B14F-4D97-AF65-F5344CB8AC3E}">
        <p14:creationId xmlns:p14="http://schemas.microsoft.com/office/powerpoint/2010/main" val="1579799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75"/>
            <a:ext cx="8229600" cy="1143000"/>
          </a:xfrm>
        </p:spPr>
        <p:txBody>
          <a:bodyPr/>
          <a:lstStyle/>
          <a:p>
            <a:r>
              <a:rPr lang="en-US" dirty="0" smtClean="0"/>
              <a:t>Digital Lockers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Digital Locker is obfuscation of</a:t>
            </a:r>
          </a:p>
          <a:p>
            <a:pPr lvl="1"/>
            <a:r>
              <a:rPr lang="en-US" dirty="0" smtClean="0"/>
              <a:t>If </a:t>
            </a:r>
            <a:r>
              <a:rPr lang="en-US" dirty="0"/>
              <a:t>input = </a:t>
            </a:r>
            <a:r>
              <a:rPr lang="en-US" i="1" dirty="0">
                <a:latin typeface="Times New Roman"/>
                <a:cs typeface="Times New Roman"/>
              </a:rPr>
              <a:t>a</a:t>
            </a:r>
            <a:r>
              <a:rPr lang="en-US" baseline="-25000" dirty="0">
                <a:latin typeface="Times New Roman"/>
                <a:cs typeface="Times New Roman"/>
              </a:rPr>
              <a:t>1 </a:t>
            </a:r>
            <a:r>
              <a:rPr lang="en-US" i="1" dirty="0">
                <a:latin typeface="Times New Roman"/>
                <a:cs typeface="Times New Roman"/>
              </a:rPr>
              <a:t>a</a:t>
            </a:r>
            <a:r>
              <a:rPr lang="en-US" baseline="-25000" dirty="0">
                <a:latin typeface="Times New Roman"/>
                <a:cs typeface="Times New Roman"/>
              </a:rPr>
              <a:t>9 </a:t>
            </a:r>
            <a:r>
              <a:rPr lang="en-US" i="1" dirty="0">
                <a:latin typeface="Times New Roman"/>
                <a:cs typeface="Times New Roman"/>
              </a:rPr>
              <a:t>a</a:t>
            </a:r>
            <a:r>
              <a:rPr lang="en-US" baseline="-25000" dirty="0">
                <a:latin typeface="Times New Roman"/>
                <a:cs typeface="Times New Roman"/>
              </a:rPr>
              <a:t>2</a:t>
            </a:r>
            <a:r>
              <a:rPr lang="en-US" dirty="0"/>
              <a:t>, output </a:t>
            </a:r>
            <a:r>
              <a:rPr lang="en-US" i="1" dirty="0">
                <a:latin typeface="Times New Roman"/>
                <a:cs typeface="Times New Roman"/>
              </a:rPr>
              <a:t>r</a:t>
            </a:r>
          </a:p>
          <a:p>
            <a:pPr lvl="1"/>
            <a:r>
              <a:rPr lang="en-US" dirty="0"/>
              <a:t>Else output </a:t>
            </a:r>
            <a:r>
              <a:rPr lang="en-US" dirty="0">
                <a:sym typeface="Symbol"/>
              </a:rPr>
              <a:t></a:t>
            </a:r>
          </a:p>
          <a:p>
            <a:r>
              <a:rPr lang="en-US" dirty="0" smtClean="0"/>
              <a:t>Equivalent to encryption </a:t>
            </a:r>
            <a:r>
              <a:rPr lang="en-US" dirty="0"/>
              <a:t>of </a:t>
            </a:r>
            <a:r>
              <a:rPr lang="en-US" i="1" dirty="0">
                <a:latin typeface="Times New Roman"/>
                <a:cs typeface="Times New Roman"/>
              </a:rPr>
              <a:t>r</a:t>
            </a:r>
            <a:r>
              <a:rPr lang="en-US" dirty="0"/>
              <a:t> that is secure</a:t>
            </a:r>
            <a:br>
              <a:rPr lang="en-US" dirty="0"/>
            </a:br>
            <a:r>
              <a:rPr lang="en-US" dirty="0"/>
              <a:t>even multiple times with </a:t>
            </a:r>
            <a:r>
              <a:rPr lang="en-US" dirty="0" smtClean="0"/>
              <a:t>correlated, weak </a:t>
            </a:r>
            <a:r>
              <a:rPr lang="en-US" dirty="0"/>
              <a:t>keys</a:t>
            </a:r>
            <a:br>
              <a:rPr lang="en-US" dirty="0"/>
            </a:br>
            <a:r>
              <a:rPr lang="en-US" dirty="0"/>
              <a:t>[CanettiKalaiVariaWichs10]</a:t>
            </a:r>
          </a:p>
          <a:p>
            <a:r>
              <a:rPr lang="en-US" dirty="0" smtClean="0"/>
              <a:t>Digital lockers are practical</a:t>
            </a:r>
            <a:r>
              <a:rPr lang="en-US" dirty="0"/>
              <a:t> </a:t>
            </a:r>
            <a:r>
              <a:rPr lang="en-US" dirty="0" smtClean="0"/>
              <a:t>(</a:t>
            </a:r>
            <a:r>
              <a:rPr lang="en-US" dirty="0"/>
              <a:t>R.O. or DL-based) </a:t>
            </a:r>
            <a:r>
              <a:rPr lang="en-US" dirty="0" smtClean="0"/>
              <a:t/>
            </a:r>
            <a:br>
              <a:rPr lang="en-US" dirty="0" smtClean="0"/>
            </a:br>
            <a:r>
              <a:rPr lang="en-US" dirty="0" smtClean="0"/>
              <a:t>[</a:t>
            </a:r>
            <a:r>
              <a:rPr lang="en-US" dirty="0"/>
              <a:t>CanettiDakdouk08], [BitanskyCanetti10]</a:t>
            </a:r>
          </a:p>
          <a:p>
            <a:r>
              <a:rPr lang="en-US" dirty="0"/>
              <a:t>Hides </a:t>
            </a:r>
            <a:r>
              <a:rPr lang="en-US" i="1" dirty="0">
                <a:latin typeface="Times New Roman"/>
                <a:cs typeface="Times New Roman"/>
              </a:rPr>
              <a:t>r</a:t>
            </a:r>
            <a:r>
              <a:rPr lang="en-US" dirty="0"/>
              <a:t> if input can’t be exhaustively searched</a:t>
            </a:r>
            <a:br>
              <a:rPr lang="en-US" dirty="0"/>
            </a:br>
            <a:r>
              <a:rPr lang="en-US" dirty="0"/>
              <a:t>(</a:t>
            </a:r>
            <a:r>
              <a:rPr lang="en-US" dirty="0" err="1"/>
              <a:t>superlogarithmic</a:t>
            </a:r>
            <a:r>
              <a:rPr lang="en-US" dirty="0"/>
              <a:t> entropy)</a:t>
            </a:r>
          </a:p>
          <a:p>
            <a:endParaRPr lang="en-US" dirty="0"/>
          </a:p>
        </p:txBody>
      </p:sp>
      <p:grpSp>
        <p:nvGrpSpPr>
          <p:cNvPr id="5" name="Group 4"/>
          <p:cNvGrpSpPr/>
          <p:nvPr/>
        </p:nvGrpSpPr>
        <p:grpSpPr>
          <a:xfrm>
            <a:off x="6711283" y="881584"/>
            <a:ext cx="1186629" cy="1909285"/>
            <a:chOff x="166800" y="4578964"/>
            <a:chExt cx="1186629" cy="1909285"/>
          </a:xfrm>
        </p:grpSpPr>
        <p:pic>
          <p:nvPicPr>
            <p:cNvPr id="6" name="Picture 5"/>
            <p:cNvPicPr>
              <a:picLocks noChangeAspect="1"/>
            </p:cNvPicPr>
            <p:nvPr/>
          </p:nvPicPr>
          <p:blipFill>
            <a:blip r:embed="rId2"/>
            <a:stretch>
              <a:fillRect/>
            </a:stretch>
          </p:blipFill>
          <p:spPr>
            <a:xfrm>
              <a:off x="236691" y="4578964"/>
              <a:ext cx="959150" cy="1452913"/>
            </a:xfrm>
            <a:prstGeom prst="rect">
              <a:avLst/>
            </a:prstGeom>
          </p:spPr>
        </p:pic>
        <p:sp>
          <p:nvSpPr>
            <p:cNvPr id="7" name="Rectangle 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8" name="Rectangle 7"/>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sp>
        <p:nvSpPr>
          <p:cNvPr id="4" name="Slide Number Placeholder 3"/>
          <p:cNvSpPr>
            <a:spLocks noGrp="1"/>
          </p:cNvSpPr>
          <p:nvPr>
            <p:ph type="sldNum" sz="quarter" idx="4"/>
          </p:nvPr>
        </p:nvSpPr>
        <p:spPr/>
        <p:txBody>
          <a:bodyPr/>
          <a:lstStyle/>
          <a:p>
            <a:fld id="{9ED7421F-71E7-F748-8E9F-5BC3CDBE49C2}" type="slidenum">
              <a:rPr lang="en-US" smtClean="0"/>
              <a:t>37</a:t>
            </a:fld>
            <a:endParaRPr lang="en-US"/>
          </a:p>
        </p:txBody>
      </p:sp>
    </p:spTree>
    <p:extLst>
      <p:ext uri="{BB962C8B-B14F-4D97-AF65-F5344CB8AC3E}">
        <p14:creationId xmlns:p14="http://schemas.microsoft.com/office/powerpoint/2010/main" val="3367021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7200" y="1600200"/>
            <a:ext cx="8229600" cy="452596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Digital Locker is obfuscation of</a:t>
            </a:r>
          </a:p>
          <a:p>
            <a:pPr lvl="1"/>
            <a:r>
              <a:rPr lang="en-US" dirty="0" smtClean="0"/>
              <a:t>If input = </a:t>
            </a:r>
            <a:r>
              <a:rPr lang="en-US" i="1" dirty="0" smtClean="0">
                <a:latin typeface="Times New Roman"/>
                <a:cs typeface="Times New Roman"/>
              </a:rPr>
              <a:t>a</a:t>
            </a:r>
            <a:r>
              <a:rPr lang="en-US" baseline="-25000" dirty="0" smtClean="0">
                <a:latin typeface="Times New Roman"/>
                <a:cs typeface="Times New Roman"/>
              </a:rPr>
              <a:t>1 </a:t>
            </a:r>
            <a:r>
              <a:rPr lang="en-US" i="1" dirty="0" smtClean="0">
                <a:latin typeface="Times New Roman"/>
                <a:cs typeface="Times New Roman"/>
              </a:rPr>
              <a:t>a</a:t>
            </a:r>
            <a:r>
              <a:rPr lang="en-US" baseline="-25000" dirty="0" smtClean="0">
                <a:latin typeface="Times New Roman"/>
                <a:cs typeface="Times New Roman"/>
              </a:rPr>
              <a:t>9 </a:t>
            </a:r>
            <a:r>
              <a:rPr lang="en-US" i="1" dirty="0" smtClean="0">
                <a:latin typeface="Times New Roman"/>
                <a:cs typeface="Times New Roman"/>
              </a:rPr>
              <a:t>a</a:t>
            </a:r>
            <a:r>
              <a:rPr lang="en-US" baseline="-25000" dirty="0" smtClean="0">
                <a:latin typeface="Times New Roman"/>
                <a:cs typeface="Times New Roman"/>
              </a:rPr>
              <a:t>2</a:t>
            </a:r>
            <a:r>
              <a:rPr lang="en-US" dirty="0" smtClean="0"/>
              <a:t>, output </a:t>
            </a:r>
            <a:r>
              <a:rPr lang="en-US" i="1" dirty="0" smtClean="0">
                <a:latin typeface="Times New Roman"/>
                <a:cs typeface="Times New Roman"/>
              </a:rPr>
              <a:t>r</a:t>
            </a:r>
          </a:p>
          <a:p>
            <a:pPr lvl="1"/>
            <a:r>
              <a:rPr lang="en-US" dirty="0" smtClean="0"/>
              <a:t>Else output </a:t>
            </a:r>
            <a:r>
              <a:rPr lang="en-US" dirty="0" smtClean="0">
                <a:sym typeface="Symbol"/>
              </a:rPr>
              <a:t></a:t>
            </a:r>
          </a:p>
          <a:p>
            <a:r>
              <a:rPr lang="en-US" dirty="0" smtClean="0">
                <a:solidFill>
                  <a:srgbClr val="FFFFFF"/>
                </a:solidFill>
              </a:rPr>
              <a:t>Equivalent to encryption of </a:t>
            </a:r>
            <a:r>
              <a:rPr lang="en-US" i="1" dirty="0" smtClean="0">
                <a:solidFill>
                  <a:srgbClr val="FFFFFF"/>
                </a:solidFill>
                <a:latin typeface="Times New Roman"/>
                <a:cs typeface="Times New Roman"/>
              </a:rPr>
              <a:t>r</a:t>
            </a:r>
            <a:r>
              <a:rPr lang="en-US" dirty="0" smtClean="0">
                <a:solidFill>
                  <a:srgbClr val="FFFFFF"/>
                </a:solidFill>
              </a:rPr>
              <a:t> that is secure</a:t>
            </a:r>
            <a:br>
              <a:rPr lang="en-US" dirty="0" smtClean="0">
                <a:solidFill>
                  <a:srgbClr val="FFFFFF"/>
                </a:solidFill>
              </a:rPr>
            </a:br>
            <a:r>
              <a:rPr lang="en-US" dirty="0" smtClean="0">
                <a:solidFill>
                  <a:srgbClr val="FFFFFF"/>
                </a:solidFill>
              </a:rPr>
              <a:t>even multiple times with correlated and weak keys</a:t>
            </a:r>
            <a:br>
              <a:rPr lang="en-US" dirty="0" smtClean="0">
                <a:solidFill>
                  <a:srgbClr val="FFFFFF"/>
                </a:solidFill>
              </a:rPr>
            </a:br>
            <a:r>
              <a:rPr lang="en-US" dirty="0" smtClean="0">
                <a:solidFill>
                  <a:srgbClr val="FFFFFF"/>
                </a:solidFill>
              </a:rPr>
              <a:t>[CanettiKalaiVariaWichs10]</a:t>
            </a:r>
          </a:p>
          <a:p>
            <a:r>
              <a:rPr lang="en-US" dirty="0" smtClean="0">
                <a:solidFill>
                  <a:srgbClr val="FFFFFF"/>
                </a:solidFill>
              </a:rPr>
              <a:t>Digital lockers are practical (R.O. or DL-based) </a:t>
            </a:r>
            <a:br>
              <a:rPr lang="en-US" dirty="0" smtClean="0">
                <a:solidFill>
                  <a:srgbClr val="FFFFFF"/>
                </a:solidFill>
              </a:rPr>
            </a:br>
            <a:r>
              <a:rPr lang="en-US" dirty="0" smtClean="0">
                <a:solidFill>
                  <a:srgbClr val="FFFFFF"/>
                </a:solidFill>
              </a:rPr>
              <a:t>[CanettiDakdouk08], [BitanskyCanetti10]</a:t>
            </a:r>
          </a:p>
          <a:p>
            <a:r>
              <a:rPr lang="en-US" dirty="0" smtClean="0">
                <a:solidFill>
                  <a:srgbClr val="FFFFFF"/>
                </a:solidFill>
              </a:rPr>
              <a:t>Hides </a:t>
            </a:r>
            <a:r>
              <a:rPr lang="en-US" i="1" dirty="0" smtClean="0">
                <a:solidFill>
                  <a:srgbClr val="FFFFFF"/>
                </a:solidFill>
                <a:latin typeface="Times New Roman"/>
                <a:cs typeface="Times New Roman"/>
              </a:rPr>
              <a:t>r</a:t>
            </a:r>
            <a:r>
              <a:rPr lang="en-US" dirty="0" smtClean="0">
                <a:solidFill>
                  <a:srgbClr val="FFFFFF"/>
                </a:solidFill>
              </a:rPr>
              <a:t> if input can’t be exhaustively searched</a:t>
            </a:r>
            <a:br>
              <a:rPr lang="en-US" dirty="0" smtClean="0">
                <a:solidFill>
                  <a:srgbClr val="FFFFFF"/>
                </a:solidFill>
              </a:rPr>
            </a:br>
            <a:r>
              <a:rPr lang="en-US" dirty="0" smtClean="0">
                <a:solidFill>
                  <a:srgbClr val="FFFFFF"/>
                </a:solidFill>
              </a:rPr>
              <a:t>(</a:t>
            </a:r>
            <a:r>
              <a:rPr lang="en-US" dirty="0" err="1" smtClean="0">
                <a:solidFill>
                  <a:srgbClr val="FFFFFF"/>
                </a:solidFill>
              </a:rPr>
              <a:t>superlogarithmic</a:t>
            </a:r>
            <a:r>
              <a:rPr lang="en-US" dirty="0" smtClean="0">
                <a:solidFill>
                  <a:srgbClr val="FFFFFF"/>
                </a:solidFill>
              </a:rPr>
              <a:t> entropy)</a:t>
            </a:r>
          </a:p>
          <a:p>
            <a:endParaRPr lang="en-US" dirty="0">
              <a:solidFill>
                <a:srgbClr val="FFFFFF"/>
              </a:solidFill>
            </a:endParaRPr>
          </a:p>
        </p:txBody>
      </p:sp>
      <p:sp>
        <p:nvSpPr>
          <p:cNvPr id="2" name="Title 1"/>
          <p:cNvSpPr>
            <a:spLocks noGrp="1"/>
          </p:cNvSpPr>
          <p:nvPr>
            <p:ph type="title"/>
          </p:nvPr>
        </p:nvSpPr>
        <p:spPr>
          <a:xfrm>
            <a:off x="457200" y="59175"/>
            <a:ext cx="8229600" cy="1143000"/>
          </a:xfrm>
        </p:spPr>
        <p:txBody>
          <a:bodyPr/>
          <a:lstStyle/>
          <a:p>
            <a:r>
              <a:rPr lang="en-US" dirty="0" smtClean="0"/>
              <a:t>Digital Lockers</a:t>
            </a:r>
            <a:endParaRPr lang="en-US" dirty="0"/>
          </a:p>
        </p:txBody>
      </p:sp>
      <p:sp>
        <p:nvSpPr>
          <p:cNvPr id="3" name="Content Placeholder 2"/>
          <p:cNvSpPr>
            <a:spLocks noGrp="1"/>
          </p:cNvSpPr>
          <p:nvPr>
            <p:ph idx="1"/>
          </p:nvPr>
        </p:nvSpPr>
        <p:spPr>
          <a:xfrm>
            <a:off x="457199" y="3390727"/>
            <a:ext cx="8365565" cy="2847214"/>
          </a:xfrm>
        </p:spPr>
        <p:txBody>
          <a:bodyPr>
            <a:normAutofit fontScale="77500" lnSpcReduction="20000"/>
          </a:bodyPr>
          <a:lstStyle/>
          <a:p>
            <a:r>
              <a:rPr lang="en-US" sz="2800" dirty="0" smtClean="0"/>
              <a:t>Q</a:t>
            </a:r>
            <a:r>
              <a:rPr lang="en-US" sz="2800" dirty="0"/>
              <a:t>: if you are going to use obfuscation, why bother?</a:t>
            </a:r>
            <a:br>
              <a:rPr lang="en-US" sz="2800" dirty="0"/>
            </a:br>
            <a:r>
              <a:rPr lang="en-US" sz="2800" dirty="0"/>
              <a:t>Why not just obfuscate the following program for </a:t>
            </a:r>
            <a:r>
              <a:rPr lang="en-US" sz="2800" i="1" dirty="0">
                <a:latin typeface="Times New Roman"/>
                <a:cs typeface="Times New Roman"/>
              </a:rPr>
              <a:t>p</a:t>
            </a:r>
            <a:endParaRPr lang="en-US" sz="2800" dirty="0"/>
          </a:p>
          <a:p>
            <a:pPr lvl="1"/>
            <a:r>
              <a:rPr lang="en-US" sz="2400" dirty="0"/>
              <a:t>If distance between </a:t>
            </a:r>
            <a:r>
              <a:rPr lang="en-US" sz="2400" i="1" dirty="0">
                <a:latin typeface="Times New Roman"/>
                <a:cs typeface="Times New Roman"/>
              </a:rPr>
              <a:t>w</a:t>
            </a:r>
            <a:r>
              <a:rPr lang="en-US" sz="2400" baseline="-25000" dirty="0">
                <a:latin typeface="Times New Roman"/>
                <a:cs typeface="Times New Roman"/>
              </a:rPr>
              <a:t>0  </a:t>
            </a:r>
            <a:r>
              <a:rPr lang="en-US" sz="2400" dirty="0"/>
              <a:t>and the input is less than </a:t>
            </a:r>
            <a:r>
              <a:rPr lang="en-US" sz="2400" i="1" dirty="0">
                <a:latin typeface="Times New Roman"/>
                <a:cs typeface="Times New Roman"/>
              </a:rPr>
              <a:t>t</a:t>
            </a:r>
            <a:r>
              <a:rPr lang="en-US" sz="2400" dirty="0"/>
              <a:t>, output </a:t>
            </a:r>
            <a:r>
              <a:rPr lang="en-US" sz="2400" i="1" dirty="0">
                <a:latin typeface="Times New Roman"/>
                <a:cs typeface="Times New Roman"/>
              </a:rPr>
              <a:t>r</a:t>
            </a:r>
          </a:p>
          <a:p>
            <a:pPr lvl="1"/>
            <a:r>
              <a:rPr lang="en-US" sz="2400" dirty="0"/>
              <a:t>Else output </a:t>
            </a:r>
            <a:r>
              <a:rPr lang="en-US" sz="2400" dirty="0">
                <a:sym typeface="Symbol"/>
              </a:rPr>
              <a:t></a:t>
            </a:r>
            <a:r>
              <a:rPr lang="en-US" sz="2400" dirty="0"/>
              <a:t> </a:t>
            </a:r>
          </a:p>
          <a:p>
            <a:pPr lvl="1"/>
            <a:endParaRPr lang="en-US" sz="2400" dirty="0"/>
          </a:p>
          <a:p>
            <a:r>
              <a:rPr lang="en-US" sz="2800" dirty="0"/>
              <a:t>A: you can do that [</a:t>
            </a:r>
            <a:r>
              <a:rPr lang="en-US" sz="2800" dirty="0" smtClean="0"/>
              <a:t>BitanskyCanettiKalaiPaneth14</a:t>
            </a:r>
            <a:r>
              <a:rPr lang="en-US" sz="2800" dirty="0"/>
              <a:t>]</a:t>
            </a:r>
            <a:r>
              <a:rPr lang="en-US" sz="2800" dirty="0" smtClean="0"/>
              <a:t>, drawbacks:</a:t>
            </a:r>
            <a:endParaRPr lang="en-US" sz="2800" dirty="0"/>
          </a:p>
          <a:p>
            <a:pPr lvl="1"/>
            <a:r>
              <a:rPr lang="en-US" sz="2400" dirty="0" smtClean="0"/>
              <a:t>except </a:t>
            </a:r>
            <a:r>
              <a:rPr lang="en-US" sz="2400" dirty="0"/>
              <a:t>it’s very </a:t>
            </a:r>
            <a:r>
              <a:rPr lang="en-US" sz="2400" dirty="0" smtClean="0"/>
              <a:t>impractical</a:t>
            </a:r>
          </a:p>
          <a:p>
            <a:pPr lvl="1"/>
            <a:r>
              <a:rPr lang="en-US" sz="2400" dirty="0" smtClean="0"/>
              <a:t>very </a:t>
            </a:r>
            <a:r>
              <a:rPr lang="en-US" sz="2400" dirty="0"/>
              <a:t>strong </a:t>
            </a:r>
            <a:r>
              <a:rPr lang="en-US" sz="2400" dirty="0" smtClean="0"/>
              <a:t>assumption</a:t>
            </a:r>
          </a:p>
          <a:p>
            <a:pPr lvl="1"/>
            <a:r>
              <a:rPr lang="en-US" sz="2400" dirty="0" smtClean="0"/>
              <a:t>not known to be reusable </a:t>
            </a:r>
            <a:endParaRPr lang="en-US" sz="2400" dirty="0"/>
          </a:p>
          <a:p>
            <a:pPr lvl="1"/>
            <a:endParaRPr lang="en-US" dirty="0" smtClean="0">
              <a:sym typeface="Symbol"/>
            </a:endParaRPr>
          </a:p>
          <a:p>
            <a:endParaRPr lang="en-US" dirty="0"/>
          </a:p>
        </p:txBody>
      </p:sp>
      <p:grpSp>
        <p:nvGrpSpPr>
          <p:cNvPr id="5" name="Group 4"/>
          <p:cNvGrpSpPr/>
          <p:nvPr/>
        </p:nvGrpSpPr>
        <p:grpSpPr>
          <a:xfrm>
            <a:off x="6711283" y="881584"/>
            <a:ext cx="1186629" cy="1909285"/>
            <a:chOff x="166800" y="4578964"/>
            <a:chExt cx="1186629" cy="1909285"/>
          </a:xfrm>
        </p:grpSpPr>
        <p:pic>
          <p:nvPicPr>
            <p:cNvPr id="6" name="Picture 5"/>
            <p:cNvPicPr>
              <a:picLocks noChangeAspect="1"/>
            </p:cNvPicPr>
            <p:nvPr/>
          </p:nvPicPr>
          <p:blipFill>
            <a:blip r:embed="rId2"/>
            <a:stretch>
              <a:fillRect/>
            </a:stretch>
          </p:blipFill>
          <p:spPr>
            <a:xfrm>
              <a:off x="236691" y="4578964"/>
              <a:ext cx="959150" cy="1452913"/>
            </a:xfrm>
            <a:prstGeom prst="rect">
              <a:avLst/>
            </a:prstGeom>
          </p:spPr>
        </p:pic>
        <p:sp>
          <p:nvSpPr>
            <p:cNvPr id="7" name="Rectangle 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8" name="Rectangle 7"/>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sp>
        <p:nvSpPr>
          <p:cNvPr id="4" name="Slide Number Placeholder 3"/>
          <p:cNvSpPr>
            <a:spLocks noGrp="1"/>
          </p:cNvSpPr>
          <p:nvPr>
            <p:ph type="sldNum" sz="quarter" idx="4"/>
          </p:nvPr>
        </p:nvSpPr>
        <p:spPr/>
        <p:txBody>
          <a:bodyPr/>
          <a:lstStyle/>
          <a:p>
            <a:fld id="{9ED7421F-71E7-F748-8E9F-5BC3CDBE49C2}" type="slidenum">
              <a:rPr lang="en-US" smtClean="0"/>
              <a:t>38</a:t>
            </a:fld>
            <a:endParaRPr lang="en-US"/>
          </a:p>
        </p:txBody>
      </p:sp>
    </p:spTree>
    <p:extLst>
      <p:ext uri="{BB962C8B-B14F-4D97-AF65-F5344CB8AC3E}">
        <p14:creationId xmlns:p14="http://schemas.microsoft.com/office/powerpoint/2010/main" val="1770637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34"/>
            <a:ext cx="8229600" cy="1143000"/>
          </a:xfrm>
        </p:spPr>
        <p:txBody>
          <a:bodyPr/>
          <a:lstStyle/>
          <a:p>
            <a:r>
              <a:rPr lang="en-US" dirty="0" smtClean="0"/>
              <a:t>How good is this construction?</a:t>
            </a:r>
            <a:endParaRPr lang="en-US" dirty="0"/>
          </a:p>
        </p:txBody>
      </p:sp>
      <p:sp>
        <p:nvSpPr>
          <p:cNvPr id="3" name="Content Placeholder 2"/>
          <p:cNvSpPr>
            <a:spLocks noGrp="1"/>
          </p:cNvSpPr>
          <p:nvPr>
            <p:ph idx="1"/>
          </p:nvPr>
        </p:nvSpPr>
        <p:spPr>
          <a:xfrm>
            <a:off x="22765" y="693425"/>
            <a:ext cx="9434529" cy="2109782"/>
          </a:xfrm>
        </p:spPr>
        <p:txBody>
          <a:bodyPr>
            <a:noAutofit/>
          </a:bodyPr>
          <a:lstStyle/>
          <a:p>
            <a:r>
              <a:rPr lang="en-US" sz="2800" dirty="0" smtClean="0"/>
              <a:t>Handles sources with </a:t>
            </a:r>
            <a:r>
              <a:rPr lang="en-US" sz="2800" i="1" dirty="0" smtClean="0">
                <a:latin typeface="Times New Roman"/>
                <a:cs typeface="Times New Roman"/>
              </a:rPr>
              <a:t>t</a:t>
            </a:r>
            <a:r>
              <a:rPr lang="en-US" sz="2800" dirty="0" smtClean="0">
                <a:latin typeface="Times New Roman"/>
                <a:cs typeface="Times New Roman"/>
              </a:rPr>
              <a:t> &gt; </a:t>
            </a:r>
            <a:r>
              <a:rPr lang="en-US" sz="2800" i="1" dirty="0" smtClean="0">
                <a:latin typeface="Times New Roman"/>
                <a:cs typeface="Times New Roman"/>
              </a:rPr>
              <a:t>k</a:t>
            </a:r>
          </a:p>
          <a:p>
            <a:r>
              <a:rPr lang="en-US" sz="2800" dirty="0" smtClean="0"/>
              <a:t>For </a:t>
            </a:r>
            <a:r>
              <a:rPr lang="en-US" sz="2800" dirty="0"/>
              <a:t>correctness:  </a:t>
            </a:r>
            <a:r>
              <a:rPr lang="en-US" sz="2800" i="1" dirty="0" smtClean="0">
                <a:latin typeface="Times New Roman"/>
                <a:cs typeface="Times New Roman"/>
              </a:rPr>
              <a:t>t</a:t>
            </a:r>
            <a:r>
              <a:rPr lang="en-US" sz="2800" dirty="0" smtClean="0"/>
              <a:t> &lt; </a:t>
            </a:r>
            <a:r>
              <a:rPr lang="en-US" sz="2800" dirty="0"/>
              <a:t>constant fraction of </a:t>
            </a:r>
            <a:r>
              <a:rPr lang="en-US" sz="2800" dirty="0" smtClean="0"/>
              <a:t>symbols</a:t>
            </a:r>
          </a:p>
        </p:txBody>
      </p:sp>
      <p:grpSp>
        <p:nvGrpSpPr>
          <p:cNvPr id="11" name="Group 10"/>
          <p:cNvGrpSpPr/>
          <p:nvPr/>
        </p:nvGrpSpPr>
        <p:grpSpPr>
          <a:xfrm>
            <a:off x="166800" y="4832469"/>
            <a:ext cx="1186629" cy="1909285"/>
            <a:chOff x="166800" y="4578964"/>
            <a:chExt cx="1186629" cy="1909285"/>
          </a:xfrm>
        </p:grpSpPr>
        <p:pic>
          <p:nvPicPr>
            <p:cNvPr id="12" name="Picture 11"/>
            <p:cNvPicPr>
              <a:picLocks noChangeAspect="1"/>
            </p:cNvPicPr>
            <p:nvPr/>
          </p:nvPicPr>
          <p:blipFill>
            <a:blip r:embed="rId2"/>
            <a:stretch>
              <a:fillRect/>
            </a:stretch>
          </p:blipFill>
          <p:spPr>
            <a:xfrm>
              <a:off x="236691" y="4578964"/>
              <a:ext cx="959150" cy="1452913"/>
            </a:xfrm>
            <a:prstGeom prst="rect">
              <a:avLst/>
            </a:prstGeom>
          </p:spPr>
        </p:pic>
        <p:sp>
          <p:nvSpPr>
            <p:cNvPr id="13" name="Rectangle 12"/>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14" name="Rectangle 13"/>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15" name="Group 14"/>
          <p:cNvGrpSpPr/>
          <p:nvPr/>
        </p:nvGrpSpPr>
        <p:grpSpPr>
          <a:xfrm>
            <a:off x="1736123" y="4832469"/>
            <a:ext cx="1186629" cy="1909285"/>
            <a:chOff x="166800" y="4578964"/>
            <a:chExt cx="1186629" cy="1909285"/>
          </a:xfrm>
        </p:grpSpPr>
        <p:pic>
          <p:nvPicPr>
            <p:cNvPr id="16" name="Picture 15"/>
            <p:cNvPicPr>
              <a:picLocks noChangeAspect="1"/>
            </p:cNvPicPr>
            <p:nvPr/>
          </p:nvPicPr>
          <p:blipFill>
            <a:blip r:embed="rId2"/>
            <a:stretch>
              <a:fillRect/>
            </a:stretch>
          </p:blipFill>
          <p:spPr>
            <a:xfrm>
              <a:off x="236691" y="4578964"/>
              <a:ext cx="959150" cy="1452913"/>
            </a:xfrm>
            <a:prstGeom prst="rect">
              <a:avLst/>
            </a:prstGeom>
          </p:spPr>
        </p:pic>
        <p:sp>
          <p:nvSpPr>
            <p:cNvPr id="17" name="Rectangle 1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5</a:t>
              </a:r>
              <a:endParaRPr lang="en-US" sz="2800" dirty="0"/>
            </a:p>
          </p:txBody>
        </p:sp>
        <p:sp>
          <p:nvSpPr>
            <p:cNvPr id="18" name="Rectangle 17"/>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19" name="Group 18"/>
          <p:cNvGrpSpPr/>
          <p:nvPr/>
        </p:nvGrpSpPr>
        <p:grpSpPr>
          <a:xfrm>
            <a:off x="3305446" y="4832469"/>
            <a:ext cx="1186629" cy="1909285"/>
            <a:chOff x="166800" y="4578964"/>
            <a:chExt cx="1186629" cy="1909285"/>
          </a:xfrm>
        </p:grpSpPr>
        <p:pic>
          <p:nvPicPr>
            <p:cNvPr id="20" name="Picture 19"/>
            <p:cNvPicPr>
              <a:picLocks noChangeAspect="1"/>
            </p:cNvPicPr>
            <p:nvPr/>
          </p:nvPicPr>
          <p:blipFill>
            <a:blip r:embed="rId2"/>
            <a:stretch>
              <a:fillRect/>
            </a:stretch>
          </p:blipFill>
          <p:spPr>
            <a:xfrm>
              <a:off x="236691" y="4578964"/>
              <a:ext cx="959150" cy="1452913"/>
            </a:xfrm>
            <a:prstGeom prst="rect">
              <a:avLst/>
            </a:prstGeom>
          </p:spPr>
        </p:pic>
        <p:sp>
          <p:nvSpPr>
            <p:cNvPr id="21" name="Rectangle 20"/>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4 </a:t>
              </a:r>
              <a:r>
                <a:rPr lang="en-US" sz="2800" i="1" dirty="0" smtClean="0">
                  <a:latin typeface="Times New Roman"/>
                  <a:cs typeface="Times New Roman"/>
                </a:rPr>
                <a:t>a</a:t>
              </a:r>
              <a:r>
                <a:rPr lang="en-US" sz="2800" baseline="-25000" dirty="0" smtClean="0">
                  <a:latin typeface="Times New Roman"/>
                  <a:cs typeface="Times New Roman"/>
                </a:rPr>
                <a:t>5</a:t>
              </a:r>
              <a:endParaRPr lang="en-US" sz="2800" dirty="0"/>
            </a:p>
          </p:txBody>
        </p:sp>
        <p:sp>
          <p:nvSpPr>
            <p:cNvPr id="22" name="Rectangle 21"/>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23" name="Group 22"/>
          <p:cNvGrpSpPr/>
          <p:nvPr/>
        </p:nvGrpSpPr>
        <p:grpSpPr>
          <a:xfrm>
            <a:off x="4874769" y="4832469"/>
            <a:ext cx="1186629" cy="1909285"/>
            <a:chOff x="166800" y="4578964"/>
            <a:chExt cx="1186629" cy="1909285"/>
          </a:xfrm>
        </p:grpSpPr>
        <p:pic>
          <p:nvPicPr>
            <p:cNvPr id="24" name="Picture 23"/>
            <p:cNvPicPr>
              <a:picLocks noChangeAspect="1"/>
            </p:cNvPicPr>
            <p:nvPr/>
          </p:nvPicPr>
          <p:blipFill>
            <a:blip r:embed="rId2"/>
            <a:stretch>
              <a:fillRect/>
            </a:stretch>
          </p:blipFill>
          <p:spPr>
            <a:xfrm>
              <a:off x="236691" y="4578964"/>
              <a:ext cx="959150" cy="1452913"/>
            </a:xfrm>
            <a:prstGeom prst="rect">
              <a:avLst/>
            </a:prstGeom>
          </p:spPr>
        </p:pic>
        <p:sp>
          <p:nvSpPr>
            <p:cNvPr id="25" name="Rectangle 24"/>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a:latin typeface="Times New Roman"/>
                  <a:cs typeface="Times New Roman"/>
                </a:rPr>
                <a:t>7</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a:latin typeface="Times New Roman"/>
                  <a:cs typeface="Times New Roman"/>
                </a:rPr>
                <a:t>5</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a:latin typeface="Times New Roman"/>
                  <a:cs typeface="Times New Roman"/>
                </a:rPr>
                <a:t>6</a:t>
              </a:r>
              <a:endParaRPr lang="en-US" sz="2800" dirty="0"/>
            </a:p>
          </p:txBody>
        </p:sp>
        <p:sp>
          <p:nvSpPr>
            <p:cNvPr id="26" name="Rectangle 25"/>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27" name="Group 26"/>
          <p:cNvGrpSpPr/>
          <p:nvPr/>
        </p:nvGrpSpPr>
        <p:grpSpPr>
          <a:xfrm>
            <a:off x="6444092" y="4832469"/>
            <a:ext cx="1186629" cy="1909285"/>
            <a:chOff x="166800" y="4578964"/>
            <a:chExt cx="1186629" cy="1909285"/>
          </a:xfrm>
        </p:grpSpPr>
        <p:pic>
          <p:nvPicPr>
            <p:cNvPr id="28" name="Picture 27"/>
            <p:cNvPicPr>
              <a:picLocks noChangeAspect="1"/>
            </p:cNvPicPr>
            <p:nvPr/>
          </p:nvPicPr>
          <p:blipFill>
            <a:blip r:embed="rId2"/>
            <a:stretch>
              <a:fillRect/>
            </a:stretch>
          </p:blipFill>
          <p:spPr>
            <a:xfrm>
              <a:off x="236691" y="4578964"/>
              <a:ext cx="959150" cy="1452913"/>
            </a:xfrm>
            <a:prstGeom prst="rect">
              <a:avLst/>
            </a:prstGeom>
          </p:spPr>
        </p:pic>
        <p:sp>
          <p:nvSpPr>
            <p:cNvPr id="29" name="Rectangle 28"/>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2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7</a:t>
              </a:r>
              <a:endParaRPr lang="en-US" sz="2800" dirty="0"/>
            </a:p>
          </p:txBody>
        </p:sp>
        <p:sp>
          <p:nvSpPr>
            <p:cNvPr id="30" name="Rectangle 29"/>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31" name="Group 30"/>
          <p:cNvGrpSpPr/>
          <p:nvPr/>
        </p:nvGrpSpPr>
        <p:grpSpPr>
          <a:xfrm>
            <a:off x="8013416" y="4832469"/>
            <a:ext cx="1186629" cy="1909285"/>
            <a:chOff x="166800" y="4578964"/>
            <a:chExt cx="1186629" cy="1909285"/>
          </a:xfrm>
        </p:grpSpPr>
        <p:pic>
          <p:nvPicPr>
            <p:cNvPr id="32" name="Picture 31"/>
            <p:cNvPicPr>
              <a:picLocks noChangeAspect="1"/>
            </p:cNvPicPr>
            <p:nvPr/>
          </p:nvPicPr>
          <p:blipFill>
            <a:blip r:embed="rId2"/>
            <a:stretch>
              <a:fillRect/>
            </a:stretch>
          </p:blipFill>
          <p:spPr>
            <a:xfrm>
              <a:off x="236691" y="4578964"/>
              <a:ext cx="959150" cy="1452913"/>
            </a:xfrm>
            <a:prstGeom prst="rect">
              <a:avLst/>
            </a:prstGeom>
          </p:spPr>
        </p:pic>
        <p:sp>
          <p:nvSpPr>
            <p:cNvPr id="33" name="Rectangle 32"/>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34" name="Rectangle 33"/>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sp>
        <p:nvSpPr>
          <p:cNvPr id="4" name="Slide Number Placeholder 3"/>
          <p:cNvSpPr>
            <a:spLocks noGrp="1"/>
          </p:cNvSpPr>
          <p:nvPr>
            <p:ph type="sldNum" sz="quarter" idx="4"/>
          </p:nvPr>
        </p:nvSpPr>
        <p:spPr/>
        <p:txBody>
          <a:bodyPr/>
          <a:lstStyle/>
          <a:p>
            <a:fld id="{9ED7421F-71E7-F748-8E9F-5BC3CDBE49C2}" type="slidenum">
              <a:rPr lang="en-US" smtClean="0"/>
              <a:t>39</a:t>
            </a:fld>
            <a:endParaRPr lang="en-US"/>
          </a:p>
        </p:txBody>
      </p:sp>
    </p:spTree>
    <p:extLst>
      <p:ext uri="{BB962C8B-B14F-4D97-AF65-F5344CB8AC3E}">
        <p14:creationId xmlns:p14="http://schemas.microsoft.com/office/powerpoint/2010/main" val="2368713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Entropy Sources</a:t>
            </a:r>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87" y="3375172"/>
            <a:ext cx="2419408" cy="1066544"/>
          </a:xfrm>
          <a:prstGeom prst="rect">
            <a:avLst/>
          </a:prstGeom>
        </p:spPr>
      </p:pic>
      <p:cxnSp>
        <p:nvCxnSpPr>
          <p:cNvPr id="6" name="Straight Arrow Connector 5"/>
          <p:cNvCxnSpPr/>
          <p:nvPr/>
        </p:nvCxnSpPr>
        <p:spPr>
          <a:xfrm>
            <a:off x="2713867" y="3918857"/>
            <a:ext cx="799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9" name="Picture 8"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732" y="3375172"/>
            <a:ext cx="1354667" cy="1354667"/>
          </a:xfrm>
          <a:prstGeom prst="rect">
            <a:avLst/>
          </a:prstGeom>
        </p:spPr>
      </p:pic>
      <p:pic>
        <p:nvPicPr>
          <p:cNvPr id="10" name="Picture 9"/>
          <p:cNvPicPr>
            <a:picLocks noChangeAspect="1"/>
          </p:cNvPicPr>
          <p:nvPr/>
        </p:nvPicPr>
        <p:blipFill rotWithShape="1">
          <a:blip r:embed="rId4"/>
          <a:srcRect l="20810" t="11493" r="15055" b="2758"/>
          <a:stretch/>
        </p:blipFill>
        <p:spPr>
          <a:xfrm>
            <a:off x="6832598" y="1769533"/>
            <a:ext cx="1354667" cy="1202815"/>
          </a:xfrm>
          <a:prstGeom prst="rect">
            <a:avLst/>
          </a:prstGeom>
        </p:spPr>
      </p:pic>
      <p:sp>
        <p:nvSpPr>
          <p:cNvPr id="11" name="Rectangle 10"/>
          <p:cNvSpPr/>
          <p:nvPr/>
        </p:nvSpPr>
        <p:spPr>
          <a:xfrm>
            <a:off x="7863498" y="1417638"/>
            <a:ext cx="647533" cy="584776"/>
          </a:xfrm>
          <a:prstGeom prst="rect">
            <a:avLst/>
          </a:prstGeom>
        </p:spPr>
        <p:txBody>
          <a:bodyPr wrap="none">
            <a:spAutoFit/>
          </a:bodyPr>
          <a:lstStyle/>
          <a:p>
            <a:r>
              <a:rPr lang="en-US" sz="3200" i="1" dirty="0">
                <a:latin typeface="Times New Roman"/>
                <a:cs typeface="Times New Roman"/>
              </a:rPr>
              <a:t>w</a:t>
            </a:r>
            <a:r>
              <a:rPr lang="en-US" sz="3200" baseline="-25000" dirty="0">
                <a:latin typeface="Times New Roman"/>
                <a:cs typeface="Times New Roman"/>
              </a:rPr>
              <a:t>0</a:t>
            </a:r>
            <a:endParaRPr lang="en-US" sz="3200" dirty="0"/>
          </a:p>
        </p:txBody>
      </p:sp>
      <p:cxnSp>
        <p:nvCxnSpPr>
          <p:cNvPr id="12" name="Straight Arrow Connector 11"/>
          <p:cNvCxnSpPr/>
          <p:nvPr/>
        </p:nvCxnSpPr>
        <p:spPr>
          <a:xfrm flipV="1">
            <a:off x="5304667" y="2820031"/>
            <a:ext cx="1350133" cy="8179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5"/>
          <a:srcRect l="-400" r="30920"/>
          <a:stretch/>
        </p:blipFill>
        <p:spPr>
          <a:xfrm>
            <a:off x="6041552" y="3272364"/>
            <a:ext cx="981397" cy="1447800"/>
          </a:xfrm>
          <a:prstGeom prst="rect">
            <a:avLst/>
          </a:prstGeom>
          <a:effectLst/>
          <a:scene3d>
            <a:camera prst="orthographicFront">
              <a:rot lat="0" lon="10800000" rev="0"/>
            </a:camera>
            <a:lightRig rig="threePt" dir="t"/>
          </a:scene3d>
        </p:spPr>
      </p:pic>
      <p:sp>
        <p:nvSpPr>
          <p:cNvPr id="15" name="TextBox 14"/>
          <p:cNvSpPr txBox="1"/>
          <p:nvPr/>
        </p:nvSpPr>
        <p:spPr>
          <a:xfrm>
            <a:off x="1791495" y="1708653"/>
            <a:ext cx="4007694" cy="707886"/>
          </a:xfrm>
          <a:prstGeom prst="rect">
            <a:avLst/>
          </a:prstGeom>
          <a:noFill/>
        </p:spPr>
        <p:txBody>
          <a:bodyPr wrap="none" rtlCol="0">
            <a:spAutoFit/>
          </a:bodyPr>
          <a:lstStyle/>
          <a:p>
            <a:r>
              <a:rPr lang="en-US" sz="2000" i="1" dirty="0" smtClean="0">
                <a:latin typeface="Times New Roman"/>
                <a:cs typeface="Times New Roman"/>
              </a:rPr>
              <a:t>w</a:t>
            </a:r>
            <a:r>
              <a:rPr lang="en-US" sz="2000" baseline="-25000" dirty="0" smtClean="0">
                <a:latin typeface="Times New Roman"/>
                <a:cs typeface="Times New Roman"/>
              </a:rPr>
              <a:t>0</a:t>
            </a:r>
            <a:r>
              <a:rPr lang="en-US" sz="2000" dirty="0" smtClean="0"/>
              <a:t> – create a new biometric or </a:t>
            </a:r>
            <a:br>
              <a:rPr lang="en-US" sz="2000" dirty="0" smtClean="0"/>
            </a:br>
            <a:r>
              <a:rPr lang="en-US" sz="2000" dirty="0" smtClean="0"/>
              <a:t>hardware device, take initial reading</a:t>
            </a:r>
            <a:endParaRPr lang="en-US" sz="2000" dirty="0"/>
          </a:p>
        </p:txBody>
      </p:sp>
      <p:pic>
        <p:nvPicPr>
          <p:cNvPr id="16" name="Picture 15"/>
          <p:cNvPicPr>
            <a:picLocks noChangeAspect="1"/>
          </p:cNvPicPr>
          <p:nvPr/>
        </p:nvPicPr>
        <p:blipFill rotWithShape="1">
          <a:blip r:embed="rId4"/>
          <a:srcRect l="20810" t="11493" r="15055" b="2758"/>
          <a:stretch/>
        </p:blipFill>
        <p:spPr>
          <a:xfrm>
            <a:off x="6832598" y="5139266"/>
            <a:ext cx="1354667" cy="1202815"/>
          </a:xfrm>
          <a:prstGeom prst="rect">
            <a:avLst/>
          </a:prstGeom>
        </p:spPr>
      </p:pic>
      <p:cxnSp>
        <p:nvCxnSpPr>
          <p:cNvPr id="17" name="Straight Arrow Connector 16"/>
          <p:cNvCxnSpPr/>
          <p:nvPr/>
        </p:nvCxnSpPr>
        <p:spPr>
          <a:xfrm>
            <a:off x="5304667" y="4123267"/>
            <a:ext cx="1350133" cy="14647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791495" y="5234057"/>
            <a:ext cx="3832324" cy="707886"/>
          </a:xfrm>
          <a:prstGeom prst="rect">
            <a:avLst/>
          </a:prstGeom>
          <a:noFill/>
        </p:spPr>
        <p:txBody>
          <a:bodyPr wrap="none" rtlCol="0">
            <a:spAutoFit/>
          </a:bodyPr>
          <a:lstStyle/>
          <a:p>
            <a:r>
              <a:rPr lang="en-US" sz="2000" i="1" dirty="0" smtClean="0">
                <a:latin typeface="Times New Roman"/>
                <a:cs typeface="Times New Roman"/>
              </a:rPr>
              <a:t>w</a:t>
            </a:r>
            <a:r>
              <a:rPr lang="en-US" sz="2000" baseline="-25000" dirty="0" smtClean="0">
                <a:latin typeface="Times New Roman"/>
                <a:cs typeface="Times New Roman"/>
              </a:rPr>
              <a:t>1</a:t>
            </a:r>
            <a:r>
              <a:rPr lang="en-US" sz="2000" dirty="0" smtClean="0"/>
              <a:t> – take new reading from a fixed </a:t>
            </a:r>
            <a:br>
              <a:rPr lang="en-US" sz="2000" dirty="0" smtClean="0"/>
            </a:br>
            <a:r>
              <a:rPr lang="en-US" sz="2000" dirty="0" smtClean="0"/>
              <a:t>biometric or hardware device </a:t>
            </a:r>
            <a:endParaRPr lang="en-US" sz="2000" dirty="0"/>
          </a:p>
        </p:txBody>
      </p:sp>
      <p:sp>
        <p:nvSpPr>
          <p:cNvPr id="22" name="Rectangle 21"/>
          <p:cNvSpPr/>
          <p:nvPr/>
        </p:nvSpPr>
        <p:spPr>
          <a:xfrm>
            <a:off x="8041298" y="4922838"/>
            <a:ext cx="647533" cy="584776"/>
          </a:xfrm>
          <a:prstGeom prst="rect">
            <a:avLst/>
          </a:prstGeom>
        </p:spPr>
        <p:txBody>
          <a:bodyPr wrap="none">
            <a:spAutoFit/>
          </a:bodyPr>
          <a:lstStyle/>
          <a:p>
            <a:r>
              <a:rPr lang="en-US" sz="3200" i="1" dirty="0" smtClean="0">
                <a:latin typeface="Times New Roman"/>
                <a:cs typeface="Times New Roman"/>
              </a:rPr>
              <a:t>w</a:t>
            </a:r>
            <a:r>
              <a:rPr lang="en-US" sz="3200" baseline="-25000" dirty="0" smtClean="0">
                <a:latin typeface="Times New Roman"/>
                <a:cs typeface="Times New Roman"/>
              </a:rPr>
              <a:t>1</a:t>
            </a:r>
            <a:endParaRPr lang="en-US" sz="3200" dirty="0"/>
          </a:p>
        </p:txBody>
      </p:sp>
      <p:sp>
        <p:nvSpPr>
          <p:cNvPr id="23" name="Rectangle 36"/>
          <p:cNvSpPr>
            <a:spLocks noChangeArrowheads="1"/>
          </p:cNvSpPr>
          <p:nvPr/>
        </p:nvSpPr>
        <p:spPr bwMode="auto">
          <a:xfrm>
            <a:off x="44728" y="6032052"/>
            <a:ext cx="6787870" cy="773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400" b="1" dirty="0" smtClean="0"/>
              <a:t>Two readings may not be subject to same noise.  </a:t>
            </a:r>
            <a:br>
              <a:rPr lang="en-US" sz="2400" b="1" dirty="0" smtClean="0"/>
            </a:br>
            <a:r>
              <a:rPr lang="en-US" sz="2400" b="1" dirty="0" smtClean="0"/>
              <a:t>Often less error in original reading</a:t>
            </a:r>
            <a:endParaRPr lang="en-US" sz="2400" b="1" dirty="0">
              <a:latin typeface="Times New Roman"/>
              <a:cs typeface="Times New Roman"/>
            </a:endParaRPr>
          </a:p>
        </p:txBody>
      </p:sp>
      <p:sp>
        <p:nvSpPr>
          <p:cNvPr id="24" name="Right Arrow 23"/>
          <p:cNvSpPr/>
          <p:nvPr/>
        </p:nvSpPr>
        <p:spPr>
          <a:xfrm rot="2645134">
            <a:off x="5242669" y="2648884"/>
            <a:ext cx="798884" cy="3234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rot="6566478">
            <a:off x="2687499" y="3045649"/>
            <a:ext cx="1067914" cy="4041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rot="18617202">
            <a:off x="4888605" y="4750589"/>
            <a:ext cx="726667" cy="320561"/>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36"/>
          <p:cNvSpPr>
            <a:spLocks noChangeArrowheads="1"/>
          </p:cNvSpPr>
          <p:nvPr/>
        </p:nvSpPr>
        <p:spPr bwMode="auto">
          <a:xfrm>
            <a:off x="44728" y="1769533"/>
            <a:ext cx="1734418" cy="54699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400" b="1" dirty="0" smtClean="0"/>
              <a:t>Entropy</a:t>
            </a:r>
            <a:endParaRPr lang="en-US" sz="2400" b="1" dirty="0">
              <a:latin typeface="Times New Roman"/>
              <a:cs typeface="Times New Roman"/>
            </a:endParaRPr>
          </a:p>
        </p:txBody>
      </p:sp>
      <p:sp>
        <p:nvSpPr>
          <p:cNvPr id="28" name="Rectangle 36"/>
          <p:cNvSpPr>
            <a:spLocks noChangeArrowheads="1"/>
          </p:cNvSpPr>
          <p:nvPr/>
        </p:nvSpPr>
        <p:spPr bwMode="auto">
          <a:xfrm>
            <a:off x="44728" y="5291667"/>
            <a:ext cx="1734418" cy="54699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400" b="1" dirty="0" smtClean="0"/>
              <a:t>Noise</a:t>
            </a:r>
            <a:endParaRPr lang="en-US" sz="2400" b="1" dirty="0">
              <a:latin typeface="Times New Roman"/>
              <a:cs typeface="Times New Roman"/>
            </a:endParaRPr>
          </a:p>
        </p:txBody>
      </p:sp>
      <p:sp>
        <p:nvSpPr>
          <p:cNvPr id="3" name="Slide Number Placeholder 2"/>
          <p:cNvSpPr>
            <a:spLocks noGrp="1"/>
          </p:cNvSpPr>
          <p:nvPr>
            <p:ph type="sldNum" sz="quarter" idx="4"/>
          </p:nvPr>
        </p:nvSpPr>
        <p:spPr/>
        <p:txBody>
          <a:bodyPr/>
          <a:lstStyle/>
          <a:p>
            <a:fld id="{9ED7421F-71E7-F748-8E9F-5BC3CDBE49C2}" type="slidenum">
              <a:rPr lang="en-US" smtClean="0"/>
              <a:t>4</a:t>
            </a:fld>
            <a:endParaRPr lang="en-US"/>
          </a:p>
        </p:txBody>
      </p:sp>
    </p:spTree>
    <p:extLst>
      <p:ext uri="{BB962C8B-B14F-4D97-AF65-F5344CB8AC3E}">
        <p14:creationId xmlns:p14="http://schemas.microsoft.com/office/powerpoint/2010/main" val="876301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1" grpId="0"/>
      <p:bldP spid="22" grpId="0"/>
      <p:bldP spid="23" grpId="0" animBg="1"/>
      <p:bldP spid="24" grpId="0" animBg="1"/>
      <p:bldP spid="25" grpId="0" animBg="1"/>
      <p:bldP spid="26" grpId="0" animBg="1"/>
      <p:bldP spid="20"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34"/>
            <a:ext cx="8229600" cy="1143000"/>
          </a:xfrm>
        </p:spPr>
        <p:txBody>
          <a:bodyPr/>
          <a:lstStyle/>
          <a:p>
            <a:r>
              <a:rPr lang="en-US" dirty="0" smtClean="0"/>
              <a:t>How good is this construction?</a:t>
            </a:r>
            <a:endParaRPr lang="en-US" dirty="0"/>
          </a:p>
        </p:txBody>
      </p:sp>
      <p:sp>
        <p:nvSpPr>
          <p:cNvPr id="3" name="Content Placeholder 2"/>
          <p:cNvSpPr>
            <a:spLocks noGrp="1"/>
          </p:cNvSpPr>
          <p:nvPr>
            <p:ph idx="1"/>
          </p:nvPr>
        </p:nvSpPr>
        <p:spPr>
          <a:xfrm>
            <a:off x="22765" y="693425"/>
            <a:ext cx="9434529" cy="1286486"/>
          </a:xfrm>
        </p:spPr>
        <p:txBody>
          <a:bodyPr>
            <a:noAutofit/>
          </a:bodyPr>
          <a:lstStyle/>
          <a:p>
            <a:r>
              <a:rPr lang="en-US" sz="2800" dirty="0"/>
              <a:t>Handles </a:t>
            </a:r>
            <a:r>
              <a:rPr lang="en-US" sz="2800" dirty="0" smtClean="0"/>
              <a:t>low entropy sources works for super-log </a:t>
            </a:r>
            <a:r>
              <a:rPr lang="en-US" sz="2800" i="1" dirty="0" smtClean="0">
                <a:latin typeface="Times New Roman"/>
                <a:cs typeface="Times New Roman"/>
              </a:rPr>
              <a:t>k</a:t>
            </a:r>
          </a:p>
          <a:p>
            <a:r>
              <a:rPr lang="en-US" sz="2800" dirty="0" smtClean="0"/>
              <a:t>For correctness:  </a:t>
            </a:r>
            <a:r>
              <a:rPr lang="en-US" sz="2800" i="1" dirty="0" smtClean="0">
                <a:latin typeface="Times New Roman"/>
                <a:cs typeface="Times New Roman"/>
              </a:rPr>
              <a:t>t</a:t>
            </a:r>
            <a:r>
              <a:rPr lang="en-US" sz="2800" dirty="0" smtClean="0"/>
              <a:t> &lt; constant fraction of symbols</a:t>
            </a:r>
          </a:p>
        </p:txBody>
      </p:sp>
      <p:grpSp>
        <p:nvGrpSpPr>
          <p:cNvPr id="11" name="Group 10"/>
          <p:cNvGrpSpPr/>
          <p:nvPr/>
        </p:nvGrpSpPr>
        <p:grpSpPr>
          <a:xfrm>
            <a:off x="166800" y="4832469"/>
            <a:ext cx="1186629" cy="1909285"/>
            <a:chOff x="166800" y="4578964"/>
            <a:chExt cx="1186629" cy="1909285"/>
          </a:xfrm>
        </p:grpSpPr>
        <p:pic>
          <p:nvPicPr>
            <p:cNvPr id="12" name="Picture 11"/>
            <p:cNvPicPr>
              <a:picLocks noChangeAspect="1"/>
            </p:cNvPicPr>
            <p:nvPr/>
          </p:nvPicPr>
          <p:blipFill>
            <a:blip r:embed="rId3"/>
            <a:stretch>
              <a:fillRect/>
            </a:stretch>
          </p:blipFill>
          <p:spPr>
            <a:xfrm>
              <a:off x="236691" y="4578964"/>
              <a:ext cx="959150" cy="1452913"/>
            </a:xfrm>
            <a:prstGeom prst="rect">
              <a:avLst/>
            </a:prstGeom>
          </p:spPr>
        </p:pic>
        <p:sp>
          <p:nvSpPr>
            <p:cNvPr id="13" name="Rectangle 12"/>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14" name="Rectangle 13"/>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15" name="Group 14"/>
          <p:cNvGrpSpPr/>
          <p:nvPr/>
        </p:nvGrpSpPr>
        <p:grpSpPr>
          <a:xfrm>
            <a:off x="1736123" y="4832469"/>
            <a:ext cx="1186629" cy="1909285"/>
            <a:chOff x="166800" y="4578964"/>
            <a:chExt cx="1186629" cy="1909285"/>
          </a:xfrm>
        </p:grpSpPr>
        <p:pic>
          <p:nvPicPr>
            <p:cNvPr id="16" name="Picture 15"/>
            <p:cNvPicPr>
              <a:picLocks noChangeAspect="1"/>
            </p:cNvPicPr>
            <p:nvPr/>
          </p:nvPicPr>
          <p:blipFill>
            <a:blip r:embed="rId3"/>
            <a:stretch>
              <a:fillRect/>
            </a:stretch>
          </p:blipFill>
          <p:spPr>
            <a:xfrm>
              <a:off x="236691" y="4578964"/>
              <a:ext cx="959150" cy="1452913"/>
            </a:xfrm>
            <a:prstGeom prst="rect">
              <a:avLst/>
            </a:prstGeom>
          </p:spPr>
        </p:pic>
        <p:sp>
          <p:nvSpPr>
            <p:cNvPr id="17" name="Rectangle 1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5</a:t>
              </a:r>
              <a:endParaRPr lang="en-US" sz="2800" dirty="0"/>
            </a:p>
          </p:txBody>
        </p:sp>
        <p:sp>
          <p:nvSpPr>
            <p:cNvPr id="18" name="Rectangle 17"/>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19" name="Group 18"/>
          <p:cNvGrpSpPr/>
          <p:nvPr/>
        </p:nvGrpSpPr>
        <p:grpSpPr>
          <a:xfrm>
            <a:off x="3305446" y="4832469"/>
            <a:ext cx="1186629" cy="1909285"/>
            <a:chOff x="166800" y="4578964"/>
            <a:chExt cx="1186629" cy="1909285"/>
          </a:xfrm>
        </p:grpSpPr>
        <p:pic>
          <p:nvPicPr>
            <p:cNvPr id="20" name="Picture 19"/>
            <p:cNvPicPr>
              <a:picLocks noChangeAspect="1"/>
            </p:cNvPicPr>
            <p:nvPr/>
          </p:nvPicPr>
          <p:blipFill>
            <a:blip r:embed="rId3"/>
            <a:stretch>
              <a:fillRect/>
            </a:stretch>
          </p:blipFill>
          <p:spPr>
            <a:xfrm>
              <a:off x="236691" y="4578964"/>
              <a:ext cx="959150" cy="1452913"/>
            </a:xfrm>
            <a:prstGeom prst="rect">
              <a:avLst/>
            </a:prstGeom>
          </p:spPr>
        </p:pic>
        <p:sp>
          <p:nvSpPr>
            <p:cNvPr id="21" name="Rectangle 20"/>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4 </a:t>
              </a:r>
              <a:r>
                <a:rPr lang="en-US" sz="2800" i="1" dirty="0" smtClean="0">
                  <a:latin typeface="Times New Roman"/>
                  <a:cs typeface="Times New Roman"/>
                </a:rPr>
                <a:t>a</a:t>
              </a:r>
              <a:r>
                <a:rPr lang="en-US" sz="2800" baseline="-25000" dirty="0" smtClean="0">
                  <a:latin typeface="Times New Roman"/>
                  <a:cs typeface="Times New Roman"/>
                </a:rPr>
                <a:t>5</a:t>
              </a:r>
              <a:endParaRPr lang="en-US" sz="2800" dirty="0"/>
            </a:p>
          </p:txBody>
        </p:sp>
        <p:sp>
          <p:nvSpPr>
            <p:cNvPr id="22" name="Rectangle 21"/>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23" name="Group 22"/>
          <p:cNvGrpSpPr/>
          <p:nvPr/>
        </p:nvGrpSpPr>
        <p:grpSpPr>
          <a:xfrm>
            <a:off x="4874769" y="4832469"/>
            <a:ext cx="1186629" cy="1909285"/>
            <a:chOff x="166800" y="4578964"/>
            <a:chExt cx="1186629" cy="1909285"/>
          </a:xfrm>
        </p:grpSpPr>
        <p:pic>
          <p:nvPicPr>
            <p:cNvPr id="24" name="Picture 23"/>
            <p:cNvPicPr>
              <a:picLocks noChangeAspect="1"/>
            </p:cNvPicPr>
            <p:nvPr/>
          </p:nvPicPr>
          <p:blipFill>
            <a:blip r:embed="rId3"/>
            <a:stretch>
              <a:fillRect/>
            </a:stretch>
          </p:blipFill>
          <p:spPr>
            <a:xfrm>
              <a:off x="236691" y="4578964"/>
              <a:ext cx="959150" cy="1452913"/>
            </a:xfrm>
            <a:prstGeom prst="rect">
              <a:avLst/>
            </a:prstGeom>
          </p:spPr>
        </p:pic>
        <p:sp>
          <p:nvSpPr>
            <p:cNvPr id="25" name="Rectangle 24"/>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a:latin typeface="Times New Roman"/>
                  <a:cs typeface="Times New Roman"/>
                </a:rPr>
                <a:t>7</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a:latin typeface="Times New Roman"/>
                  <a:cs typeface="Times New Roman"/>
                </a:rPr>
                <a:t>5</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a:latin typeface="Times New Roman"/>
                  <a:cs typeface="Times New Roman"/>
                </a:rPr>
                <a:t>6</a:t>
              </a:r>
              <a:endParaRPr lang="en-US" sz="2800" dirty="0"/>
            </a:p>
          </p:txBody>
        </p:sp>
        <p:sp>
          <p:nvSpPr>
            <p:cNvPr id="26" name="Rectangle 25"/>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27" name="Group 26"/>
          <p:cNvGrpSpPr/>
          <p:nvPr/>
        </p:nvGrpSpPr>
        <p:grpSpPr>
          <a:xfrm>
            <a:off x="6444092" y="4832469"/>
            <a:ext cx="1186629" cy="1909285"/>
            <a:chOff x="166800" y="4578964"/>
            <a:chExt cx="1186629" cy="1909285"/>
          </a:xfrm>
        </p:grpSpPr>
        <p:pic>
          <p:nvPicPr>
            <p:cNvPr id="28" name="Picture 27"/>
            <p:cNvPicPr>
              <a:picLocks noChangeAspect="1"/>
            </p:cNvPicPr>
            <p:nvPr/>
          </p:nvPicPr>
          <p:blipFill>
            <a:blip r:embed="rId3"/>
            <a:stretch>
              <a:fillRect/>
            </a:stretch>
          </p:blipFill>
          <p:spPr>
            <a:xfrm>
              <a:off x="236691" y="4578964"/>
              <a:ext cx="959150" cy="1452913"/>
            </a:xfrm>
            <a:prstGeom prst="rect">
              <a:avLst/>
            </a:prstGeom>
          </p:spPr>
        </p:pic>
        <p:sp>
          <p:nvSpPr>
            <p:cNvPr id="29" name="Rectangle 28"/>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2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7</a:t>
              </a:r>
              <a:endParaRPr lang="en-US" sz="2800" dirty="0"/>
            </a:p>
          </p:txBody>
        </p:sp>
        <p:sp>
          <p:nvSpPr>
            <p:cNvPr id="30" name="Rectangle 29"/>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31" name="Group 30"/>
          <p:cNvGrpSpPr/>
          <p:nvPr/>
        </p:nvGrpSpPr>
        <p:grpSpPr>
          <a:xfrm>
            <a:off x="8013416" y="4832469"/>
            <a:ext cx="1186629" cy="1909285"/>
            <a:chOff x="166800" y="4578964"/>
            <a:chExt cx="1186629" cy="1909285"/>
          </a:xfrm>
        </p:grpSpPr>
        <p:pic>
          <p:nvPicPr>
            <p:cNvPr id="32" name="Picture 31"/>
            <p:cNvPicPr>
              <a:picLocks noChangeAspect="1"/>
            </p:cNvPicPr>
            <p:nvPr/>
          </p:nvPicPr>
          <p:blipFill>
            <a:blip r:embed="rId3"/>
            <a:stretch>
              <a:fillRect/>
            </a:stretch>
          </p:blipFill>
          <p:spPr>
            <a:xfrm>
              <a:off x="236691" y="4578964"/>
              <a:ext cx="959150" cy="1452913"/>
            </a:xfrm>
            <a:prstGeom prst="rect">
              <a:avLst/>
            </a:prstGeom>
          </p:spPr>
        </p:pic>
        <p:sp>
          <p:nvSpPr>
            <p:cNvPr id="33" name="Rectangle 32"/>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34" name="Rectangle 33"/>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sp>
        <p:nvSpPr>
          <p:cNvPr id="35" name="Rectangle 36"/>
          <p:cNvSpPr>
            <a:spLocks noChangeArrowheads="1"/>
          </p:cNvSpPr>
          <p:nvPr/>
        </p:nvSpPr>
        <p:spPr bwMode="auto">
          <a:xfrm>
            <a:off x="393809" y="1979912"/>
            <a:ext cx="4098266" cy="18024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400" b="1" dirty="0" smtClean="0">
                <a:latin typeface="Calibri"/>
                <a:cs typeface="Calibri"/>
              </a:rPr>
              <a:t>Construction 2:</a:t>
            </a:r>
          </a:p>
          <a:p>
            <a:pPr>
              <a:defRPr/>
            </a:pPr>
            <a:endParaRPr lang="en-US" sz="2400" b="1" dirty="0" smtClean="0">
              <a:latin typeface="Calibri"/>
              <a:cs typeface="Calibri"/>
            </a:endParaRPr>
          </a:p>
          <a:p>
            <a:pPr>
              <a:defRPr/>
            </a:pPr>
            <a:r>
              <a:rPr lang="en-US" sz="2400" b="1" dirty="0" smtClean="0">
                <a:latin typeface="Calibri"/>
                <a:cs typeface="Calibri"/>
              </a:rPr>
              <a:t>Supports </a:t>
            </a:r>
            <a:r>
              <a:rPr lang="en-US" sz="2400" b="1" i="1" dirty="0" smtClean="0">
                <a:latin typeface="Times New Roman"/>
                <a:cs typeface="Times New Roman"/>
              </a:rPr>
              <a:t>t </a:t>
            </a:r>
            <a:r>
              <a:rPr lang="en-US" sz="2400" b="1" dirty="0" smtClean="0">
                <a:latin typeface="Times New Roman"/>
                <a:cs typeface="Times New Roman"/>
              </a:rPr>
              <a:t>=</a:t>
            </a:r>
            <a:r>
              <a:rPr lang="en-US" sz="2400" b="1" dirty="0" smtClean="0">
                <a:latin typeface="Calibri"/>
                <a:cs typeface="Calibri"/>
              </a:rPr>
              <a:t> constant fraction but only for really large alphabets</a:t>
            </a:r>
          </a:p>
        </p:txBody>
      </p:sp>
      <p:sp>
        <p:nvSpPr>
          <p:cNvPr id="36" name="Rectangle 36"/>
          <p:cNvSpPr>
            <a:spLocks noChangeArrowheads="1"/>
          </p:cNvSpPr>
          <p:nvPr/>
        </p:nvSpPr>
        <p:spPr bwMode="auto">
          <a:xfrm>
            <a:off x="4744505" y="1979911"/>
            <a:ext cx="4297952" cy="1802401"/>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800" b="1" dirty="0" smtClean="0">
                <a:latin typeface="Calibri"/>
                <a:cs typeface="Calibri"/>
              </a:rPr>
              <a:t>Construction 3:</a:t>
            </a:r>
          </a:p>
          <a:p>
            <a:pPr>
              <a:defRPr/>
            </a:pPr>
            <a:endParaRPr lang="en-US" sz="2800" b="1" dirty="0" smtClean="0">
              <a:latin typeface="Calibri"/>
              <a:cs typeface="Calibri"/>
            </a:endParaRPr>
          </a:p>
          <a:p>
            <a:pPr>
              <a:defRPr/>
            </a:pPr>
            <a:r>
              <a:rPr lang="en-US" sz="2800" b="1" dirty="0" smtClean="0">
                <a:latin typeface="Calibri"/>
                <a:cs typeface="Calibri"/>
              </a:rPr>
              <a:t>Similar parameters but info-theoretic security </a:t>
            </a:r>
          </a:p>
        </p:txBody>
      </p:sp>
      <p:sp>
        <p:nvSpPr>
          <p:cNvPr id="37" name="Rectangle 36"/>
          <p:cNvSpPr>
            <a:spLocks noChangeArrowheads="1"/>
          </p:cNvSpPr>
          <p:nvPr/>
        </p:nvSpPr>
        <p:spPr bwMode="auto">
          <a:xfrm>
            <a:off x="393809" y="3922059"/>
            <a:ext cx="8648648" cy="80241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800" b="1" dirty="0" smtClean="0">
                <a:latin typeface="Calibri"/>
                <a:cs typeface="Calibri"/>
              </a:rPr>
              <a:t>Constructions are secure for different types of sources</a:t>
            </a:r>
          </a:p>
        </p:txBody>
      </p:sp>
      <p:sp>
        <p:nvSpPr>
          <p:cNvPr id="4" name="Slide Number Placeholder 3"/>
          <p:cNvSpPr>
            <a:spLocks noGrp="1"/>
          </p:cNvSpPr>
          <p:nvPr>
            <p:ph type="sldNum" sz="quarter" idx="4"/>
          </p:nvPr>
        </p:nvSpPr>
        <p:spPr/>
        <p:txBody>
          <a:bodyPr/>
          <a:lstStyle/>
          <a:p>
            <a:fld id="{9ED7421F-71E7-F748-8E9F-5BC3CDBE49C2}" type="slidenum">
              <a:rPr lang="en-US" smtClean="0"/>
              <a:t>40</a:t>
            </a:fld>
            <a:endParaRPr lang="en-US"/>
          </a:p>
        </p:txBody>
      </p:sp>
    </p:spTree>
    <p:extLst>
      <p:ext uri="{BB962C8B-B14F-4D97-AF65-F5344CB8AC3E}">
        <p14:creationId xmlns:p14="http://schemas.microsoft.com/office/powerpoint/2010/main" val="1937430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34"/>
            <a:ext cx="8229600" cy="1143000"/>
          </a:xfrm>
        </p:spPr>
        <p:txBody>
          <a:bodyPr/>
          <a:lstStyle/>
          <a:p>
            <a:r>
              <a:rPr lang="en-US" dirty="0" smtClean="0"/>
              <a:t>How good is this construction?</a:t>
            </a:r>
            <a:endParaRPr lang="en-US" dirty="0"/>
          </a:p>
        </p:txBody>
      </p:sp>
      <p:sp>
        <p:nvSpPr>
          <p:cNvPr id="3" name="Content Placeholder 2"/>
          <p:cNvSpPr>
            <a:spLocks noGrp="1"/>
          </p:cNvSpPr>
          <p:nvPr>
            <p:ph idx="1"/>
          </p:nvPr>
        </p:nvSpPr>
        <p:spPr>
          <a:xfrm>
            <a:off x="22765" y="693425"/>
            <a:ext cx="9434529" cy="1286486"/>
          </a:xfrm>
        </p:spPr>
        <p:txBody>
          <a:bodyPr>
            <a:noAutofit/>
          </a:bodyPr>
          <a:lstStyle/>
          <a:p>
            <a:r>
              <a:rPr lang="en-US" sz="2800" dirty="0"/>
              <a:t>Handles sources with </a:t>
            </a:r>
            <a:r>
              <a:rPr lang="en-US" sz="2800" i="1" dirty="0">
                <a:latin typeface="Times New Roman"/>
                <a:cs typeface="Times New Roman"/>
              </a:rPr>
              <a:t>t</a:t>
            </a:r>
            <a:r>
              <a:rPr lang="en-US" sz="2800" dirty="0">
                <a:latin typeface="Times New Roman"/>
                <a:cs typeface="Times New Roman"/>
              </a:rPr>
              <a:t> &gt; </a:t>
            </a:r>
            <a:r>
              <a:rPr lang="en-US" sz="2800" i="1" dirty="0">
                <a:latin typeface="Times New Roman"/>
                <a:cs typeface="Times New Roman"/>
              </a:rPr>
              <a:t>k</a:t>
            </a:r>
          </a:p>
          <a:p>
            <a:r>
              <a:rPr lang="en-US" sz="2800" dirty="0" smtClean="0"/>
              <a:t>For </a:t>
            </a:r>
            <a:r>
              <a:rPr lang="en-US" sz="2800" dirty="0"/>
              <a:t>correctness:  </a:t>
            </a:r>
            <a:r>
              <a:rPr lang="en-US" sz="2800" i="1" dirty="0" smtClean="0">
                <a:latin typeface="Times New Roman"/>
                <a:cs typeface="Times New Roman"/>
              </a:rPr>
              <a:t>t</a:t>
            </a:r>
            <a:r>
              <a:rPr lang="en-US" sz="2800" dirty="0" smtClean="0"/>
              <a:t> &lt; </a:t>
            </a:r>
            <a:r>
              <a:rPr lang="en-US" sz="2800" dirty="0"/>
              <a:t>constant fraction of </a:t>
            </a:r>
            <a:r>
              <a:rPr lang="en-US" sz="2800" dirty="0" smtClean="0"/>
              <a:t>symbols</a:t>
            </a:r>
          </a:p>
        </p:txBody>
      </p:sp>
      <p:grpSp>
        <p:nvGrpSpPr>
          <p:cNvPr id="11" name="Group 10"/>
          <p:cNvGrpSpPr/>
          <p:nvPr/>
        </p:nvGrpSpPr>
        <p:grpSpPr>
          <a:xfrm>
            <a:off x="166800" y="4832469"/>
            <a:ext cx="1186629" cy="1909285"/>
            <a:chOff x="166800" y="4578964"/>
            <a:chExt cx="1186629" cy="1909285"/>
          </a:xfrm>
        </p:grpSpPr>
        <p:pic>
          <p:nvPicPr>
            <p:cNvPr id="12" name="Picture 11"/>
            <p:cNvPicPr>
              <a:picLocks noChangeAspect="1"/>
            </p:cNvPicPr>
            <p:nvPr/>
          </p:nvPicPr>
          <p:blipFill>
            <a:blip r:embed="rId3"/>
            <a:stretch>
              <a:fillRect/>
            </a:stretch>
          </p:blipFill>
          <p:spPr>
            <a:xfrm>
              <a:off x="236691" y="4578964"/>
              <a:ext cx="959150" cy="1452913"/>
            </a:xfrm>
            <a:prstGeom prst="rect">
              <a:avLst/>
            </a:prstGeom>
          </p:spPr>
        </p:pic>
        <p:sp>
          <p:nvSpPr>
            <p:cNvPr id="13" name="Rectangle 12"/>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14" name="Rectangle 13"/>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15" name="Group 14"/>
          <p:cNvGrpSpPr/>
          <p:nvPr/>
        </p:nvGrpSpPr>
        <p:grpSpPr>
          <a:xfrm>
            <a:off x="1736123" y="4832469"/>
            <a:ext cx="1186629" cy="1909285"/>
            <a:chOff x="166800" y="4578964"/>
            <a:chExt cx="1186629" cy="1909285"/>
          </a:xfrm>
        </p:grpSpPr>
        <p:pic>
          <p:nvPicPr>
            <p:cNvPr id="16" name="Picture 15"/>
            <p:cNvPicPr>
              <a:picLocks noChangeAspect="1"/>
            </p:cNvPicPr>
            <p:nvPr/>
          </p:nvPicPr>
          <p:blipFill>
            <a:blip r:embed="rId3"/>
            <a:stretch>
              <a:fillRect/>
            </a:stretch>
          </p:blipFill>
          <p:spPr>
            <a:xfrm>
              <a:off x="236691" y="4578964"/>
              <a:ext cx="959150" cy="1452913"/>
            </a:xfrm>
            <a:prstGeom prst="rect">
              <a:avLst/>
            </a:prstGeom>
          </p:spPr>
        </p:pic>
        <p:sp>
          <p:nvSpPr>
            <p:cNvPr id="17" name="Rectangle 16"/>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latin typeface="Times New Roman"/>
                  <a:cs typeface="Times New Roman"/>
                </a:rPr>
                <a:t>a</a:t>
              </a:r>
              <a:r>
                <a:rPr lang="en-US" sz="2800" baseline="-25000" dirty="0" smtClean="0">
                  <a:latin typeface="Times New Roman"/>
                  <a:cs typeface="Times New Roman"/>
                </a:rPr>
                <a:t>5</a:t>
              </a:r>
              <a:endParaRPr lang="en-US" sz="2800" dirty="0"/>
            </a:p>
          </p:txBody>
        </p:sp>
        <p:sp>
          <p:nvSpPr>
            <p:cNvPr id="18" name="Rectangle 17"/>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19" name="Group 18"/>
          <p:cNvGrpSpPr/>
          <p:nvPr/>
        </p:nvGrpSpPr>
        <p:grpSpPr>
          <a:xfrm>
            <a:off x="3305446" y="4832469"/>
            <a:ext cx="1186629" cy="1909285"/>
            <a:chOff x="166800" y="4578964"/>
            <a:chExt cx="1186629" cy="1909285"/>
          </a:xfrm>
        </p:grpSpPr>
        <p:pic>
          <p:nvPicPr>
            <p:cNvPr id="20" name="Picture 19"/>
            <p:cNvPicPr>
              <a:picLocks noChangeAspect="1"/>
            </p:cNvPicPr>
            <p:nvPr/>
          </p:nvPicPr>
          <p:blipFill>
            <a:blip r:embed="rId3"/>
            <a:stretch>
              <a:fillRect/>
            </a:stretch>
          </p:blipFill>
          <p:spPr>
            <a:xfrm>
              <a:off x="236691" y="4578964"/>
              <a:ext cx="959150" cy="1452913"/>
            </a:xfrm>
            <a:prstGeom prst="rect">
              <a:avLst/>
            </a:prstGeom>
          </p:spPr>
        </p:pic>
        <p:sp>
          <p:nvSpPr>
            <p:cNvPr id="21" name="Rectangle 20"/>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4 </a:t>
              </a:r>
              <a:r>
                <a:rPr lang="en-US" sz="2800" i="1" dirty="0" smtClean="0">
                  <a:latin typeface="Times New Roman"/>
                  <a:cs typeface="Times New Roman"/>
                </a:rPr>
                <a:t>a</a:t>
              </a:r>
              <a:r>
                <a:rPr lang="en-US" sz="2800" baseline="-25000" dirty="0" smtClean="0">
                  <a:latin typeface="Times New Roman"/>
                  <a:cs typeface="Times New Roman"/>
                </a:rPr>
                <a:t>5</a:t>
              </a:r>
              <a:endParaRPr lang="en-US" sz="2800" dirty="0"/>
            </a:p>
          </p:txBody>
        </p:sp>
        <p:sp>
          <p:nvSpPr>
            <p:cNvPr id="22" name="Rectangle 21"/>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23" name="Group 22"/>
          <p:cNvGrpSpPr/>
          <p:nvPr/>
        </p:nvGrpSpPr>
        <p:grpSpPr>
          <a:xfrm>
            <a:off x="4874769" y="4832469"/>
            <a:ext cx="1186629" cy="1909285"/>
            <a:chOff x="166800" y="4578964"/>
            <a:chExt cx="1186629" cy="1909285"/>
          </a:xfrm>
        </p:grpSpPr>
        <p:pic>
          <p:nvPicPr>
            <p:cNvPr id="24" name="Picture 23"/>
            <p:cNvPicPr>
              <a:picLocks noChangeAspect="1"/>
            </p:cNvPicPr>
            <p:nvPr/>
          </p:nvPicPr>
          <p:blipFill>
            <a:blip r:embed="rId3"/>
            <a:stretch>
              <a:fillRect/>
            </a:stretch>
          </p:blipFill>
          <p:spPr>
            <a:xfrm>
              <a:off x="236691" y="4578964"/>
              <a:ext cx="959150" cy="1452913"/>
            </a:xfrm>
            <a:prstGeom prst="rect">
              <a:avLst/>
            </a:prstGeom>
          </p:spPr>
        </p:pic>
        <p:sp>
          <p:nvSpPr>
            <p:cNvPr id="25" name="Rectangle 24"/>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a:latin typeface="Times New Roman"/>
                  <a:cs typeface="Times New Roman"/>
                </a:rPr>
                <a:t>7</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a:latin typeface="Times New Roman"/>
                  <a:cs typeface="Times New Roman"/>
                </a:rPr>
                <a:t>5</a:t>
              </a:r>
              <a:r>
                <a:rPr lang="en-US" sz="2800" baseline="-25000" dirty="0" smtClean="0">
                  <a:latin typeface="Times New Roman"/>
                  <a:cs typeface="Times New Roman"/>
                </a:rPr>
                <a:t> </a:t>
              </a:r>
              <a:r>
                <a:rPr lang="en-US" sz="2800" i="1" dirty="0" smtClean="0">
                  <a:latin typeface="Times New Roman"/>
                  <a:cs typeface="Times New Roman"/>
                </a:rPr>
                <a:t>a</a:t>
              </a:r>
              <a:r>
                <a:rPr lang="en-US" sz="2800" baseline="-25000" dirty="0">
                  <a:latin typeface="Times New Roman"/>
                  <a:cs typeface="Times New Roman"/>
                </a:rPr>
                <a:t>6</a:t>
              </a:r>
              <a:endParaRPr lang="en-US" sz="2800" dirty="0"/>
            </a:p>
          </p:txBody>
        </p:sp>
        <p:sp>
          <p:nvSpPr>
            <p:cNvPr id="26" name="Rectangle 25"/>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27" name="Group 26"/>
          <p:cNvGrpSpPr/>
          <p:nvPr/>
        </p:nvGrpSpPr>
        <p:grpSpPr>
          <a:xfrm>
            <a:off x="6444092" y="4832469"/>
            <a:ext cx="1186629" cy="1909285"/>
            <a:chOff x="166800" y="4578964"/>
            <a:chExt cx="1186629" cy="1909285"/>
          </a:xfrm>
        </p:grpSpPr>
        <p:pic>
          <p:nvPicPr>
            <p:cNvPr id="28" name="Picture 27"/>
            <p:cNvPicPr>
              <a:picLocks noChangeAspect="1"/>
            </p:cNvPicPr>
            <p:nvPr/>
          </p:nvPicPr>
          <p:blipFill>
            <a:blip r:embed="rId3"/>
            <a:stretch>
              <a:fillRect/>
            </a:stretch>
          </p:blipFill>
          <p:spPr>
            <a:xfrm>
              <a:off x="236691" y="4578964"/>
              <a:ext cx="959150" cy="1452913"/>
            </a:xfrm>
            <a:prstGeom prst="rect">
              <a:avLst/>
            </a:prstGeom>
          </p:spPr>
        </p:pic>
        <p:sp>
          <p:nvSpPr>
            <p:cNvPr id="29" name="Rectangle 28"/>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2 </a:t>
              </a:r>
              <a:r>
                <a:rPr lang="en-US" sz="2800" i="1" dirty="0" smtClean="0">
                  <a:latin typeface="Times New Roman"/>
                  <a:cs typeface="Times New Roman"/>
                </a:rPr>
                <a:t>a</a:t>
              </a:r>
              <a:r>
                <a:rPr lang="en-US" sz="2800" baseline="-25000" dirty="0" smtClean="0">
                  <a:latin typeface="Times New Roman"/>
                  <a:cs typeface="Times New Roman"/>
                </a:rPr>
                <a:t>8 </a:t>
              </a:r>
              <a:r>
                <a:rPr lang="en-US" sz="2800" i="1" dirty="0" smtClean="0">
                  <a:latin typeface="Times New Roman"/>
                  <a:cs typeface="Times New Roman"/>
                </a:rPr>
                <a:t>a</a:t>
              </a:r>
              <a:r>
                <a:rPr lang="en-US" sz="2800" baseline="-25000" dirty="0" smtClean="0">
                  <a:latin typeface="Times New Roman"/>
                  <a:cs typeface="Times New Roman"/>
                </a:rPr>
                <a:t>7</a:t>
              </a:r>
              <a:endParaRPr lang="en-US" sz="2800" dirty="0"/>
            </a:p>
          </p:txBody>
        </p:sp>
        <p:sp>
          <p:nvSpPr>
            <p:cNvPr id="30" name="Rectangle 29"/>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grpSp>
        <p:nvGrpSpPr>
          <p:cNvPr id="31" name="Group 30"/>
          <p:cNvGrpSpPr/>
          <p:nvPr/>
        </p:nvGrpSpPr>
        <p:grpSpPr>
          <a:xfrm>
            <a:off x="8013416" y="4832469"/>
            <a:ext cx="1186629" cy="1909285"/>
            <a:chOff x="166800" y="4578964"/>
            <a:chExt cx="1186629" cy="1909285"/>
          </a:xfrm>
        </p:grpSpPr>
        <p:pic>
          <p:nvPicPr>
            <p:cNvPr id="32" name="Picture 31"/>
            <p:cNvPicPr>
              <a:picLocks noChangeAspect="1"/>
            </p:cNvPicPr>
            <p:nvPr/>
          </p:nvPicPr>
          <p:blipFill>
            <a:blip r:embed="rId3"/>
            <a:stretch>
              <a:fillRect/>
            </a:stretch>
          </p:blipFill>
          <p:spPr>
            <a:xfrm>
              <a:off x="236691" y="4578964"/>
              <a:ext cx="959150" cy="1452913"/>
            </a:xfrm>
            <a:prstGeom prst="rect">
              <a:avLst/>
            </a:prstGeom>
          </p:spPr>
        </p:pic>
        <p:sp>
          <p:nvSpPr>
            <p:cNvPr id="33" name="Rectangle 32"/>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3 </a:t>
              </a:r>
              <a:r>
                <a:rPr lang="en-US" sz="2800" i="1" dirty="0" smtClean="0">
                  <a:latin typeface="Times New Roman"/>
                  <a:cs typeface="Times New Roman"/>
                </a:rPr>
                <a:t>a</a:t>
              </a:r>
              <a:r>
                <a:rPr lang="en-US" sz="2800" baseline="-25000" dirty="0" smtClean="0">
                  <a:latin typeface="Times New Roman"/>
                  <a:cs typeface="Times New Roman"/>
                </a:rPr>
                <a:t>5 </a:t>
              </a:r>
              <a:r>
                <a:rPr lang="en-US" sz="2800" i="1" dirty="0" smtClean="0">
                  <a:latin typeface="Times New Roman"/>
                  <a:cs typeface="Times New Roman"/>
                </a:rPr>
                <a:t>a</a:t>
              </a:r>
              <a:r>
                <a:rPr lang="en-US" sz="2800" baseline="-25000" dirty="0" smtClean="0">
                  <a:latin typeface="Times New Roman"/>
                  <a:cs typeface="Times New Roman"/>
                </a:rPr>
                <a:t>2</a:t>
              </a:r>
              <a:endParaRPr lang="en-US" sz="2800" dirty="0"/>
            </a:p>
          </p:txBody>
        </p:sp>
        <p:sp>
          <p:nvSpPr>
            <p:cNvPr id="34" name="Rectangle 33"/>
            <p:cNvSpPr/>
            <p:nvPr/>
          </p:nvSpPr>
          <p:spPr>
            <a:xfrm>
              <a:off x="393809" y="4658276"/>
              <a:ext cx="391514"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grpSp>
      <p:sp>
        <p:nvSpPr>
          <p:cNvPr id="35" name="Rectangle 36"/>
          <p:cNvSpPr>
            <a:spLocks noChangeArrowheads="1"/>
          </p:cNvSpPr>
          <p:nvPr/>
        </p:nvSpPr>
        <p:spPr bwMode="auto">
          <a:xfrm>
            <a:off x="393809" y="1979912"/>
            <a:ext cx="4098266" cy="18024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400" b="1" dirty="0" smtClean="0">
                <a:latin typeface="Calibri"/>
                <a:cs typeface="Calibri"/>
              </a:rPr>
              <a:t>Construction 2:</a:t>
            </a:r>
          </a:p>
          <a:p>
            <a:pPr>
              <a:defRPr/>
            </a:pPr>
            <a:endParaRPr lang="en-US" sz="2400" b="1" dirty="0" smtClean="0">
              <a:latin typeface="Calibri"/>
              <a:cs typeface="Calibri"/>
            </a:endParaRPr>
          </a:p>
          <a:p>
            <a:pPr>
              <a:defRPr/>
            </a:pPr>
            <a:r>
              <a:rPr lang="en-US" sz="2400" b="1" dirty="0" smtClean="0">
                <a:latin typeface="Calibri"/>
                <a:cs typeface="Calibri"/>
              </a:rPr>
              <a:t>Supports </a:t>
            </a:r>
            <a:r>
              <a:rPr lang="en-US" sz="2400" b="1" i="1" dirty="0" smtClean="0">
                <a:latin typeface="Times New Roman"/>
                <a:cs typeface="Times New Roman"/>
              </a:rPr>
              <a:t>t</a:t>
            </a:r>
            <a:r>
              <a:rPr lang="en-US" sz="2400" b="1" dirty="0" smtClean="0">
                <a:latin typeface="Times New Roman"/>
                <a:cs typeface="Times New Roman"/>
              </a:rPr>
              <a:t>=</a:t>
            </a:r>
            <a:r>
              <a:rPr lang="en-US" sz="2400" b="1" dirty="0" smtClean="0">
                <a:latin typeface="Calibri"/>
                <a:cs typeface="Calibri"/>
              </a:rPr>
              <a:t> constant fraction but only for really large alphabets</a:t>
            </a:r>
          </a:p>
        </p:txBody>
      </p:sp>
      <p:sp>
        <p:nvSpPr>
          <p:cNvPr id="36" name="Rectangle 36"/>
          <p:cNvSpPr>
            <a:spLocks noChangeArrowheads="1"/>
          </p:cNvSpPr>
          <p:nvPr/>
        </p:nvSpPr>
        <p:spPr bwMode="auto">
          <a:xfrm>
            <a:off x="4744505" y="1979911"/>
            <a:ext cx="4297952" cy="1802401"/>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800" b="1" dirty="0" smtClean="0">
                <a:latin typeface="Calibri"/>
                <a:cs typeface="Calibri"/>
              </a:rPr>
              <a:t>Construction 3:</a:t>
            </a:r>
          </a:p>
          <a:p>
            <a:pPr>
              <a:defRPr/>
            </a:pPr>
            <a:endParaRPr lang="en-US" sz="2800" b="1" dirty="0" smtClean="0">
              <a:latin typeface="Calibri"/>
              <a:cs typeface="Calibri"/>
            </a:endParaRPr>
          </a:p>
          <a:p>
            <a:pPr>
              <a:defRPr/>
            </a:pPr>
            <a:r>
              <a:rPr lang="en-US" sz="2800" b="1" dirty="0" smtClean="0">
                <a:latin typeface="Calibri"/>
                <a:cs typeface="Calibri"/>
              </a:rPr>
              <a:t>Similar parameters but info-theoretic security </a:t>
            </a:r>
          </a:p>
        </p:txBody>
      </p:sp>
      <p:sp>
        <p:nvSpPr>
          <p:cNvPr id="37" name="Rectangle 36"/>
          <p:cNvSpPr>
            <a:spLocks noChangeArrowheads="1"/>
          </p:cNvSpPr>
          <p:nvPr/>
        </p:nvSpPr>
        <p:spPr bwMode="auto">
          <a:xfrm>
            <a:off x="393809" y="4010581"/>
            <a:ext cx="8648648" cy="713896"/>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800" b="1" dirty="0" smtClean="0">
                <a:latin typeface="Calibri"/>
                <a:cs typeface="Calibri"/>
              </a:rPr>
              <a:t>Why did I tell you about computational construction?</a:t>
            </a:r>
          </a:p>
        </p:txBody>
      </p:sp>
      <p:sp>
        <p:nvSpPr>
          <p:cNvPr id="4" name="Slide Number Placeholder 3"/>
          <p:cNvSpPr>
            <a:spLocks noGrp="1"/>
          </p:cNvSpPr>
          <p:nvPr>
            <p:ph type="sldNum" sz="quarter" idx="4"/>
          </p:nvPr>
        </p:nvSpPr>
        <p:spPr/>
        <p:txBody>
          <a:bodyPr/>
          <a:lstStyle/>
          <a:p>
            <a:fld id="{9ED7421F-71E7-F748-8E9F-5BC3CDBE49C2}" type="slidenum">
              <a:rPr lang="en-US" smtClean="0"/>
              <a:t>41</a:t>
            </a:fld>
            <a:endParaRPr lang="en-US"/>
          </a:p>
        </p:txBody>
      </p:sp>
    </p:spTree>
    <p:extLst>
      <p:ext uri="{BB962C8B-B14F-4D97-AF65-F5344CB8AC3E}">
        <p14:creationId xmlns:p14="http://schemas.microsoft.com/office/powerpoint/2010/main" val="848450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34"/>
            <a:ext cx="8229600" cy="1143000"/>
          </a:xfrm>
        </p:spPr>
        <p:txBody>
          <a:bodyPr/>
          <a:lstStyle/>
          <a:p>
            <a:r>
              <a:rPr lang="en-US" dirty="0" smtClean="0"/>
              <a:t>How good is this construction?</a:t>
            </a:r>
            <a:endParaRPr lang="en-US" dirty="0"/>
          </a:p>
        </p:txBody>
      </p:sp>
      <p:sp>
        <p:nvSpPr>
          <p:cNvPr id="3" name="Content Placeholder 2"/>
          <p:cNvSpPr>
            <a:spLocks noGrp="1"/>
          </p:cNvSpPr>
          <p:nvPr>
            <p:ph idx="1"/>
          </p:nvPr>
        </p:nvSpPr>
        <p:spPr>
          <a:xfrm>
            <a:off x="22765" y="781313"/>
            <a:ext cx="9434529" cy="2109782"/>
          </a:xfrm>
        </p:spPr>
        <p:txBody>
          <a:bodyPr>
            <a:noAutofit/>
          </a:bodyPr>
          <a:lstStyle/>
          <a:p>
            <a:r>
              <a:rPr lang="en-US" dirty="0" smtClean="0"/>
              <a:t>It is reusable!</a:t>
            </a:r>
          </a:p>
          <a:p>
            <a:pPr lvl="1"/>
            <a:r>
              <a:rPr lang="en-US" dirty="0" smtClean="0"/>
              <a:t>Same source can be enrolled multiple times </a:t>
            </a:r>
            <a:br>
              <a:rPr lang="en-US" dirty="0" smtClean="0"/>
            </a:br>
            <a:r>
              <a:rPr lang="en-US" dirty="0" smtClean="0"/>
              <a:t>with multiple independent services</a:t>
            </a:r>
          </a:p>
        </p:txBody>
      </p:sp>
      <p:grpSp>
        <p:nvGrpSpPr>
          <p:cNvPr id="6" name="Group 5"/>
          <p:cNvGrpSpPr/>
          <p:nvPr/>
        </p:nvGrpSpPr>
        <p:grpSpPr>
          <a:xfrm>
            <a:off x="1594076" y="2446843"/>
            <a:ext cx="3906224" cy="1341150"/>
            <a:chOff x="1594076" y="2446843"/>
            <a:chExt cx="3906224" cy="1341150"/>
          </a:xfrm>
        </p:grpSpPr>
        <p:sp>
          <p:nvSpPr>
            <p:cNvPr id="35" name="Rectangle 34"/>
            <p:cNvSpPr/>
            <p:nvPr/>
          </p:nvSpPr>
          <p:spPr>
            <a:xfrm>
              <a:off x="4529639" y="2446843"/>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cxnSp>
          <p:nvCxnSpPr>
            <p:cNvPr id="37" name="Straight Arrow Connector 36"/>
            <p:cNvCxnSpPr/>
            <p:nvPr/>
          </p:nvCxnSpPr>
          <p:spPr bwMode="auto">
            <a:xfrm flipV="1">
              <a:off x="1723965" y="324688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38" name="Straight Arrow Connector 37"/>
            <p:cNvCxnSpPr/>
            <p:nvPr/>
          </p:nvCxnSpPr>
          <p:spPr bwMode="auto">
            <a:xfrm>
              <a:off x="3851876" y="29475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39" name="Straight Arrow Connector 38"/>
            <p:cNvCxnSpPr/>
            <p:nvPr/>
          </p:nvCxnSpPr>
          <p:spPr bwMode="auto">
            <a:xfrm>
              <a:off x="3851875" y="36206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40" name="TextBox 39"/>
            <p:cNvSpPr txBox="1"/>
            <p:nvPr/>
          </p:nvSpPr>
          <p:spPr>
            <a:xfrm>
              <a:off x="1792812" y="2654237"/>
              <a:ext cx="588739" cy="523220"/>
            </a:xfrm>
            <a:prstGeom prst="rect">
              <a:avLst/>
            </a:prstGeom>
            <a:solidFill>
              <a:srgbClr val="FFFFFF"/>
            </a:solidFill>
            <a:ln>
              <a:noFill/>
            </a:ln>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41" name="TextBox 40"/>
            <p:cNvSpPr txBox="1"/>
            <p:nvPr/>
          </p:nvSpPr>
          <p:spPr>
            <a:xfrm>
              <a:off x="4536227" y="2473123"/>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2" name="TextBox 41"/>
            <p:cNvSpPr txBox="1"/>
            <p:nvPr/>
          </p:nvSpPr>
          <p:spPr>
            <a:xfrm>
              <a:off x="4446874" y="3081415"/>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3" name="Oval 42"/>
            <p:cNvSpPr/>
            <p:nvPr/>
          </p:nvSpPr>
          <p:spPr bwMode="auto">
            <a:xfrm>
              <a:off x="1594076" y="319447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sp>
          <p:nvSpPr>
            <p:cNvPr id="46" name="Trapezoid 45"/>
            <p:cNvSpPr/>
            <p:nvPr/>
          </p:nvSpPr>
          <p:spPr bwMode="auto">
            <a:xfrm rot="5400000">
              <a:off x="2679545" y="2615663"/>
              <a:ext cx="1042058" cy="1302602"/>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Arial Narrow" charset="0"/>
                <a:ea typeface="ＭＳ Ｐゴシック" charset="0"/>
              </a:endParaRPr>
            </a:p>
          </p:txBody>
        </p:sp>
        <p:sp>
          <p:nvSpPr>
            <p:cNvPr id="47" name="TextBox 46"/>
            <p:cNvSpPr txBox="1"/>
            <p:nvPr/>
          </p:nvSpPr>
          <p:spPr>
            <a:xfrm>
              <a:off x="2826264" y="2985273"/>
              <a:ext cx="902578" cy="523220"/>
            </a:xfrm>
            <a:prstGeom prst="rect">
              <a:avLst/>
            </a:prstGeom>
            <a:noFill/>
          </p:spPr>
          <p:txBody>
            <a:bodyPr wrap="none" rtlCol="0">
              <a:spAutoFit/>
            </a:bodyPr>
            <a:lstStyle/>
            <a:p>
              <a:r>
                <a:rPr lang="en-US" sz="2800" i="1" dirty="0" smtClean="0">
                  <a:latin typeface="Times New Roman"/>
                  <a:cs typeface="Times New Roman"/>
                </a:rPr>
                <a:t>Gen</a:t>
              </a:r>
              <a:endParaRPr lang="en-US" sz="2800" i="1" dirty="0">
                <a:latin typeface="Times New Roman"/>
                <a:cs typeface="Times New Roman"/>
              </a:endParaRPr>
            </a:p>
          </p:txBody>
        </p:sp>
      </p:grpSp>
      <p:grpSp>
        <p:nvGrpSpPr>
          <p:cNvPr id="7" name="Group 6"/>
          <p:cNvGrpSpPr/>
          <p:nvPr/>
        </p:nvGrpSpPr>
        <p:grpSpPr>
          <a:xfrm>
            <a:off x="1594077" y="3895504"/>
            <a:ext cx="3906224" cy="1341150"/>
            <a:chOff x="1594077" y="3895504"/>
            <a:chExt cx="3906224" cy="1341150"/>
          </a:xfrm>
        </p:grpSpPr>
        <p:sp>
          <p:nvSpPr>
            <p:cNvPr id="48" name="Rectangle 47"/>
            <p:cNvSpPr/>
            <p:nvPr/>
          </p:nvSpPr>
          <p:spPr>
            <a:xfrm>
              <a:off x="4529640" y="3895504"/>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cxnSp>
          <p:nvCxnSpPr>
            <p:cNvPr id="49" name="Straight Arrow Connector 48"/>
            <p:cNvCxnSpPr/>
            <p:nvPr/>
          </p:nvCxnSpPr>
          <p:spPr bwMode="auto">
            <a:xfrm flipV="1">
              <a:off x="1723966" y="4695544"/>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0" name="Straight Arrow Connector 49"/>
            <p:cNvCxnSpPr/>
            <p:nvPr/>
          </p:nvCxnSpPr>
          <p:spPr bwMode="auto">
            <a:xfrm>
              <a:off x="3851877" y="4396182"/>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51" name="Straight Arrow Connector 50"/>
            <p:cNvCxnSpPr/>
            <p:nvPr/>
          </p:nvCxnSpPr>
          <p:spPr bwMode="auto">
            <a:xfrm>
              <a:off x="3851876" y="506930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52" name="TextBox 51"/>
            <p:cNvSpPr txBox="1"/>
            <p:nvPr/>
          </p:nvSpPr>
          <p:spPr>
            <a:xfrm>
              <a:off x="1792813" y="4102898"/>
              <a:ext cx="678391" cy="523220"/>
            </a:xfrm>
            <a:prstGeom prst="rect">
              <a:avLst/>
            </a:prstGeom>
            <a:solidFill>
              <a:srgbClr val="FFFFFF"/>
            </a:solidFill>
            <a:ln>
              <a:noFill/>
            </a:ln>
          </p:spPr>
          <p:txBody>
            <a:bodyPr wrap="none" rtlCol="0">
              <a:spAutoFit/>
            </a:bodyPr>
            <a:lstStyle/>
            <a:p>
              <a:r>
                <a:rPr lang="en-US" sz="2800" i="1" dirty="0" smtClean="0">
                  <a:latin typeface="Times New Roman"/>
                  <a:cs typeface="Times New Roman"/>
                </a:rPr>
                <a:t>w</a:t>
              </a:r>
              <a:r>
                <a:rPr lang="en-US" sz="2800" baseline="-25000" dirty="0">
                  <a:latin typeface="Times New Roman"/>
                  <a:cs typeface="Times New Roman"/>
                </a:rPr>
                <a:t>0</a:t>
              </a:r>
              <a:r>
                <a:rPr lang="en-US" sz="2800" i="1" dirty="0" smtClean="0">
                  <a:latin typeface="Times New Roman"/>
                  <a:cs typeface="Times New Roman"/>
                </a:rPr>
                <a:t>'</a:t>
              </a:r>
              <a:endParaRPr lang="en-US" sz="2800" baseline="-25000" dirty="0">
                <a:latin typeface="Times New Roman"/>
                <a:cs typeface="Times New Roman"/>
              </a:endParaRPr>
            </a:p>
          </p:txBody>
        </p:sp>
        <p:sp>
          <p:nvSpPr>
            <p:cNvPr id="53" name="TextBox 52"/>
            <p:cNvSpPr txBox="1"/>
            <p:nvPr/>
          </p:nvSpPr>
          <p:spPr>
            <a:xfrm>
              <a:off x="4536228" y="3921784"/>
              <a:ext cx="520888"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54" name="TextBox 53"/>
            <p:cNvSpPr txBox="1"/>
            <p:nvPr/>
          </p:nvSpPr>
          <p:spPr>
            <a:xfrm>
              <a:off x="4408478" y="4530076"/>
              <a:ext cx="572977"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55" name="Oval 54"/>
            <p:cNvSpPr/>
            <p:nvPr/>
          </p:nvSpPr>
          <p:spPr bwMode="auto">
            <a:xfrm>
              <a:off x="1594077" y="464313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sp>
          <p:nvSpPr>
            <p:cNvPr id="56" name="Trapezoid 55"/>
            <p:cNvSpPr/>
            <p:nvPr/>
          </p:nvSpPr>
          <p:spPr bwMode="auto">
            <a:xfrm rot="5400000">
              <a:off x="2679546" y="4064324"/>
              <a:ext cx="1042058" cy="1302602"/>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Arial Narrow" charset="0"/>
                <a:ea typeface="ＭＳ Ｐゴシック" charset="0"/>
              </a:endParaRPr>
            </a:p>
          </p:txBody>
        </p:sp>
        <p:sp>
          <p:nvSpPr>
            <p:cNvPr id="57" name="TextBox 56"/>
            <p:cNvSpPr txBox="1"/>
            <p:nvPr/>
          </p:nvSpPr>
          <p:spPr>
            <a:xfrm>
              <a:off x="2826265" y="4433934"/>
              <a:ext cx="902578" cy="523220"/>
            </a:xfrm>
            <a:prstGeom prst="rect">
              <a:avLst/>
            </a:prstGeom>
            <a:noFill/>
          </p:spPr>
          <p:txBody>
            <a:bodyPr wrap="none" rtlCol="0">
              <a:spAutoFit/>
            </a:bodyPr>
            <a:lstStyle/>
            <a:p>
              <a:r>
                <a:rPr lang="en-US" sz="2800" i="1" dirty="0" smtClean="0">
                  <a:latin typeface="Times New Roman"/>
                  <a:cs typeface="Times New Roman"/>
                </a:rPr>
                <a:t>Gen</a:t>
              </a:r>
              <a:endParaRPr lang="en-US" sz="2800" i="1" dirty="0">
                <a:latin typeface="Times New Roman"/>
                <a:cs typeface="Times New Roman"/>
              </a:endParaRPr>
            </a:p>
          </p:txBody>
        </p:sp>
      </p:grpSp>
      <p:grpSp>
        <p:nvGrpSpPr>
          <p:cNvPr id="8" name="Group 7"/>
          <p:cNvGrpSpPr/>
          <p:nvPr/>
        </p:nvGrpSpPr>
        <p:grpSpPr>
          <a:xfrm>
            <a:off x="1594078" y="5382927"/>
            <a:ext cx="3906224" cy="1348294"/>
            <a:chOff x="1594078" y="5382927"/>
            <a:chExt cx="3906224" cy="1348294"/>
          </a:xfrm>
        </p:grpSpPr>
        <p:sp>
          <p:nvSpPr>
            <p:cNvPr id="58" name="Rectangle 57"/>
            <p:cNvSpPr/>
            <p:nvPr/>
          </p:nvSpPr>
          <p:spPr>
            <a:xfrm>
              <a:off x="4529641" y="539007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cxnSp>
          <p:nvCxnSpPr>
            <p:cNvPr id="59" name="Straight Arrow Connector 58"/>
            <p:cNvCxnSpPr/>
            <p:nvPr/>
          </p:nvCxnSpPr>
          <p:spPr bwMode="auto">
            <a:xfrm flipV="1">
              <a:off x="1723967" y="6190111"/>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60" name="Straight Arrow Connector 59"/>
            <p:cNvCxnSpPr/>
            <p:nvPr/>
          </p:nvCxnSpPr>
          <p:spPr bwMode="auto">
            <a:xfrm>
              <a:off x="3851878" y="589074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61" name="Straight Arrow Connector 60"/>
            <p:cNvCxnSpPr/>
            <p:nvPr/>
          </p:nvCxnSpPr>
          <p:spPr bwMode="auto">
            <a:xfrm>
              <a:off x="3851877" y="6563868"/>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2" name="TextBox 61"/>
            <p:cNvSpPr txBox="1"/>
            <p:nvPr/>
          </p:nvSpPr>
          <p:spPr>
            <a:xfrm>
              <a:off x="1792814" y="5597465"/>
              <a:ext cx="755335" cy="523220"/>
            </a:xfrm>
            <a:prstGeom prst="rect">
              <a:avLst/>
            </a:prstGeom>
            <a:solidFill>
              <a:srgbClr val="FFFFFF"/>
            </a:solidFill>
            <a:ln>
              <a:noFill/>
            </a:ln>
          </p:spPr>
          <p:txBody>
            <a:bodyPr wrap="none" rtlCol="0">
              <a:spAutoFit/>
            </a:bodyPr>
            <a:lstStyle/>
            <a:p>
              <a:r>
                <a:rPr lang="en-US" sz="2800" i="1" dirty="0" smtClean="0">
                  <a:latin typeface="Times New Roman"/>
                  <a:cs typeface="Times New Roman"/>
                </a:rPr>
                <a:t>w</a:t>
              </a:r>
              <a:r>
                <a:rPr lang="en-US" sz="2800" baseline="-25000" dirty="0">
                  <a:latin typeface="Times New Roman"/>
                  <a:cs typeface="Times New Roman"/>
                </a:rPr>
                <a:t>0</a:t>
              </a:r>
              <a:r>
                <a:rPr lang="en-US" sz="2800" i="1" dirty="0" smtClean="0">
                  <a:latin typeface="Times New Roman"/>
                  <a:cs typeface="Times New Roman"/>
                </a:rPr>
                <a:t>''</a:t>
              </a:r>
              <a:endParaRPr lang="en-US" sz="2800" baseline="-25000" dirty="0">
                <a:latin typeface="Times New Roman"/>
                <a:cs typeface="Times New Roman"/>
              </a:endParaRPr>
            </a:p>
          </p:txBody>
        </p:sp>
        <p:sp>
          <p:nvSpPr>
            <p:cNvPr id="63" name="TextBox 62"/>
            <p:cNvSpPr txBox="1"/>
            <p:nvPr/>
          </p:nvSpPr>
          <p:spPr>
            <a:xfrm>
              <a:off x="4486102" y="5382927"/>
              <a:ext cx="685800"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64" name="TextBox 63"/>
            <p:cNvSpPr txBox="1"/>
            <p:nvPr/>
          </p:nvSpPr>
          <p:spPr>
            <a:xfrm>
              <a:off x="4370082" y="6024643"/>
              <a:ext cx="649771"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65" name="Oval 64"/>
            <p:cNvSpPr/>
            <p:nvPr/>
          </p:nvSpPr>
          <p:spPr bwMode="auto">
            <a:xfrm>
              <a:off x="1594078" y="613770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p:txBody>
        </p:sp>
        <p:sp>
          <p:nvSpPr>
            <p:cNvPr id="66" name="Trapezoid 65"/>
            <p:cNvSpPr/>
            <p:nvPr/>
          </p:nvSpPr>
          <p:spPr bwMode="auto">
            <a:xfrm rot="5400000">
              <a:off x="2679547" y="5558891"/>
              <a:ext cx="1042058" cy="1302602"/>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Arial Narrow" charset="0"/>
                <a:ea typeface="ＭＳ Ｐゴシック" charset="0"/>
              </a:endParaRPr>
            </a:p>
          </p:txBody>
        </p:sp>
        <p:sp>
          <p:nvSpPr>
            <p:cNvPr id="67" name="TextBox 66"/>
            <p:cNvSpPr txBox="1"/>
            <p:nvPr/>
          </p:nvSpPr>
          <p:spPr>
            <a:xfrm>
              <a:off x="2826266" y="5928501"/>
              <a:ext cx="902578" cy="523220"/>
            </a:xfrm>
            <a:prstGeom prst="rect">
              <a:avLst/>
            </a:prstGeom>
            <a:noFill/>
          </p:spPr>
          <p:txBody>
            <a:bodyPr wrap="none" rtlCol="0">
              <a:spAutoFit/>
            </a:bodyPr>
            <a:lstStyle/>
            <a:p>
              <a:r>
                <a:rPr lang="en-US" sz="2800" i="1" dirty="0" smtClean="0">
                  <a:latin typeface="Times New Roman"/>
                  <a:cs typeface="Times New Roman"/>
                </a:rPr>
                <a:t>Gen</a:t>
              </a:r>
              <a:endParaRPr lang="en-US" sz="2800" i="1" dirty="0">
                <a:latin typeface="Times New Roman"/>
                <a:cs typeface="Times New Roman"/>
              </a:endParaRPr>
            </a:p>
          </p:txBody>
        </p:sp>
      </p:grpSp>
      <p:sp>
        <p:nvSpPr>
          <p:cNvPr id="5" name="Line Callout 1 4"/>
          <p:cNvSpPr/>
          <p:nvPr/>
        </p:nvSpPr>
        <p:spPr>
          <a:xfrm>
            <a:off x="6063833" y="3258484"/>
            <a:ext cx="3080167" cy="1137698"/>
          </a:xfrm>
          <a:prstGeom prst="borderCallout1">
            <a:avLst>
              <a:gd name="adj1" fmla="val 29996"/>
              <a:gd name="adj2" fmla="val -1281"/>
              <a:gd name="adj3" fmla="val 67801"/>
              <a:gd name="adj4" fmla="val -37248"/>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Secret even given</a:t>
            </a:r>
          </a:p>
          <a:p>
            <a:pPr algn="ctr"/>
            <a:r>
              <a:rPr lang="en-US" sz="2800" i="1" dirty="0" smtClean="0">
                <a:latin typeface="Times New Roman"/>
                <a:cs typeface="Times New Roman"/>
              </a:rPr>
              <a:t>p</a:t>
            </a:r>
            <a:r>
              <a:rPr lang="en-US" sz="2800" dirty="0" smtClean="0">
                <a:latin typeface="Times New Roman"/>
                <a:cs typeface="Times New Roman"/>
              </a:rPr>
              <a:t>, </a:t>
            </a:r>
            <a:r>
              <a:rPr lang="en-US" sz="2800" i="1" dirty="0">
                <a:latin typeface="Times New Roman"/>
                <a:cs typeface="Times New Roman"/>
              </a:rPr>
              <a:t>p'</a:t>
            </a:r>
            <a:r>
              <a:rPr lang="en-US" sz="2800" dirty="0" smtClean="0">
                <a:latin typeface="Times New Roman"/>
                <a:cs typeface="Times New Roman"/>
              </a:rPr>
              <a:t>, </a:t>
            </a:r>
            <a:r>
              <a:rPr lang="en-US" sz="2800" i="1" dirty="0" smtClean="0">
                <a:latin typeface="Times New Roman"/>
                <a:cs typeface="Times New Roman"/>
              </a:rPr>
              <a:t>p'</a:t>
            </a:r>
            <a:r>
              <a:rPr lang="en-US" sz="2800" i="1" dirty="0">
                <a:latin typeface="Times New Roman"/>
                <a:cs typeface="Times New Roman"/>
              </a:rPr>
              <a:t>'</a:t>
            </a:r>
            <a:r>
              <a:rPr lang="en-US" sz="2800" dirty="0" smtClean="0">
                <a:latin typeface="Times New Roman"/>
                <a:cs typeface="Times New Roman"/>
              </a:rPr>
              <a:t>,</a:t>
            </a:r>
            <a:r>
              <a:rPr lang="en-US" sz="2800" i="1" dirty="0" smtClean="0">
                <a:latin typeface="Times New Roman"/>
                <a:cs typeface="Times New Roman"/>
              </a:rPr>
              <a:t> r</a:t>
            </a:r>
            <a:r>
              <a:rPr lang="en-US" sz="2800" dirty="0" smtClean="0">
                <a:latin typeface="Times New Roman"/>
                <a:cs typeface="Times New Roman"/>
              </a:rPr>
              <a:t>,</a:t>
            </a:r>
            <a:r>
              <a:rPr lang="en-US" sz="2800" i="1" dirty="0" smtClean="0">
                <a:latin typeface="Times New Roman"/>
                <a:cs typeface="Times New Roman"/>
              </a:rPr>
              <a:t> </a:t>
            </a:r>
            <a:r>
              <a:rPr lang="en-US" sz="2800" i="1" dirty="0">
                <a:latin typeface="Times New Roman"/>
                <a:cs typeface="Times New Roman"/>
              </a:rPr>
              <a:t>r''</a:t>
            </a:r>
          </a:p>
        </p:txBody>
      </p:sp>
      <p:sp>
        <p:nvSpPr>
          <p:cNvPr id="4" name="Slide Number Placeholder 3"/>
          <p:cNvSpPr>
            <a:spLocks noGrp="1"/>
          </p:cNvSpPr>
          <p:nvPr>
            <p:ph type="sldNum" sz="quarter" idx="4"/>
          </p:nvPr>
        </p:nvSpPr>
        <p:spPr/>
        <p:txBody>
          <a:bodyPr/>
          <a:lstStyle/>
          <a:p>
            <a:fld id="{9ED7421F-71E7-F748-8E9F-5BC3CDBE49C2}" type="slidenum">
              <a:rPr lang="en-US" smtClean="0"/>
              <a:t>42</a:t>
            </a:fld>
            <a:endParaRPr lang="en-US"/>
          </a:p>
        </p:txBody>
      </p:sp>
    </p:spTree>
    <p:extLst>
      <p:ext uri="{BB962C8B-B14F-4D97-AF65-F5344CB8AC3E}">
        <p14:creationId xmlns:p14="http://schemas.microsoft.com/office/powerpoint/2010/main" val="4273887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34"/>
            <a:ext cx="8229600" cy="1143000"/>
          </a:xfrm>
        </p:spPr>
        <p:txBody>
          <a:bodyPr/>
          <a:lstStyle/>
          <a:p>
            <a:r>
              <a:rPr lang="en-US" dirty="0" smtClean="0"/>
              <a:t>How good is this construction?</a:t>
            </a:r>
            <a:endParaRPr lang="en-US" dirty="0"/>
          </a:p>
        </p:txBody>
      </p:sp>
      <p:sp>
        <p:nvSpPr>
          <p:cNvPr id="3" name="Content Placeholder 2"/>
          <p:cNvSpPr>
            <a:spLocks noGrp="1"/>
          </p:cNvSpPr>
          <p:nvPr>
            <p:ph idx="1"/>
          </p:nvPr>
        </p:nvSpPr>
        <p:spPr>
          <a:xfrm>
            <a:off x="22765" y="781313"/>
            <a:ext cx="9434529" cy="2109782"/>
          </a:xfrm>
        </p:spPr>
        <p:txBody>
          <a:bodyPr>
            <a:noAutofit/>
          </a:bodyPr>
          <a:lstStyle/>
          <a:p>
            <a:r>
              <a:rPr lang="en-US" dirty="0" smtClean="0"/>
              <a:t>It is reusable!</a:t>
            </a:r>
          </a:p>
          <a:p>
            <a:pPr lvl="1"/>
            <a:r>
              <a:rPr lang="en-US" dirty="0" smtClean="0"/>
              <a:t>Same source can be enrolled multiple times </a:t>
            </a:r>
            <a:br>
              <a:rPr lang="en-US" dirty="0" smtClean="0"/>
            </a:br>
            <a:r>
              <a:rPr lang="en-US" dirty="0" smtClean="0"/>
              <a:t>with multiple independent services</a:t>
            </a:r>
          </a:p>
          <a:p>
            <a:pPr lvl="1"/>
            <a:r>
              <a:rPr lang="en-US" dirty="0" smtClean="0"/>
              <a:t>Follows from </a:t>
            </a:r>
            <a:r>
              <a:rPr lang="en-US" dirty="0" err="1" smtClean="0"/>
              <a:t>composability</a:t>
            </a:r>
            <a:r>
              <a:rPr lang="en-US" dirty="0" smtClean="0"/>
              <a:t> of obfuscation</a:t>
            </a:r>
          </a:p>
          <a:p>
            <a:pPr lvl="1"/>
            <a:r>
              <a:rPr lang="en-US" dirty="0" smtClean="0"/>
              <a:t>In the past: difficult to achieve, because typically </a:t>
            </a:r>
            <a:br>
              <a:rPr lang="en-US" dirty="0" smtClean="0"/>
            </a:br>
            <a:r>
              <a:rPr lang="en-US" dirty="0" smtClean="0"/>
              <a:t>new enrollments leak fresh information</a:t>
            </a:r>
            <a:br>
              <a:rPr lang="en-US" dirty="0" smtClean="0"/>
            </a:br>
            <a:r>
              <a:rPr lang="en-US" dirty="0" smtClean="0"/>
              <a:t>(our construction leaks no partial information </a:t>
            </a:r>
            <a:r>
              <a:rPr lang="en-US" dirty="0" err="1" smtClean="0"/>
              <a:t>w.h.p</a:t>
            </a:r>
            <a:r>
              <a:rPr lang="en-US" dirty="0" smtClean="0"/>
              <a:t>.)</a:t>
            </a:r>
          </a:p>
          <a:p>
            <a:pPr lvl="1"/>
            <a:r>
              <a:rPr lang="en-US" dirty="0" smtClean="0"/>
              <a:t>Only previous construction [Boyen2004]:</a:t>
            </a:r>
            <a:br>
              <a:rPr lang="en-US" dirty="0" smtClean="0"/>
            </a:br>
            <a:r>
              <a:rPr lang="en-US" dirty="0" smtClean="0"/>
              <a:t>all reading must differ by fixed constants (unrealistic)</a:t>
            </a:r>
          </a:p>
          <a:p>
            <a:pPr lvl="1"/>
            <a:r>
              <a:rPr lang="en-US" dirty="0" smtClean="0"/>
              <a:t>Our construction:</a:t>
            </a:r>
            <a:br>
              <a:rPr lang="en-US" dirty="0" smtClean="0"/>
            </a:br>
            <a:r>
              <a:rPr lang="en-US" dirty="0" smtClean="0"/>
              <a:t>each reading individually must satisfy our conditions</a:t>
            </a:r>
          </a:p>
        </p:txBody>
      </p:sp>
      <p:sp>
        <p:nvSpPr>
          <p:cNvPr id="4" name="Slide Number Placeholder 3"/>
          <p:cNvSpPr>
            <a:spLocks noGrp="1"/>
          </p:cNvSpPr>
          <p:nvPr>
            <p:ph type="sldNum" sz="quarter" idx="4"/>
          </p:nvPr>
        </p:nvSpPr>
        <p:spPr/>
        <p:txBody>
          <a:bodyPr/>
          <a:lstStyle/>
          <a:p>
            <a:fld id="{9ED7421F-71E7-F748-8E9F-5BC3CDBE49C2}" type="slidenum">
              <a:rPr lang="en-US" smtClean="0"/>
              <a:t>43</a:t>
            </a:fld>
            <a:endParaRPr lang="en-US"/>
          </a:p>
        </p:txBody>
      </p:sp>
    </p:spTree>
    <p:extLst>
      <p:ext uri="{BB962C8B-B14F-4D97-AF65-F5344CB8AC3E}">
        <p14:creationId xmlns:p14="http://schemas.microsoft.com/office/powerpoint/2010/main" val="26463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21686"/>
            <a:ext cx="8890000" cy="1143000"/>
          </a:xfrm>
        </p:spPr>
        <p:txBody>
          <a:bodyPr>
            <a:normAutofit/>
          </a:bodyPr>
          <a:lstStyle/>
          <a:p>
            <a:r>
              <a:rPr lang="en-US" dirty="0" smtClean="0"/>
              <a:t>Conclusion</a:t>
            </a:r>
            <a:endParaRPr lang="en-US" dirty="0"/>
          </a:p>
        </p:txBody>
      </p:sp>
      <p:sp>
        <p:nvSpPr>
          <p:cNvPr id="6" name="TextBox 5"/>
          <p:cNvSpPr txBox="1"/>
          <p:nvPr/>
        </p:nvSpPr>
        <p:spPr>
          <a:xfrm>
            <a:off x="290462" y="941463"/>
            <a:ext cx="5613348" cy="3970318"/>
          </a:xfrm>
          <a:prstGeom prst="rect">
            <a:avLst/>
          </a:prstGeom>
          <a:noFill/>
        </p:spPr>
        <p:txBody>
          <a:bodyPr wrap="square" rtlCol="0">
            <a:spAutoFit/>
          </a:bodyPr>
          <a:lstStyle/>
          <a:p>
            <a:pPr marL="342900" indent="-342900">
              <a:buFont typeface="Arial"/>
              <a:buChar char="•"/>
            </a:pPr>
            <a:r>
              <a:rPr lang="en-US" sz="2800" dirty="0" smtClean="0"/>
              <a:t>Reusable fuzzy extractor from noisy sources with arbitrary correlation between repeated readings</a:t>
            </a:r>
          </a:p>
          <a:p>
            <a:pPr marL="342900" indent="-342900">
              <a:buFont typeface="Arial"/>
              <a:buChar char="•"/>
            </a:pPr>
            <a:r>
              <a:rPr lang="en-US" sz="2800" dirty="0" smtClean="0"/>
              <a:t>Three constructions of fuzzy extractors for sources with limited entropy (</a:t>
            </a:r>
            <a:r>
              <a:rPr lang="en-US" sz="2800" i="1" dirty="0" smtClean="0">
                <a:latin typeface="Times New Roman"/>
                <a:cs typeface="Times New Roman"/>
              </a:rPr>
              <a:t>k &lt; t</a:t>
            </a:r>
            <a:r>
              <a:rPr lang="en-US" sz="2800" dirty="0" smtClean="0"/>
              <a:t>)</a:t>
            </a:r>
          </a:p>
          <a:p>
            <a:pPr marL="800100" lvl="1" indent="-342900">
              <a:buFont typeface="Arial"/>
              <a:buChar char="•"/>
            </a:pPr>
            <a:r>
              <a:rPr lang="en-US" sz="2800" dirty="0" smtClean="0"/>
              <a:t>Exploit structure in source</a:t>
            </a:r>
          </a:p>
          <a:p>
            <a:pPr marL="285750" indent="-285750">
              <a:buFont typeface="Arial"/>
              <a:buChar char="•"/>
            </a:pPr>
            <a:endParaRPr lang="en-US" sz="2800" dirty="0" smtClean="0">
              <a:latin typeface="Times New Roman"/>
              <a:cs typeface="Times New Roman"/>
            </a:endParaRPr>
          </a:p>
        </p:txBody>
      </p:sp>
      <p:sp>
        <p:nvSpPr>
          <p:cNvPr id="25" name="Rectangle 36"/>
          <p:cNvSpPr>
            <a:spLocks noChangeArrowheads="1"/>
          </p:cNvSpPr>
          <p:nvPr/>
        </p:nvSpPr>
        <p:spPr bwMode="auto">
          <a:xfrm>
            <a:off x="5592443" y="1994965"/>
            <a:ext cx="3313301" cy="819611"/>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3600" b="1" dirty="0" smtClean="0">
                <a:latin typeface="Arial"/>
                <a:cs typeface="Arial"/>
              </a:rPr>
              <a:t>Questions?</a:t>
            </a:r>
            <a:endParaRPr lang="en-US" sz="3600" b="1" i="1" dirty="0" smtClean="0">
              <a:latin typeface="Times New Roman"/>
              <a:cs typeface="Times New Roman"/>
            </a:endParaRPr>
          </a:p>
        </p:txBody>
      </p:sp>
      <p:sp>
        <p:nvSpPr>
          <p:cNvPr id="4" name="Slide Number Placeholder 3"/>
          <p:cNvSpPr>
            <a:spLocks noGrp="1"/>
          </p:cNvSpPr>
          <p:nvPr>
            <p:ph type="sldNum" sz="quarter" idx="4"/>
          </p:nvPr>
        </p:nvSpPr>
        <p:spPr/>
        <p:txBody>
          <a:bodyPr/>
          <a:lstStyle/>
          <a:p>
            <a:fld id="{9ED7421F-71E7-F748-8E9F-5BC3CDBE49C2}" type="slidenum">
              <a:rPr lang="en-US" smtClean="0"/>
              <a:t>44</a:t>
            </a:fld>
            <a:endParaRPr lang="en-US"/>
          </a:p>
        </p:txBody>
      </p:sp>
      <p:sp>
        <p:nvSpPr>
          <p:cNvPr id="26" name="Rectangle 25"/>
          <p:cNvSpPr/>
          <p:nvPr/>
        </p:nvSpPr>
        <p:spPr>
          <a:xfrm>
            <a:off x="9684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74958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960535"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249094"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8813131" y="6414359"/>
            <a:ext cx="292608" cy="310896"/>
          </a:xfrm>
          <a:prstGeom prst="rect">
            <a:avLst/>
          </a:prstGeom>
          <a:solidFill>
            <a:srgbClr val="FFFF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166800" y="4832469"/>
            <a:ext cx="1186629" cy="1909285"/>
            <a:chOff x="166800" y="4578964"/>
            <a:chExt cx="1186629" cy="1909285"/>
          </a:xfrm>
        </p:grpSpPr>
        <p:pic>
          <p:nvPicPr>
            <p:cNvPr id="32" name="Picture 31"/>
            <p:cNvPicPr>
              <a:picLocks noChangeAspect="1"/>
            </p:cNvPicPr>
            <p:nvPr/>
          </p:nvPicPr>
          <p:blipFill>
            <a:blip r:embed="rId3"/>
            <a:stretch>
              <a:fillRect/>
            </a:stretch>
          </p:blipFill>
          <p:spPr>
            <a:xfrm>
              <a:off x="236691" y="4578964"/>
              <a:ext cx="959150" cy="1452913"/>
            </a:xfrm>
            <a:prstGeom prst="rect">
              <a:avLst/>
            </a:prstGeom>
          </p:spPr>
        </p:pic>
        <p:sp>
          <p:nvSpPr>
            <p:cNvPr id="33" name="Rectangle 32"/>
            <p:cNvSpPr/>
            <p:nvPr/>
          </p:nvSpPr>
          <p:spPr>
            <a:xfrm>
              <a:off x="166800" y="5965029"/>
              <a:ext cx="1186629" cy="523220"/>
            </a:xfrm>
            <a:prstGeom prst="rect">
              <a:avLst/>
            </a:prstGeom>
          </p:spPr>
          <p:txBody>
            <a:bodyPr wrap="square">
              <a:spAutoFit/>
            </a:bodyPr>
            <a:lstStyle/>
            <a:p>
              <a:r>
                <a:rPr lang="en-US" sz="2800" i="1" dirty="0" smtClean="0">
                  <a:latin typeface="Times New Roman"/>
                  <a:cs typeface="Times New Roman"/>
                </a:rPr>
                <a:t>a</a:t>
              </a:r>
              <a:r>
                <a:rPr lang="en-US" sz="2800" baseline="-25000" dirty="0" smtClean="0">
                  <a:latin typeface="Times New Roman"/>
                  <a:cs typeface="Times New Roman"/>
                </a:rPr>
                <a:t>1 </a:t>
              </a:r>
              <a:r>
                <a:rPr lang="en-US" sz="2800" i="1" dirty="0" smtClean="0">
                  <a:latin typeface="Times New Roman"/>
                  <a:cs typeface="Times New Roman"/>
                </a:rPr>
                <a:t>a</a:t>
              </a:r>
              <a:r>
                <a:rPr lang="en-US" sz="2800" baseline="-25000" dirty="0" smtClean="0">
                  <a:latin typeface="Times New Roman"/>
                  <a:cs typeface="Times New Roman"/>
                </a:rPr>
                <a:t>9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34" name="Rectangle 33"/>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5" name="Group 34"/>
          <p:cNvGrpSpPr/>
          <p:nvPr/>
        </p:nvGrpSpPr>
        <p:grpSpPr>
          <a:xfrm>
            <a:off x="3305446" y="4832469"/>
            <a:ext cx="1186629" cy="1909285"/>
            <a:chOff x="166800" y="4578964"/>
            <a:chExt cx="1186629" cy="1909285"/>
          </a:xfrm>
        </p:grpSpPr>
        <p:pic>
          <p:nvPicPr>
            <p:cNvPr id="36" name="Picture 35"/>
            <p:cNvPicPr>
              <a:picLocks noChangeAspect="1"/>
            </p:cNvPicPr>
            <p:nvPr/>
          </p:nvPicPr>
          <p:blipFill>
            <a:blip r:embed="rId3"/>
            <a:stretch>
              <a:fillRect/>
            </a:stretch>
          </p:blipFill>
          <p:spPr>
            <a:xfrm>
              <a:off x="236691" y="4578964"/>
              <a:ext cx="959150" cy="1452913"/>
            </a:xfrm>
            <a:prstGeom prst="rect">
              <a:avLst/>
            </a:prstGeom>
          </p:spPr>
        </p:pic>
        <p:sp>
          <p:nvSpPr>
            <p:cNvPr id="37" name="Rectangle 36"/>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4</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38" name="Rectangle 3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39" name="Group 38"/>
          <p:cNvGrpSpPr/>
          <p:nvPr/>
        </p:nvGrpSpPr>
        <p:grpSpPr>
          <a:xfrm>
            <a:off x="4874769" y="4832469"/>
            <a:ext cx="1186629" cy="1909285"/>
            <a:chOff x="166800" y="4578964"/>
            <a:chExt cx="1186629" cy="1909285"/>
          </a:xfrm>
        </p:grpSpPr>
        <p:pic>
          <p:nvPicPr>
            <p:cNvPr id="42" name="Picture 41"/>
            <p:cNvPicPr>
              <a:picLocks noChangeAspect="1"/>
            </p:cNvPicPr>
            <p:nvPr/>
          </p:nvPicPr>
          <p:blipFill>
            <a:blip r:embed="rId3"/>
            <a:stretch>
              <a:fillRect/>
            </a:stretch>
          </p:blipFill>
          <p:spPr>
            <a:xfrm>
              <a:off x="236691" y="4578964"/>
              <a:ext cx="959150" cy="1452913"/>
            </a:xfrm>
            <a:prstGeom prst="rect">
              <a:avLst/>
            </a:prstGeom>
          </p:spPr>
        </p:pic>
        <p:sp>
          <p:nvSpPr>
            <p:cNvPr id="43" name="Rectangle 42"/>
            <p:cNvSpPr/>
            <p:nvPr/>
          </p:nvSpPr>
          <p:spPr>
            <a:xfrm>
              <a:off x="166800" y="5965029"/>
              <a:ext cx="1186629" cy="523220"/>
            </a:xfrm>
            <a:prstGeom prst="rect">
              <a:avLst/>
            </a:prstGeom>
          </p:spPr>
          <p:txBody>
            <a:bodyPr wrap="square">
              <a:spAutoFit/>
            </a:bodyPr>
            <a:lstStyle/>
            <a:p>
              <a:r>
                <a:rPr lang="en-US" sz="2800" i="1" dirty="0" smtClean="0">
                  <a:solidFill>
                    <a:srgbClr val="FF0000"/>
                  </a:solidFill>
                  <a:latin typeface="Times New Roman"/>
                  <a:cs typeface="Times New Roman"/>
                </a:rPr>
                <a:t>a</a:t>
              </a:r>
              <a:r>
                <a:rPr lang="en-US" sz="2800" baseline="-25000" dirty="0">
                  <a:solidFill>
                    <a:srgbClr val="FF0000"/>
                  </a:solidFill>
                  <a:latin typeface="Times New Roman"/>
                  <a:cs typeface="Times New Roman"/>
                </a:rPr>
                <a:t>7</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5</a:t>
              </a:r>
              <a:r>
                <a:rPr lang="en-US" sz="2800" baseline="-25000" dirty="0" smtClean="0">
                  <a:solidFill>
                    <a:srgbClr val="000000"/>
                  </a:solidFill>
                  <a:latin typeface="Times New Roman"/>
                  <a:cs typeface="Times New Roman"/>
                </a:rPr>
                <a:t> </a:t>
              </a:r>
              <a:r>
                <a:rPr lang="en-US" sz="2800" i="1" dirty="0" smtClean="0">
                  <a:solidFill>
                    <a:srgbClr val="000000"/>
                  </a:solidFill>
                  <a:latin typeface="Times New Roman"/>
                  <a:cs typeface="Times New Roman"/>
                </a:rPr>
                <a:t>a</a:t>
              </a:r>
              <a:r>
                <a:rPr lang="en-US" sz="2800" baseline="-25000" dirty="0">
                  <a:solidFill>
                    <a:srgbClr val="000000"/>
                  </a:solidFill>
                  <a:latin typeface="Times New Roman"/>
                  <a:cs typeface="Times New Roman"/>
                </a:rPr>
                <a:t>6</a:t>
              </a:r>
              <a:endParaRPr lang="en-US" sz="2800" dirty="0">
                <a:solidFill>
                  <a:srgbClr val="000000"/>
                </a:solidFill>
              </a:endParaRPr>
            </a:p>
          </p:txBody>
        </p:sp>
        <p:sp>
          <p:nvSpPr>
            <p:cNvPr id="44" name="Rectangle 43"/>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5" name="Group 44"/>
          <p:cNvGrpSpPr/>
          <p:nvPr/>
        </p:nvGrpSpPr>
        <p:grpSpPr>
          <a:xfrm>
            <a:off x="6444092" y="4832469"/>
            <a:ext cx="1186629" cy="1909285"/>
            <a:chOff x="166800" y="4578964"/>
            <a:chExt cx="1186629" cy="1909285"/>
          </a:xfrm>
        </p:grpSpPr>
        <p:pic>
          <p:nvPicPr>
            <p:cNvPr id="46" name="Picture 45"/>
            <p:cNvPicPr>
              <a:picLocks noChangeAspect="1"/>
            </p:cNvPicPr>
            <p:nvPr/>
          </p:nvPicPr>
          <p:blipFill>
            <a:blip r:embed="rId3"/>
            <a:stretch>
              <a:fillRect/>
            </a:stretch>
          </p:blipFill>
          <p:spPr>
            <a:xfrm>
              <a:off x="236691" y="4578964"/>
              <a:ext cx="959150" cy="1452913"/>
            </a:xfrm>
            <a:prstGeom prst="rect">
              <a:avLst/>
            </a:prstGeom>
          </p:spPr>
        </p:pic>
        <p:sp>
          <p:nvSpPr>
            <p:cNvPr id="47" name="Rectangle 46"/>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2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8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7</a:t>
              </a:r>
              <a:endParaRPr lang="en-US" sz="2800" dirty="0">
                <a:solidFill>
                  <a:srgbClr val="FF0000"/>
                </a:solidFill>
              </a:endParaRPr>
            </a:p>
          </p:txBody>
        </p:sp>
        <p:sp>
          <p:nvSpPr>
            <p:cNvPr id="48" name="Rectangle 47"/>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49" name="Group 48"/>
          <p:cNvGrpSpPr/>
          <p:nvPr/>
        </p:nvGrpSpPr>
        <p:grpSpPr>
          <a:xfrm>
            <a:off x="8013416" y="4832469"/>
            <a:ext cx="1186629" cy="1909285"/>
            <a:chOff x="166800" y="4578964"/>
            <a:chExt cx="1186629" cy="1909285"/>
          </a:xfrm>
        </p:grpSpPr>
        <p:pic>
          <p:nvPicPr>
            <p:cNvPr id="50" name="Picture 49"/>
            <p:cNvPicPr>
              <a:picLocks noChangeAspect="1"/>
            </p:cNvPicPr>
            <p:nvPr/>
          </p:nvPicPr>
          <p:blipFill>
            <a:blip r:embed="rId3"/>
            <a:stretch>
              <a:fillRect/>
            </a:stretch>
          </p:blipFill>
          <p:spPr>
            <a:xfrm>
              <a:off x="236691" y="4578964"/>
              <a:ext cx="959150" cy="1452913"/>
            </a:xfrm>
            <a:prstGeom prst="rect">
              <a:avLst/>
            </a:prstGeom>
          </p:spPr>
        </p:pic>
        <p:sp>
          <p:nvSpPr>
            <p:cNvPr id="51" name="Rectangle 50"/>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 </a:t>
              </a:r>
              <a:r>
                <a:rPr lang="en-US" sz="2800" i="1" dirty="0" smtClean="0">
                  <a:solidFill>
                    <a:srgbClr val="FF0000"/>
                  </a:solidFill>
                  <a:latin typeface="Times New Roman"/>
                  <a:cs typeface="Times New Roman"/>
                </a:rPr>
                <a:t>a</a:t>
              </a:r>
              <a:r>
                <a:rPr lang="en-US" sz="2800" baseline="-25000" dirty="0" smtClean="0">
                  <a:solidFill>
                    <a:srgbClr val="FF0000"/>
                  </a:solidFill>
                  <a:latin typeface="Times New Roman"/>
                  <a:cs typeface="Times New Roman"/>
                </a:rPr>
                <a:t>2</a:t>
              </a:r>
              <a:endParaRPr lang="en-US" sz="2800" dirty="0">
                <a:solidFill>
                  <a:srgbClr val="FF0000"/>
                </a:solidFill>
              </a:endParaRPr>
            </a:p>
          </p:txBody>
        </p:sp>
        <p:sp>
          <p:nvSpPr>
            <p:cNvPr id="52" name="Rectangle 51"/>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grpSp>
        <p:nvGrpSpPr>
          <p:cNvPr id="54" name="Group 53"/>
          <p:cNvGrpSpPr/>
          <p:nvPr/>
        </p:nvGrpSpPr>
        <p:grpSpPr>
          <a:xfrm>
            <a:off x="1736123" y="4564057"/>
            <a:ext cx="959150" cy="1534588"/>
            <a:chOff x="373550" y="3283382"/>
            <a:chExt cx="959150" cy="1534588"/>
          </a:xfrm>
        </p:grpSpPr>
        <p:pic>
          <p:nvPicPr>
            <p:cNvPr id="55" name="Picture 54"/>
            <p:cNvPicPr>
              <a:picLocks noChangeAspect="1"/>
            </p:cNvPicPr>
            <p:nvPr/>
          </p:nvPicPr>
          <p:blipFill>
            <a:blip r:embed="rId3"/>
            <a:stretch>
              <a:fillRect/>
            </a:stretch>
          </p:blipFill>
          <p:spPr>
            <a:xfrm>
              <a:off x="373550" y="3283382"/>
              <a:ext cx="959150" cy="1452913"/>
            </a:xfrm>
            <a:prstGeom prst="rect">
              <a:avLst/>
            </a:prstGeom>
          </p:spPr>
        </p:pic>
        <p:sp>
          <p:nvSpPr>
            <p:cNvPr id="56" name="Rectangle 55"/>
            <p:cNvSpPr/>
            <p:nvPr/>
          </p:nvSpPr>
          <p:spPr>
            <a:xfrm rot="20538414">
              <a:off x="434562" y="3804512"/>
              <a:ext cx="880994" cy="101345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7" name="Rectangle 56"/>
            <p:cNvSpPr/>
            <p:nvPr/>
          </p:nvSpPr>
          <p:spPr>
            <a:xfrm rot="20538414">
              <a:off x="828212" y="3589243"/>
              <a:ext cx="281848" cy="2223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p:txBody>
        </p:sp>
      </p:grpSp>
      <p:grpSp>
        <p:nvGrpSpPr>
          <p:cNvPr id="58" name="Group 57"/>
          <p:cNvGrpSpPr/>
          <p:nvPr/>
        </p:nvGrpSpPr>
        <p:grpSpPr>
          <a:xfrm>
            <a:off x="1736123" y="4832469"/>
            <a:ext cx="1186629" cy="1909285"/>
            <a:chOff x="166800" y="4578964"/>
            <a:chExt cx="1186629" cy="1909285"/>
          </a:xfrm>
        </p:grpSpPr>
        <p:pic>
          <p:nvPicPr>
            <p:cNvPr id="59" name="Picture 58"/>
            <p:cNvPicPr>
              <a:picLocks noChangeAspect="1"/>
            </p:cNvPicPr>
            <p:nvPr/>
          </p:nvPicPr>
          <p:blipFill>
            <a:blip r:embed="rId3"/>
            <a:stretch>
              <a:fillRect/>
            </a:stretch>
          </p:blipFill>
          <p:spPr>
            <a:xfrm>
              <a:off x="236691" y="4578964"/>
              <a:ext cx="959150" cy="1452913"/>
            </a:xfrm>
            <a:prstGeom prst="rect">
              <a:avLst/>
            </a:prstGeom>
          </p:spPr>
        </p:pic>
        <p:sp>
          <p:nvSpPr>
            <p:cNvPr id="60" name="Rectangle 59"/>
            <p:cNvSpPr/>
            <p:nvPr/>
          </p:nvSpPr>
          <p:spPr>
            <a:xfrm>
              <a:off x="166800" y="5965029"/>
              <a:ext cx="1186629" cy="523220"/>
            </a:xfrm>
            <a:prstGeom prst="rect">
              <a:avLst/>
            </a:prstGeom>
          </p:spPr>
          <p:txBody>
            <a:bodyPr wrap="square">
              <a:spAutoFit/>
            </a:bodyPr>
            <a:lstStyle/>
            <a:p>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3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9 </a:t>
              </a:r>
              <a:r>
                <a:rPr lang="en-US" sz="2800" i="1" dirty="0" smtClean="0">
                  <a:solidFill>
                    <a:srgbClr val="000000"/>
                  </a:solidFill>
                  <a:latin typeface="Times New Roman"/>
                  <a:cs typeface="Times New Roman"/>
                </a:rPr>
                <a:t>a</a:t>
              </a:r>
              <a:r>
                <a:rPr lang="en-US" sz="2800" baseline="-25000" dirty="0" smtClean="0">
                  <a:solidFill>
                    <a:srgbClr val="000000"/>
                  </a:solidFill>
                  <a:latin typeface="Times New Roman"/>
                  <a:cs typeface="Times New Roman"/>
                </a:rPr>
                <a:t>5</a:t>
              </a:r>
              <a:endParaRPr lang="en-US" sz="2800" dirty="0">
                <a:solidFill>
                  <a:srgbClr val="000000"/>
                </a:solidFill>
              </a:endParaRPr>
            </a:p>
          </p:txBody>
        </p:sp>
        <p:sp>
          <p:nvSpPr>
            <p:cNvPr id="61" name="Rectangle 60"/>
            <p:cNvSpPr/>
            <p:nvPr/>
          </p:nvSpPr>
          <p:spPr>
            <a:xfrm>
              <a:off x="393809" y="4658276"/>
              <a:ext cx="391514" cy="523220"/>
            </a:xfrm>
            <a:prstGeom prst="rect">
              <a:avLst/>
            </a:prstGeom>
          </p:spPr>
          <p:txBody>
            <a:bodyPr wrap="square">
              <a:spAutoFit/>
            </a:bodyPr>
            <a:lstStyle/>
            <a:p>
              <a:r>
                <a:rPr lang="en-US" sz="2800" i="1" dirty="0" smtClean="0">
                  <a:solidFill>
                    <a:srgbClr val="FFFFFF"/>
                  </a:solidFill>
                  <a:latin typeface="Times New Roman"/>
                  <a:cs typeface="Times New Roman"/>
                </a:rPr>
                <a:t>r</a:t>
              </a:r>
              <a:endParaRPr lang="en-US" sz="2800" dirty="0">
                <a:solidFill>
                  <a:srgbClr val="FFFFFF"/>
                </a:solidFill>
              </a:endParaRPr>
            </a:p>
          </p:txBody>
        </p:sp>
      </p:grpSp>
      <p:sp>
        <p:nvSpPr>
          <p:cNvPr id="62" name="Rectangle 61"/>
          <p:cNvSpPr/>
          <p:nvPr/>
        </p:nvSpPr>
        <p:spPr>
          <a:xfrm rot="20124597">
            <a:off x="2303459" y="5087462"/>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20124597">
            <a:off x="2349375" y="496370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rot="16690752">
            <a:off x="2084276" y="5017785"/>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rot="20124597">
            <a:off x="2579271" y="522728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rot="20124597">
            <a:off x="2383239" y="508746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rot="17758626">
            <a:off x="2419003" y="5225803"/>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rot="19563718">
            <a:off x="1643244" y="5488228"/>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rot="19563718">
            <a:off x="1748465" y="5629440"/>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19563718">
            <a:off x="1735255" y="5517917"/>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rot="19563718">
            <a:off x="1982970" y="5090423"/>
            <a:ext cx="45719" cy="10365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rot="19547400">
            <a:off x="2196087" y="4894757"/>
            <a:ext cx="119608"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rot="20165088">
            <a:off x="2208646" y="4900193"/>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rot="20165088">
            <a:off x="2024261" y="4805411"/>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rot="20165088">
            <a:off x="1920317" y="4828130"/>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rot="20165088">
            <a:off x="1920317" y="4904065"/>
            <a:ext cx="206520" cy="1921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rot="20606050">
            <a:off x="1924369" y="4984141"/>
            <a:ext cx="110838" cy="22889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Rectangle 77"/>
          <p:cNvSpPr/>
          <p:nvPr/>
        </p:nvSpPr>
        <p:spPr>
          <a:xfrm>
            <a:off x="1983919" y="4840707"/>
            <a:ext cx="391514" cy="523220"/>
          </a:xfrm>
          <a:prstGeom prst="rect">
            <a:avLst/>
          </a:prstGeom>
        </p:spPr>
        <p:txBody>
          <a:bodyPr wrap="square">
            <a:spAutoFit/>
          </a:bodyPr>
          <a:lstStyle/>
          <a:p>
            <a:r>
              <a:rPr lang="en-US" sz="2800" i="1" dirty="0" smtClean="0">
                <a:solidFill>
                  <a:srgbClr val="000000"/>
                </a:solidFill>
                <a:latin typeface="Times New Roman"/>
                <a:cs typeface="Times New Roman"/>
              </a:rPr>
              <a:t>r</a:t>
            </a:r>
            <a:endParaRPr lang="en-US" sz="2800" dirty="0">
              <a:solidFill>
                <a:srgbClr val="000000"/>
              </a:solidFill>
            </a:endParaRPr>
          </a:p>
        </p:txBody>
      </p:sp>
    </p:spTree>
    <p:extLst>
      <p:ext uri="{BB962C8B-B14F-4D97-AF65-F5344CB8AC3E}">
        <p14:creationId xmlns:p14="http://schemas.microsoft.com/office/powerpoint/2010/main" val="1420245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129437"/>
            <a:ext cx="8229600" cy="1143000"/>
          </a:xfrm>
        </p:spPr>
        <p:txBody>
          <a:bodyPr>
            <a:normAutofit fontScale="90000"/>
          </a:bodyPr>
          <a:lstStyle/>
          <a:p>
            <a:r>
              <a:rPr lang="en-US" dirty="0" smtClean="0">
                <a:latin typeface="Arial" charset="0"/>
              </a:rPr>
              <a:t>Key Derivation from Noisy Sources</a:t>
            </a:r>
            <a:endParaRPr lang="en-US" dirty="0">
              <a:latin typeface="Arial" charset="0"/>
            </a:endParaRPr>
          </a:p>
        </p:txBody>
      </p:sp>
      <p:sp>
        <p:nvSpPr>
          <p:cNvPr id="12" name="TextBox 11"/>
          <p:cNvSpPr txBox="1"/>
          <p:nvPr/>
        </p:nvSpPr>
        <p:spPr>
          <a:xfrm>
            <a:off x="6350757" y="957497"/>
            <a:ext cx="1585215" cy="369332"/>
          </a:xfrm>
          <a:prstGeom prst="rect">
            <a:avLst/>
          </a:prstGeom>
          <a:noFill/>
        </p:spPr>
        <p:txBody>
          <a:bodyPr wrap="none" rtlCol="0">
            <a:spAutoFit/>
          </a:bodyPr>
          <a:lstStyle/>
          <a:p>
            <a:pPr algn="ctr"/>
            <a:r>
              <a:rPr lang="en-US" sz="1800" dirty="0" smtClean="0"/>
              <a:t>Biometric Data</a:t>
            </a:r>
            <a:endParaRPr lang="en-US" sz="1800" dirty="0"/>
          </a:p>
        </p:txBody>
      </p:sp>
      <p:sp>
        <p:nvSpPr>
          <p:cNvPr id="2" name="Content Placeholder 1"/>
          <p:cNvSpPr>
            <a:spLocks noGrp="1"/>
          </p:cNvSpPr>
          <p:nvPr>
            <p:ph idx="1"/>
          </p:nvPr>
        </p:nvSpPr>
        <p:spPr>
          <a:xfrm>
            <a:off x="200966" y="2781790"/>
            <a:ext cx="10024191" cy="3149888"/>
          </a:xfrm>
        </p:spPr>
        <p:txBody>
          <a:bodyPr>
            <a:noAutofit/>
          </a:bodyPr>
          <a:lstStyle/>
          <a:p>
            <a:pPr marL="0" indent="0">
              <a:buNone/>
            </a:pPr>
            <a:r>
              <a:rPr lang="en-US" sz="2800" dirty="0" smtClean="0">
                <a:latin typeface="Arial" charset="0"/>
              </a:rPr>
              <a:t>High-entropy sources are often noisy </a:t>
            </a:r>
          </a:p>
          <a:p>
            <a:pPr lvl="1"/>
            <a:r>
              <a:rPr lang="en-US" sz="2400" dirty="0" smtClean="0">
                <a:latin typeface="Arial" charset="0"/>
              </a:rPr>
              <a:t>Initial reading </a:t>
            </a:r>
            <a:r>
              <a:rPr lang="en-US" sz="2400" i="1" dirty="0" smtClean="0">
                <a:latin typeface="Times New Roman"/>
                <a:cs typeface="Times New Roman"/>
              </a:rPr>
              <a:t>w</a:t>
            </a:r>
            <a:r>
              <a:rPr lang="en-US" sz="2400" baseline="-25000" dirty="0" smtClean="0">
                <a:latin typeface="Times New Roman"/>
                <a:cs typeface="Times New Roman"/>
              </a:rPr>
              <a:t>0  </a:t>
            </a:r>
            <a:r>
              <a:rPr lang="en-US" sz="2400" dirty="0" smtClean="0">
                <a:latin typeface="Times New Roman"/>
                <a:cs typeface="Times New Roman"/>
              </a:rPr>
              <a:t>≠ </a:t>
            </a:r>
            <a:r>
              <a:rPr lang="en-US" sz="2400" dirty="0" smtClean="0">
                <a:latin typeface="Arial" charset="0"/>
              </a:rPr>
              <a:t> later reading reading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latin typeface="Arial" charset="0"/>
              </a:rPr>
              <a:t> </a:t>
            </a:r>
          </a:p>
          <a:p>
            <a:pPr lvl="1"/>
            <a:r>
              <a:rPr lang="en-US" sz="2400" dirty="0">
                <a:cs typeface="Calibri"/>
              </a:rPr>
              <a:t>Source </a:t>
            </a:r>
            <a:r>
              <a:rPr lang="en-US" sz="2400" i="1" dirty="0">
                <a:latin typeface="Times New Roman"/>
                <a:cs typeface="Times New Roman"/>
              </a:rPr>
              <a:t>w</a:t>
            </a:r>
            <a:r>
              <a:rPr lang="en-US" sz="2400" baseline="-25000" dirty="0">
                <a:latin typeface="Times New Roman"/>
                <a:cs typeface="Times New Roman"/>
              </a:rPr>
              <a:t>0</a:t>
            </a:r>
            <a:r>
              <a:rPr lang="en-US" sz="2400" dirty="0">
                <a:latin typeface="Times New Roman"/>
                <a:cs typeface="Times New Roman"/>
              </a:rPr>
              <a:t> = </a:t>
            </a:r>
            <a:r>
              <a:rPr lang="en-US" sz="2400" i="1" dirty="0">
                <a:latin typeface="Times New Roman"/>
                <a:cs typeface="Times New Roman"/>
              </a:rPr>
              <a:t>a</a:t>
            </a:r>
            <a:r>
              <a:rPr lang="en-US" sz="2400" baseline="-25000" dirty="0">
                <a:latin typeface="Times New Roman"/>
                <a:cs typeface="Times New Roman"/>
              </a:rPr>
              <a:t>1</a:t>
            </a:r>
            <a:r>
              <a:rPr lang="en-US" sz="2400" dirty="0">
                <a:latin typeface="Times New Roman"/>
                <a:cs typeface="Times New Roman"/>
              </a:rPr>
              <a:t>,…, </a:t>
            </a:r>
            <a:r>
              <a:rPr lang="en-US" sz="2400" i="1" dirty="0" err="1" smtClean="0">
                <a:latin typeface="Times New Roman"/>
                <a:cs typeface="Times New Roman"/>
              </a:rPr>
              <a:t>a</a:t>
            </a:r>
            <a:r>
              <a:rPr lang="en-US" sz="2400" i="1" baseline="-25000" dirty="0" err="1" smtClean="0">
                <a:latin typeface="Times New Roman"/>
                <a:cs typeface="Times New Roman"/>
              </a:rPr>
              <a:t>k</a:t>
            </a:r>
            <a:r>
              <a:rPr lang="en-US" sz="2400" i="1" dirty="0" smtClean="0">
                <a:latin typeface="Times New Roman"/>
                <a:cs typeface="Times New Roman"/>
              </a:rPr>
              <a:t>,</a:t>
            </a:r>
            <a:r>
              <a:rPr lang="en-US" sz="2400" dirty="0" smtClean="0">
                <a:latin typeface="Calibri"/>
                <a:cs typeface="Calibri"/>
              </a:rPr>
              <a:t> each </a:t>
            </a:r>
            <a:r>
              <a:rPr lang="en-US" sz="2400" dirty="0" smtClean="0"/>
              <a:t>symbol </a:t>
            </a:r>
            <a:r>
              <a:rPr lang="en-US" sz="2400" i="1" dirty="0" err="1">
                <a:latin typeface="Times New Roman"/>
                <a:cs typeface="Times New Roman"/>
              </a:rPr>
              <a:t>a</a:t>
            </a:r>
            <a:r>
              <a:rPr lang="en-US" sz="2400" i="1" baseline="-25000" dirty="0" err="1">
                <a:latin typeface="Times New Roman"/>
                <a:cs typeface="Times New Roman"/>
              </a:rPr>
              <a:t>i</a:t>
            </a:r>
            <a:r>
              <a:rPr lang="en-US" sz="2400" dirty="0"/>
              <a:t> over alphabet </a:t>
            </a:r>
            <a:r>
              <a:rPr lang="en-US" sz="2400" i="1" dirty="0">
                <a:latin typeface="Times New Roman"/>
                <a:cs typeface="Times New Roman"/>
              </a:rPr>
              <a:t>Z </a:t>
            </a:r>
            <a:endParaRPr lang="en-US" sz="2400" dirty="0" smtClean="0">
              <a:latin typeface="Arial" charset="0"/>
            </a:endParaRPr>
          </a:p>
          <a:p>
            <a:pPr lvl="1"/>
            <a:r>
              <a:rPr lang="en-US" altLang="ja-JP" sz="2400" dirty="0" smtClean="0">
                <a:latin typeface="Arial"/>
                <a:cs typeface="Arial"/>
              </a:rPr>
              <a:t>Assume a bound on distance: </a:t>
            </a:r>
            <a:r>
              <a:rPr lang="en-US" altLang="ja-JP" sz="2400" i="1" dirty="0" smtClean="0">
                <a:latin typeface="Times New Roman"/>
                <a:cs typeface="Times New Roman"/>
              </a:rPr>
              <a:t>d</a:t>
            </a:r>
            <a:r>
              <a:rPr lang="en-US" altLang="ja-JP" sz="2400" dirty="0" smtClean="0">
                <a:latin typeface="Times New Roman"/>
                <a:cs typeface="Times New Roman"/>
              </a:rPr>
              <a:t>(</a:t>
            </a:r>
            <a:r>
              <a:rPr lang="en-US" altLang="ja-JP" sz="2400" i="1" dirty="0" smtClean="0">
                <a:latin typeface="Times New Roman"/>
                <a:cs typeface="Times New Roman"/>
              </a:rPr>
              <a:t>w</a:t>
            </a:r>
            <a:r>
              <a:rPr lang="en-US" altLang="ja-JP" sz="2400" baseline="-25000" dirty="0" smtClean="0">
                <a:latin typeface="Times New Roman"/>
                <a:cs typeface="Times New Roman"/>
              </a:rPr>
              <a:t>0</a:t>
            </a:r>
            <a:r>
              <a:rPr lang="en-US" altLang="ja-JP" sz="2400" dirty="0" smtClean="0">
                <a:latin typeface="Times New Roman"/>
                <a:cs typeface="Times New Roman"/>
              </a:rPr>
              <a:t>, </a:t>
            </a:r>
            <a:r>
              <a:rPr lang="en-US" altLang="ja-JP" sz="2400" i="1" dirty="0" smtClean="0">
                <a:latin typeface="Times New Roman"/>
                <a:cs typeface="Times New Roman"/>
              </a:rPr>
              <a:t>w</a:t>
            </a:r>
            <a:r>
              <a:rPr lang="en-US" altLang="ja-JP" sz="2400" baseline="-25000" dirty="0" smtClean="0">
                <a:latin typeface="Times New Roman"/>
                <a:cs typeface="Times New Roman"/>
              </a:rPr>
              <a:t>1</a:t>
            </a:r>
            <a:r>
              <a:rPr lang="en-US" altLang="ja-JP" sz="2400" dirty="0" smtClean="0">
                <a:latin typeface="Times New Roman"/>
                <a:cs typeface="Times New Roman"/>
              </a:rPr>
              <a:t>) ≤ </a:t>
            </a:r>
            <a:r>
              <a:rPr lang="en-US" altLang="ja-JP" sz="2400" i="1" dirty="0" smtClean="0">
                <a:latin typeface="Times New Roman"/>
                <a:cs typeface="Times New Roman"/>
              </a:rPr>
              <a:t>t</a:t>
            </a:r>
            <a:endParaRPr lang="en-US" altLang="ja-JP" sz="2400" baseline="-25000" dirty="0" smtClean="0">
              <a:latin typeface="Times New Roman"/>
              <a:cs typeface="Times New Roman"/>
            </a:endParaRPr>
          </a:p>
          <a:p>
            <a:pPr marL="0" indent="0">
              <a:buNone/>
            </a:pPr>
            <a:r>
              <a:rPr lang="en-US" sz="1800" dirty="0" smtClean="0">
                <a:latin typeface="Arial" charset="0"/>
              </a:rPr>
              <a:t/>
            </a:r>
            <a:br>
              <a:rPr lang="en-US" sz="1800" dirty="0" smtClean="0">
                <a:latin typeface="Arial" charset="0"/>
              </a:rPr>
            </a:br>
            <a:r>
              <a:rPr lang="en-US" sz="2400" dirty="0" smtClean="0">
                <a:latin typeface="Arial" charset="0"/>
              </a:rPr>
              <a:t>	</a:t>
            </a:r>
            <a:r>
              <a:rPr lang="en-US" sz="2400" i="1" dirty="0">
                <a:latin typeface="Times New Roman"/>
                <a:cs typeface="Times New Roman"/>
              </a:rPr>
              <a:t>d</a:t>
            </a:r>
            <a:r>
              <a:rPr lang="en-US" sz="2400" dirty="0">
                <a:latin typeface="Times New Roman"/>
                <a:cs typeface="Times New Roman"/>
              </a:rPr>
              <a:t>(</a:t>
            </a:r>
            <a:r>
              <a:rPr lang="en-US" sz="2400" i="1" dirty="0">
                <a:latin typeface="Times New Roman"/>
                <a:cs typeface="Times New Roman"/>
              </a:rPr>
              <a:t>w</a:t>
            </a:r>
            <a:r>
              <a:rPr lang="en-US" sz="2400" baseline="-25000" dirty="0">
                <a:latin typeface="Times New Roman"/>
                <a:cs typeface="Times New Roman"/>
              </a:rPr>
              <a:t>0</a:t>
            </a:r>
            <a:r>
              <a:rPr lang="en-US" sz="2400" dirty="0">
                <a:latin typeface="Times New Roman"/>
                <a:cs typeface="Times New Roman"/>
              </a:rPr>
              <a:t>, </a:t>
            </a:r>
            <a:r>
              <a:rPr lang="en-US" sz="2400" i="1" dirty="0">
                <a:latin typeface="Times New Roman"/>
                <a:cs typeface="Times New Roman"/>
              </a:rPr>
              <a:t>w</a:t>
            </a:r>
            <a:r>
              <a:rPr lang="en-US" sz="2400" baseline="-25000" dirty="0">
                <a:latin typeface="Times New Roman"/>
                <a:cs typeface="Times New Roman"/>
              </a:rPr>
              <a:t>1</a:t>
            </a:r>
            <a:r>
              <a:rPr lang="en-US" sz="2400" dirty="0">
                <a:latin typeface="Times New Roman"/>
                <a:cs typeface="Times New Roman"/>
              </a:rPr>
              <a:t>)</a:t>
            </a:r>
            <a:r>
              <a:rPr lang="en-US" sz="2400" dirty="0"/>
              <a:t>=</a:t>
            </a:r>
            <a:r>
              <a:rPr lang="en-US" sz="2400" dirty="0">
                <a:latin typeface="Times New Roman"/>
                <a:cs typeface="Times New Roman"/>
              </a:rPr>
              <a:t>#</a:t>
            </a:r>
            <a:r>
              <a:rPr lang="en-US" sz="2400" dirty="0"/>
              <a:t> of symbols in that differ</a:t>
            </a:r>
          </a:p>
          <a:p>
            <a:pPr marL="0" indent="0">
              <a:buNone/>
            </a:pPr>
            <a:endParaRPr lang="en-US" sz="1800" dirty="0" smtClean="0">
              <a:latin typeface="Arial" charset="0"/>
            </a:endParaRPr>
          </a:p>
        </p:txBody>
      </p:sp>
      <p:pic>
        <p:nvPicPr>
          <p:cNvPr id="7" name="Picture 6"/>
          <p:cNvPicPr>
            <a:picLocks noChangeAspect="1"/>
          </p:cNvPicPr>
          <p:nvPr/>
        </p:nvPicPr>
        <p:blipFill rotWithShape="1">
          <a:blip r:embed="rId3"/>
          <a:srcRect l="20810" t="11493" r="15055" b="2758"/>
          <a:stretch/>
        </p:blipFill>
        <p:spPr>
          <a:xfrm>
            <a:off x="6480292" y="1326829"/>
            <a:ext cx="1781840" cy="158210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867140122"/>
              </p:ext>
            </p:extLst>
          </p:nvPr>
        </p:nvGraphicFramePr>
        <p:xfrm>
          <a:off x="943044" y="5454063"/>
          <a:ext cx="6096000" cy="741680"/>
        </p:xfrm>
        <a:graphic>
          <a:graphicData uri="http://schemas.openxmlformats.org/drawingml/2006/table">
            <a:tbl>
              <a:tblPr firstRow="1" bandRow="1">
                <a:tableStyleId>{5940675A-B579-460E-94D1-54222C63F5DA}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A</a:t>
                      </a:r>
                      <a:endParaRPr lang="en-US" dirty="0"/>
                    </a:p>
                  </a:txBody>
                  <a:tcPr/>
                </a:tc>
                <a:tc>
                  <a:txBody>
                    <a:bodyPr/>
                    <a:lstStyle/>
                    <a:p>
                      <a:r>
                        <a:rPr lang="en-US" dirty="0" smtClean="0"/>
                        <a:t>D</a:t>
                      </a:r>
                      <a:endParaRPr lang="en-US" dirty="0"/>
                    </a:p>
                  </a:txBody>
                  <a:tcPr/>
                </a:tc>
                <a:tc>
                  <a:txBody>
                    <a:bodyPr/>
                    <a:lstStyle/>
                    <a:p>
                      <a:r>
                        <a:rPr lang="en-US" dirty="0" smtClean="0"/>
                        <a:t>B</a:t>
                      </a:r>
                      <a:endParaRPr lang="en-US" dirty="0"/>
                    </a:p>
                  </a:txBody>
                  <a:tcPr/>
                </a:tc>
                <a:tc>
                  <a:txBody>
                    <a:bodyPr/>
                    <a:lstStyle/>
                    <a:p>
                      <a:r>
                        <a:rPr lang="en-US" dirty="0" smtClean="0"/>
                        <a:t>E</a:t>
                      </a:r>
                      <a:endParaRPr lang="en-US" dirty="0"/>
                    </a:p>
                  </a:txBody>
                  <a:tcPr/>
                </a:tc>
                <a:tc>
                  <a:txBody>
                    <a:bodyPr/>
                    <a:lstStyle/>
                    <a:p>
                      <a:r>
                        <a:rPr lang="en-US" dirty="0" smtClean="0"/>
                        <a:t>F</a:t>
                      </a:r>
                      <a:endParaRPr lang="en-US" dirty="0"/>
                    </a:p>
                  </a:txBody>
                  <a:tcPr/>
                </a:tc>
                <a:tc>
                  <a:txBody>
                    <a:bodyPr/>
                    <a:lstStyle/>
                    <a:p>
                      <a:r>
                        <a:rPr lang="en-US" dirty="0" smtClean="0"/>
                        <a:t>A</a:t>
                      </a:r>
                      <a:endParaRPr lang="en-US" dirty="0"/>
                    </a:p>
                  </a:txBody>
                  <a:tcPr/>
                </a:tc>
                <a:tc>
                  <a:txBody>
                    <a:bodyPr/>
                    <a:lstStyle/>
                    <a:p>
                      <a:r>
                        <a:rPr lang="en-US" dirty="0" smtClean="0"/>
                        <a:t>A</a:t>
                      </a:r>
                      <a:endParaRPr lang="en-US" dirty="0"/>
                    </a:p>
                  </a:txBody>
                  <a:tcPr/>
                </a:tc>
              </a:tr>
              <a:tr h="370840">
                <a:tc>
                  <a:txBody>
                    <a:bodyPr/>
                    <a:lstStyle/>
                    <a:p>
                      <a:r>
                        <a:rPr lang="en-US" dirty="0" smtClean="0"/>
                        <a:t>A</a:t>
                      </a:r>
                      <a:endParaRPr lang="en-US" dirty="0"/>
                    </a:p>
                  </a:txBody>
                  <a:tcPr/>
                </a:tc>
                <a:tc>
                  <a:txBody>
                    <a:bodyPr/>
                    <a:lstStyle/>
                    <a:p>
                      <a:r>
                        <a:rPr lang="en-US" dirty="0" smtClean="0"/>
                        <a:t>G</a:t>
                      </a:r>
                      <a:endParaRPr lang="en-US" dirty="0"/>
                    </a:p>
                  </a:txBody>
                  <a:tcPr/>
                </a:tc>
                <a:tc>
                  <a:txBody>
                    <a:bodyPr/>
                    <a:lstStyle/>
                    <a:p>
                      <a:r>
                        <a:rPr lang="en-US" dirty="0" smtClean="0"/>
                        <a:t>C</a:t>
                      </a:r>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B</a:t>
                      </a:r>
                      <a:endParaRPr lang="en-US" dirty="0"/>
                    </a:p>
                  </a:txBody>
                  <a:tcPr/>
                </a:tc>
                <a:tc>
                  <a:txBody>
                    <a:bodyPr/>
                    <a:lstStyle/>
                    <a:p>
                      <a:r>
                        <a:rPr lang="en-US" dirty="0" smtClean="0"/>
                        <a:t>E</a:t>
                      </a:r>
                      <a:endParaRPr lang="en-US" dirty="0"/>
                    </a:p>
                  </a:txBody>
                  <a:tcPr/>
                </a:tc>
                <a:tc>
                  <a:txBody>
                    <a:bodyPr/>
                    <a:lstStyle/>
                    <a:p>
                      <a:r>
                        <a:rPr lang="en-US" dirty="0" smtClean="0"/>
                        <a:t>F</a:t>
                      </a:r>
                      <a:endParaRPr lang="en-US" dirty="0"/>
                    </a:p>
                  </a:txBody>
                  <a:tcPr/>
                </a:tc>
                <a:tc>
                  <a:txBody>
                    <a:bodyPr/>
                    <a:lstStyle/>
                    <a:p>
                      <a:r>
                        <a:rPr lang="en-US" dirty="0" smtClean="0"/>
                        <a:t>C</a:t>
                      </a:r>
                      <a:endParaRPr lang="en-US" dirty="0"/>
                    </a:p>
                  </a:txBody>
                  <a:tcPr/>
                </a:tc>
                <a:tc>
                  <a:txBody>
                    <a:bodyPr/>
                    <a:lstStyle/>
                    <a:p>
                      <a:r>
                        <a:rPr lang="en-US" dirty="0" smtClean="0"/>
                        <a:t>B</a:t>
                      </a:r>
                      <a:endParaRPr lang="en-US" dirty="0"/>
                    </a:p>
                  </a:txBody>
                  <a:tcPr/>
                </a:tc>
              </a:tr>
            </a:tbl>
          </a:graphicData>
        </a:graphic>
      </p:graphicFrame>
      <p:sp>
        <p:nvSpPr>
          <p:cNvPr id="11" name="Rectangle 10"/>
          <p:cNvSpPr/>
          <p:nvPr/>
        </p:nvSpPr>
        <p:spPr>
          <a:xfrm>
            <a:off x="457200" y="5380537"/>
            <a:ext cx="529946" cy="461665"/>
          </a:xfrm>
          <a:prstGeom prst="rect">
            <a:avLst/>
          </a:prstGeom>
        </p:spPr>
        <p:txBody>
          <a:bodyPr wrap="none">
            <a:spAutoFit/>
          </a:bodyPr>
          <a:lstStyle/>
          <a:p>
            <a:r>
              <a:rPr lang="en-US" sz="2400" i="1" dirty="0" smtClean="0">
                <a:latin typeface="Times New Roman"/>
                <a:cs typeface="Times New Roman"/>
              </a:rPr>
              <a:t>w</a:t>
            </a:r>
            <a:r>
              <a:rPr lang="en-US" sz="2400" baseline="-25000" dirty="0" smtClean="0">
                <a:latin typeface="Times New Roman"/>
                <a:cs typeface="Times New Roman"/>
              </a:rPr>
              <a:t>0</a:t>
            </a:r>
            <a:endParaRPr lang="en-US" sz="2400" baseline="-25000" dirty="0"/>
          </a:p>
        </p:txBody>
      </p:sp>
      <p:sp>
        <p:nvSpPr>
          <p:cNvPr id="13" name="Rectangle 12"/>
          <p:cNvSpPr/>
          <p:nvPr/>
        </p:nvSpPr>
        <p:spPr>
          <a:xfrm>
            <a:off x="457200" y="5734078"/>
            <a:ext cx="529946" cy="461665"/>
          </a:xfrm>
          <a:prstGeom prst="rect">
            <a:avLst/>
          </a:prstGeom>
        </p:spPr>
        <p:txBody>
          <a:bodyPr wrap="none">
            <a:spAutoFit/>
          </a:bodyPr>
          <a:lstStyle/>
          <a:p>
            <a:r>
              <a:rPr lang="en-US" sz="2400" i="1" dirty="0" smtClean="0">
                <a:latin typeface="Times New Roman"/>
                <a:cs typeface="Times New Roman"/>
              </a:rPr>
              <a:t>w</a:t>
            </a:r>
            <a:r>
              <a:rPr lang="en-US" sz="2400" baseline="-25000" dirty="0" smtClean="0">
                <a:latin typeface="Times New Roman"/>
                <a:cs typeface="Times New Roman"/>
              </a:rPr>
              <a:t>1</a:t>
            </a:r>
            <a:endParaRPr lang="en-US" sz="2400" baseline="-25000" dirty="0"/>
          </a:p>
        </p:txBody>
      </p:sp>
      <p:sp>
        <p:nvSpPr>
          <p:cNvPr id="15" name="Right Arrow 14"/>
          <p:cNvSpPr/>
          <p:nvPr/>
        </p:nvSpPr>
        <p:spPr>
          <a:xfrm rot="16200000">
            <a:off x="1638203" y="6275952"/>
            <a:ext cx="441158" cy="3342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6200000">
            <a:off x="3434920" y="6275953"/>
            <a:ext cx="441158" cy="3342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6200000">
            <a:off x="5900058" y="6275953"/>
            <a:ext cx="441158" cy="3342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6200000">
            <a:off x="6506985" y="6275951"/>
            <a:ext cx="441158" cy="3342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36"/>
          <p:cNvSpPr>
            <a:spLocks noChangeArrowheads="1"/>
          </p:cNvSpPr>
          <p:nvPr/>
        </p:nvSpPr>
        <p:spPr bwMode="auto">
          <a:xfrm>
            <a:off x="5587246" y="4755693"/>
            <a:ext cx="2406315" cy="601579"/>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800" i="1" dirty="0" smtClean="0">
                <a:latin typeface="Times New Roman"/>
                <a:cs typeface="Times New Roman"/>
              </a:rPr>
              <a:t>d</a:t>
            </a:r>
            <a:r>
              <a:rPr lang="en-US" sz="2800" dirty="0" smtClean="0">
                <a:latin typeface="Times New Roman"/>
                <a:cs typeface="Times New Roman"/>
              </a:rPr>
              <a:t>(</a:t>
            </a:r>
            <a:r>
              <a:rPr lang="en-US" sz="2800" i="1" dirty="0" smtClean="0">
                <a:latin typeface="Times New Roman"/>
                <a:cs typeface="Times New Roman"/>
              </a:rPr>
              <a:t>w</a:t>
            </a:r>
            <a:r>
              <a:rPr lang="en-US" sz="2800" baseline="-25000" dirty="0" smtClean="0">
                <a:latin typeface="Times New Roman"/>
                <a:cs typeface="Times New Roman"/>
              </a:rPr>
              <a:t>0</a:t>
            </a:r>
            <a:r>
              <a:rPr lang="en-US" sz="2800" dirty="0" smtClean="0">
                <a:latin typeface="Times New Roman"/>
                <a:cs typeface="Times New Roman"/>
              </a:rPr>
              <a:t>, </a:t>
            </a:r>
            <a:r>
              <a:rPr lang="en-US" sz="2800" i="1" dirty="0" smtClean="0">
                <a:latin typeface="Times New Roman"/>
                <a:cs typeface="Times New Roman"/>
              </a:rPr>
              <a:t>w</a:t>
            </a:r>
            <a:r>
              <a:rPr lang="en-US" sz="2800" baseline="-25000" dirty="0" smtClean="0">
                <a:latin typeface="Times New Roman"/>
                <a:cs typeface="Times New Roman"/>
              </a:rPr>
              <a:t>1</a:t>
            </a:r>
            <a:r>
              <a:rPr lang="en-US" sz="2800" dirty="0" smtClean="0">
                <a:latin typeface="Times New Roman"/>
                <a:cs typeface="Times New Roman"/>
              </a:rPr>
              <a:t>)=4</a:t>
            </a:r>
          </a:p>
        </p:txBody>
      </p:sp>
      <p:sp>
        <p:nvSpPr>
          <p:cNvPr id="4" name="Slide Number Placeholder 3"/>
          <p:cNvSpPr>
            <a:spLocks noGrp="1"/>
          </p:cNvSpPr>
          <p:nvPr>
            <p:ph type="sldNum" sz="quarter" idx="4"/>
          </p:nvPr>
        </p:nvSpPr>
        <p:spPr/>
        <p:txBody>
          <a:bodyPr/>
          <a:lstStyle/>
          <a:p>
            <a:fld id="{9ED7421F-71E7-F748-8E9F-5BC3CDBE49C2}" type="slidenum">
              <a:rPr lang="en-US" smtClean="0"/>
              <a:t>5</a:t>
            </a:fld>
            <a:endParaRPr lang="en-US"/>
          </a:p>
        </p:txBody>
      </p:sp>
      <p:pic>
        <p:nvPicPr>
          <p:cNvPr id="5" name="Picture 4" descr="Screen Shot 2016-05-01 at 2.57.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15" y="1463912"/>
            <a:ext cx="1974849" cy="1418713"/>
          </a:xfrm>
          <a:prstGeom prst="rect">
            <a:avLst/>
          </a:prstGeom>
        </p:spPr>
      </p:pic>
      <p:sp>
        <p:nvSpPr>
          <p:cNvPr id="26" name="TextBox 25"/>
          <p:cNvSpPr txBox="1"/>
          <p:nvPr/>
        </p:nvSpPr>
        <p:spPr>
          <a:xfrm>
            <a:off x="706458" y="1013563"/>
            <a:ext cx="3906726" cy="369332"/>
          </a:xfrm>
          <a:prstGeom prst="rect">
            <a:avLst/>
          </a:prstGeom>
          <a:noFill/>
        </p:spPr>
        <p:txBody>
          <a:bodyPr wrap="none" rtlCol="0">
            <a:spAutoFit/>
          </a:bodyPr>
          <a:lstStyle/>
          <a:p>
            <a:r>
              <a:rPr lang="en-US" sz="1800" dirty="0" smtClean="0"/>
              <a:t>Physically Unclonable Functions (PUFs)</a:t>
            </a:r>
            <a:endParaRPr lang="en-US" sz="1800" dirty="0"/>
          </a:p>
        </p:txBody>
      </p:sp>
    </p:spTree>
    <p:extLst>
      <p:ext uri="{BB962C8B-B14F-4D97-AF65-F5344CB8AC3E}">
        <p14:creationId xmlns:p14="http://schemas.microsoft.com/office/powerpoint/2010/main" val="7785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P spid="13" grpId="0"/>
      <p:bldP spid="15"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129437"/>
            <a:ext cx="8229600" cy="1143000"/>
          </a:xfrm>
        </p:spPr>
        <p:txBody>
          <a:bodyPr>
            <a:normAutofit fontScale="90000"/>
          </a:bodyPr>
          <a:lstStyle/>
          <a:p>
            <a:r>
              <a:rPr lang="en-US" dirty="0" smtClean="0">
                <a:latin typeface="Arial" charset="0"/>
              </a:rPr>
              <a:t>Key Derivation from Noisy Sources</a:t>
            </a:r>
            <a:endParaRPr lang="en-US" dirty="0">
              <a:latin typeface="Arial" charset="0"/>
            </a:endParaRPr>
          </a:p>
        </p:txBody>
      </p:sp>
      <p:sp>
        <p:nvSpPr>
          <p:cNvPr id="12" name="TextBox 11"/>
          <p:cNvSpPr txBox="1"/>
          <p:nvPr/>
        </p:nvSpPr>
        <p:spPr>
          <a:xfrm>
            <a:off x="6350757" y="957497"/>
            <a:ext cx="1585215" cy="369332"/>
          </a:xfrm>
          <a:prstGeom prst="rect">
            <a:avLst/>
          </a:prstGeom>
          <a:noFill/>
        </p:spPr>
        <p:txBody>
          <a:bodyPr wrap="none" rtlCol="0">
            <a:spAutoFit/>
          </a:bodyPr>
          <a:lstStyle/>
          <a:p>
            <a:pPr algn="ctr"/>
            <a:r>
              <a:rPr lang="en-US" sz="1800" dirty="0" smtClean="0"/>
              <a:t>Biometric Data</a:t>
            </a:r>
            <a:endParaRPr lang="en-US" sz="1800" dirty="0"/>
          </a:p>
        </p:txBody>
      </p:sp>
      <p:sp>
        <p:nvSpPr>
          <p:cNvPr id="14" name="Rectangle 36"/>
          <p:cNvSpPr>
            <a:spLocks noChangeArrowheads="1"/>
          </p:cNvSpPr>
          <p:nvPr/>
        </p:nvSpPr>
        <p:spPr bwMode="auto">
          <a:xfrm>
            <a:off x="247930" y="5955854"/>
            <a:ext cx="8193836" cy="7735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lgn="ctr">
              <a:defRPr/>
            </a:pPr>
            <a:r>
              <a:rPr lang="en-US" sz="2800" b="1" dirty="0" smtClean="0"/>
              <a:t>Challenge: Traditional approaches do not provide adequate security for many physical sources</a:t>
            </a:r>
            <a:endParaRPr lang="en-US" sz="2800" b="1" dirty="0">
              <a:latin typeface="Times New Roman"/>
              <a:cs typeface="Times New Roman"/>
            </a:endParaRPr>
          </a:p>
        </p:txBody>
      </p:sp>
      <p:sp>
        <p:nvSpPr>
          <p:cNvPr id="2" name="Content Placeholder 1"/>
          <p:cNvSpPr>
            <a:spLocks noGrp="1"/>
          </p:cNvSpPr>
          <p:nvPr>
            <p:ph idx="1"/>
          </p:nvPr>
        </p:nvSpPr>
        <p:spPr>
          <a:xfrm>
            <a:off x="200966" y="2781790"/>
            <a:ext cx="10024191" cy="3149888"/>
          </a:xfrm>
        </p:spPr>
        <p:txBody>
          <a:bodyPr>
            <a:noAutofit/>
          </a:bodyPr>
          <a:lstStyle/>
          <a:p>
            <a:pPr marL="0" indent="0">
              <a:buNone/>
            </a:pPr>
            <a:r>
              <a:rPr lang="en-US" sz="2800" dirty="0" smtClean="0">
                <a:latin typeface="Arial" charset="0"/>
              </a:rPr>
              <a:t>High-entropy sources are often noisy </a:t>
            </a:r>
          </a:p>
          <a:p>
            <a:pPr lvl="1"/>
            <a:r>
              <a:rPr lang="en-US" sz="2400" dirty="0" smtClean="0">
                <a:latin typeface="Arial" charset="0"/>
              </a:rPr>
              <a:t>Initial reading </a:t>
            </a:r>
            <a:r>
              <a:rPr lang="en-US" sz="2400" i="1" dirty="0" smtClean="0">
                <a:latin typeface="Times New Roman"/>
                <a:cs typeface="Times New Roman"/>
              </a:rPr>
              <a:t>w</a:t>
            </a:r>
            <a:r>
              <a:rPr lang="en-US" sz="2400" baseline="-25000" dirty="0" smtClean="0">
                <a:latin typeface="Times New Roman"/>
                <a:cs typeface="Times New Roman"/>
              </a:rPr>
              <a:t>0  </a:t>
            </a:r>
            <a:r>
              <a:rPr lang="en-US" sz="2400" dirty="0" smtClean="0">
                <a:latin typeface="Times New Roman"/>
                <a:cs typeface="Times New Roman"/>
              </a:rPr>
              <a:t>≠ </a:t>
            </a:r>
            <a:r>
              <a:rPr lang="en-US" sz="2400" dirty="0" smtClean="0">
                <a:latin typeface="Arial" charset="0"/>
              </a:rPr>
              <a:t> later reading reading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latin typeface="Arial" charset="0"/>
              </a:rPr>
              <a:t> </a:t>
            </a:r>
          </a:p>
          <a:p>
            <a:pPr lvl="1"/>
            <a:r>
              <a:rPr lang="en-US" sz="2400" dirty="0">
                <a:cs typeface="Calibri"/>
              </a:rPr>
              <a:t>Source </a:t>
            </a:r>
            <a:r>
              <a:rPr lang="en-US" sz="2400" i="1" dirty="0">
                <a:latin typeface="Times New Roman"/>
                <a:cs typeface="Times New Roman"/>
              </a:rPr>
              <a:t>w</a:t>
            </a:r>
            <a:r>
              <a:rPr lang="en-US" sz="2400" baseline="-25000" dirty="0">
                <a:latin typeface="Times New Roman"/>
                <a:cs typeface="Times New Roman"/>
              </a:rPr>
              <a:t>0</a:t>
            </a:r>
            <a:r>
              <a:rPr lang="en-US" sz="2400" dirty="0">
                <a:latin typeface="Times New Roman"/>
                <a:cs typeface="Times New Roman"/>
              </a:rPr>
              <a:t> = </a:t>
            </a:r>
            <a:r>
              <a:rPr lang="en-US" sz="2400" i="1" dirty="0">
                <a:latin typeface="Times New Roman"/>
                <a:cs typeface="Times New Roman"/>
              </a:rPr>
              <a:t>a</a:t>
            </a:r>
            <a:r>
              <a:rPr lang="en-US" sz="2400" baseline="-25000" dirty="0">
                <a:latin typeface="Times New Roman"/>
                <a:cs typeface="Times New Roman"/>
              </a:rPr>
              <a:t>1</a:t>
            </a:r>
            <a:r>
              <a:rPr lang="en-US" sz="2400" dirty="0">
                <a:latin typeface="Times New Roman"/>
                <a:cs typeface="Times New Roman"/>
              </a:rPr>
              <a:t>,…, </a:t>
            </a:r>
            <a:r>
              <a:rPr lang="en-US" sz="2400" i="1" dirty="0" err="1">
                <a:latin typeface="Times New Roman"/>
                <a:cs typeface="Times New Roman"/>
              </a:rPr>
              <a:t>a</a:t>
            </a:r>
            <a:r>
              <a:rPr lang="en-US" sz="2400" i="1" baseline="-25000" dirty="0" err="1">
                <a:latin typeface="Times New Roman"/>
                <a:cs typeface="Times New Roman"/>
              </a:rPr>
              <a:t>k</a:t>
            </a:r>
            <a:r>
              <a:rPr lang="en-US" sz="2400" i="1" dirty="0">
                <a:latin typeface="Times New Roman"/>
                <a:cs typeface="Times New Roman"/>
              </a:rPr>
              <a:t>,</a:t>
            </a:r>
            <a:r>
              <a:rPr lang="en-US" sz="2400" dirty="0">
                <a:cs typeface="Calibri"/>
              </a:rPr>
              <a:t> each </a:t>
            </a:r>
            <a:r>
              <a:rPr lang="en-US" sz="2400" dirty="0"/>
              <a:t>symbol </a:t>
            </a:r>
            <a:r>
              <a:rPr lang="en-US" sz="2400" i="1" dirty="0" err="1">
                <a:latin typeface="Times New Roman"/>
                <a:cs typeface="Times New Roman"/>
              </a:rPr>
              <a:t>a</a:t>
            </a:r>
            <a:r>
              <a:rPr lang="en-US" sz="2400" i="1" baseline="-25000" dirty="0" err="1">
                <a:latin typeface="Times New Roman"/>
                <a:cs typeface="Times New Roman"/>
              </a:rPr>
              <a:t>i</a:t>
            </a:r>
            <a:r>
              <a:rPr lang="en-US" sz="2400" dirty="0"/>
              <a:t> over alphabet </a:t>
            </a:r>
            <a:r>
              <a:rPr lang="en-US" sz="2400" i="1" dirty="0">
                <a:latin typeface="Times New Roman"/>
                <a:cs typeface="Times New Roman"/>
              </a:rPr>
              <a:t>Z </a:t>
            </a:r>
            <a:endParaRPr lang="en-US" sz="2400" dirty="0">
              <a:latin typeface="Arial" charset="0"/>
            </a:endParaRPr>
          </a:p>
          <a:p>
            <a:pPr lvl="1"/>
            <a:r>
              <a:rPr lang="en-US" altLang="ja-JP" sz="2400" dirty="0">
                <a:latin typeface="Arial"/>
                <a:cs typeface="Arial"/>
              </a:rPr>
              <a:t>Assume a bound on distance: </a:t>
            </a:r>
            <a:r>
              <a:rPr lang="en-US" altLang="ja-JP" sz="2400" i="1" dirty="0">
                <a:latin typeface="Times New Roman"/>
                <a:cs typeface="Times New Roman"/>
              </a:rPr>
              <a:t>d</a:t>
            </a:r>
            <a:r>
              <a:rPr lang="en-US" altLang="ja-JP" sz="2400" dirty="0">
                <a:latin typeface="Times New Roman"/>
                <a:cs typeface="Times New Roman"/>
              </a:rPr>
              <a:t>(</a:t>
            </a:r>
            <a:r>
              <a:rPr lang="en-US" altLang="ja-JP" sz="2400" i="1" dirty="0">
                <a:latin typeface="Times New Roman"/>
                <a:cs typeface="Times New Roman"/>
              </a:rPr>
              <a:t>w</a:t>
            </a:r>
            <a:r>
              <a:rPr lang="en-US" altLang="ja-JP" sz="2400" baseline="-25000" dirty="0">
                <a:latin typeface="Times New Roman"/>
                <a:cs typeface="Times New Roman"/>
              </a:rPr>
              <a:t>0</a:t>
            </a:r>
            <a:r>
              <a:rPr lang="en-US" altLang="ja-JP" sz="2400" dirty="0">
                <a:latin typeface="Times New Roman"/>
                <a:cs typeface="Times New Roman"/>
              </a:rPr>
              <a:t>, </a:t>
            </a:r>
            <a:r>
              <a:rPr lang="en-US" altLang="ja-JP" sz="2400" i="1" dirty="0">
                <a:latin typeface="Times New Roman"/>
                <a:cs typeface="Times New Roman"/>
              </a:rPr>
              <a:t>w</a:t>
            </a:r>
            <a:r>
              <a:rPr lang="en-US" altLang="ja-JP" sz="2400" baseline="-25000" dirty="0">
                <a:latin typeface="Times New Roman"/>
                <a:cs typeface="Times New Roman"/>
              </a:rPr>
              <a:t>1</a:t>
            </a:r>
            <a:r>
              <a:rPr lang="en-US" altLang="ja-JP" sz="2400" dirty="0">
                <a:latin typeface="Times New Roman"/>
                <a:cs typeface="Times New Roman"/>
              </a:rPr>
              <a:t>) ≤ </a:t>
            </a:r>
            <a:r>
              <a:rPr lang="en-US" altLang="ja-JP" sz="2400" i="1" dirty="0" smtClean="0">
                <a:latin typeface="Times New Roman"/>
                <a:cs typeface="Times New Roman"/>
              </a:rPr>
              <a:t>t</a:t>
            </a:r>
            <a:endParaRPr lang="en-US" sz="1800" dirty="0" smtClean="0">
              <a:latin typeface="Arial" charset="0"/>
            </a:endParaRPr>
          </a:p>
          <a:p>
            <a:pPr marL="0" indent="0">
              <a:buNone/>
            </a:pPr>
            <a:r>
              <a:rPr lang="en-US" sz="2800" dirty="0" smtClean="0">
                <a:latin typeface="Arial" charset="0"/>
              </a:rPr>
              <a:t>Goal: </a:t>
            </a:r>
            <a:r>
              <a:rPr lang="en-US" sz="2800" dirty="0">
                <a:latin typeface="Arial" charset="0"/>
              </a:rPr>
              <a:t>derive </a:t>
            </a:r>
            <a:r>
              <a:rPr lang="en-US" sz="2800" dirty="0" smtClean="0">
                <a:latin typeface="Arial" charset="0"/>
              </a:rPr>
              <a:t>a stable cryptographically strong output</a:t>
            </a:r>
            <a:endParaRPr lang="en-US" sz="2800" dirty="0">
              <a:latin typeface="Arial" charset="0"/>
            </a:endParaRPr>
          </a:p>
          <a:p>
            <a:pPr lvl="1"/>
            <a:r>
              <a:rPr lang="en-US" sz="2400" dirty="0" smtClean="0">
                <a:latin typeface="Arial" charset="0"/>
                <a:cs typeface="Arial" charset="0"/>
              </a:rPr>
              <a:t>Want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smtClean="0">
                <a:latin typeface="Times New Roman"/>
                <a:cs typeface="Times New Roman"/>
              </a:rPr>
              <a:t>,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latin typeface="Arial" charset="0"/>
                <a:cs typeface="Arial" charset="0"/>
              </a:rPr>
              <a:t> to </a:t>
            </a:r>
            <a:r>
              <a:rPr lang="en-US" sz="2400" dirty="0">
                <a:latin typeface="Arial" charset="0"/>
                <a:cs typeface="Arial" charset="0"/>
              </a:rPr>
              <a:t>map to same </a:t>
            </a:r>
            <a:r>
              <a:rPr lang="en-US" sz="2400" dirty="0" smtClean="0">
                <a:latin typeface="Arial" charset="0"/>
                <a:cs typeface="Arial" charset="0"/>
              </a:rPr>
              <a:t>output</a:t>
            </a:r>
            <a:endParaRPr lang="en-US" sz="2400" dirty="0">
              <a:latin typeface="Arial" charset="0"/>
              <a:cs typeface="Arial" charset="0"/>
            </a:endParaRPr>
          </a:p>
          <a:p>
            <a:pPr lvl="1"/>
            <a:r>
              <a:rPr lang="en-US" sz="2400" dirty="0" smtClean="0">
                <a:latin typeface="Arial" charset="0"/>
                <a:cs typeface="Arial" charset="0"/>
              </a:rPr>
              <a:t>The output should look uniform to the adversary</a:t>
            </a:r>
            <a:endParaRPr lang="en-US" sz="2400" dirty="0">
              <a:latin typeface="Times New Roman" charset="0"/>
              <a:cs typeface="Times New Roman" charset="0"/>
            </a:endParaRPr>
          </a:p>
        </p:txBody>
      </p:sp>
      <p:pic>
        <p:nvPicPr>
          <p:cNvPr id="7" name="Picture 6"/>
          <p:cNvPicPr>
            <a:picLocks noChangeAspect="1"/>
          </p:cNvPicPr>
          <p:nvPr/>
        </p:nvPicPr>
        <p:blipFill rotWithShape="1">
          <a:blip r:embed="rId3"/>
          <a:srcRect l="20810" t="11493" r="15055" b="2758"/>
          <a:stretch/>
        </p:blipFill>
        <p:spPr>
          <a:xfrm>
            <a:off x="6480292" y="1326829"/>
            <a:ext cx="1781840" cy="1582105"/>
          </a:xfrm>
          <a:prstGeom prst="rect">
            <a:avLst/>
          </a:prstGeom>
        </p:spPr>
      </p:pic>
      <p:sp>
        <p:nvSpPr>
          <p:cNvPr id="4" name="Slide Number Placeholder 3"/>
          <p:cNvSpPr>
            <a:spLocks noGrp="1"/>
          </p:cNvSpPr>
          <p:nvPr>
            <p:ph type="sldNum" sz="quarter" idx="4"/>
          </p:nvPr>
        </p:nvSpPr>
        <p:spPr/>
        <p:txBody>
          <a:bodyPr/>
          <a:lstStyle/>
          <a:p>
            <a:fld id="{9ED7421F-71E7-F748-8E9F-5BC3CDBE49C2}" type="slidenum">
              <a:rPr lang="en-US" smtClean="0"/>
              <a:t>6</a:t>
            </a:fld>
            <a:endParaRPr lang="en-US"/>
          </a:p>
        </p:txBody>
      </p:sp>
      <p:pic>
        <p:nvPicPr>
          <p:cNvPr id="10" name="Picture 9" descr="Screen Shot 2016-05-01 at 2.57.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15" y="1463912"/>
            <a:ext cx="1974849" cy="1418713"/>
          </a:xfrm>
          <a:prstGeom prst="rect">
            <a:avLst/>
          </a:prstGeom>
        </p:spPr>
      </p:pic>
      <p:sp>
        <p:nvSpPr>
          <p:cNvPr id="11" name="TextBox 10"/>
          <p:cNvSpPr txBox="1"/>
          <p:nvPr/>
        </p:nvSpPr>
        <p:spPr>
          <a:xfrm>
            <a:off x="706458" y="1013563"/>
            <a:ext cx="3906726" cy="369332"/>
          </a:xfrm>
          <a:prstGeom prst="rect">
            <a:avLst/>
          </a:prstGeom>
          <a:noFill/>
        </p:spPr>
        <p:txBody>
          <a:bodyPr wrap="none" rtlCol="0">
            <a:spAutoFit/>
          </a:bodyPr>
          <a:lstStyle/>
          <a:p>
            <a:r>
              <a:rPr lang="en-US" sz="1800" dirty="0" smtClean="0"/>
              <a:t>Physically Unclonable Functions (PUFs)</a:t>
            </a:r>
            <a:endParaRPr lang="en-US" sz="1800" dirty="0"/>
          </a:p>
        </p:txBody>
      </p:sp>
    </p:spTree>
    <p:extLst>
      <p:ext uri="{BB962C8B-B14F-4D97-AF65-F5344CB8AC3E}">
        <p14:creationId xmlns:p14="http://schemas.microsoft.com/office/powerpoint/2010/main" val="213383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00"/>
            <a:ext cx="8229600" cy="1143000"/>
          </a:xfrm>
        </p:spPr>
        <p:txBody>
          <a:bodyPr/>
          <a:lstStyle/>
          <a:p>
            <a:r>
              <a:rPr lang="en-US" dirty="0" smtClean="0"/>
              <a:t>Contribution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cs typeface="Calibri"/>
              </a:rPr>
              <a:t>Reusable </a:t>
            </a:r>
            <a:r>
              <a:rPr lang="en-US" dirty="0" smtClean="0">
                <a:cs typeface="Calibri"/>
              </a:rPr>
              <a:t>key derivation from noise source with arbitrary </a:t>
            </a:r>
            <a:r>
              <a:rPr lang="en-US" dirty="0">
                <a:cs typeface="Calibri"/>
              </a:rPr>
              <a:t>correlation between repeated readings</a:t>
            </a:r>
          </a:p>
          <a:p>
            <a:pPr lvl="1"/>
            <a:r>
              <a:rPr lang="en-US" dirty="0" smtClean="0"/>
              <a:t>Biometrics </a:t>
            </a:r>
            <a:r>
              <a:rPr lang="en-US" dirty="0"/>
              <a:t>cannot </a:t>
            </a:r>
            <a:r>
              <a:rPr lang="en-US" dirty="0" smtClean="0"/>
              <a:t>be refreshed</a:t>
            </a:r>
            <a:endParaRPr lang="en-US" dirty="0"/>
          </a:p>
          <a:p>
            <a:pPr lvl="1"/>
            <a:r>
              <a:rPr lang="en-US" dirty="0" smtClean="0"/>
              <a:t>Only </a:t>
            </a:r>
            <a:r>
              <a:rPr lang="en-US" dirty="0"/>
              <a:t>previous construction [Boyen2004</a:t>
            </a:r>
            <a:r>
              <a:rPr lang="en-US" dirty="0" smtClean="0"/>
              <a:t>]: </a:t>
            </a:r>
            <a:r>
              <a:rPr lang="en-US" dirty="0"/>
              <a:t/>
            </a:r>
            <a:br>
              <a:rPr lang="en-US" dirty="0"/>
            </a:br>
            <a:r>
              <a:rPr lang="en-US" dirty="0"/>
              <a:t>each reading must differ by fixed </a:t>
            </a:r>
            <a:r>
              <a:rPr lang="en-US" dirty="0" smtClean="0"/>
              <a:t>constants</a:t>
            </a:r>
          </a:p>
          <a:p>
            <a:endParaRPr lang="en-US" dirty="0"/>
          </a:p>
          <a:p>
            <a:r>
              <a:rPr lang="en-US" dirty="0" smtClean="0"/>
              <a:t>Key derivation for large classes of sources with limited entropy (only super-log)</a:t>
            </a:r>
          </a:p>
          <a:p>
            <a:pPr lvl="1"/>
            <a:r>
              <a:rPr lang="en-US" dirty="0" smtClean="0">
                <a:latin typeface="Calibri"/>
                <a:cs typeface="Calibri"/>
              </a:rPr>
              <a:t>Previous approaches require linear entropy or strong assumption on distribution (for example, </a:t>
            </a:r>
            <a:r>
              <a:rPr lang="en-US" dirty="0" err="1" smtClean="0">
                <a:latin typeface="Calibri"/>
                <a:cs typeface="Calibri"/>
              </a:rPr>
              <a:t>i.i.d</a:t>
            </a:r>
            <a:r>
              <a:rPr lang="en-US" dirty="0" smtClean="0">
                <a:latin typeface="Calibri"/>
                <a:cs typeface="Calibri"/>
              </a:rPr>
              <a:t>. bits)</a:t>
            </a:r>
          </a:p>
        </p:txBody>
      </p:sp>
      <p:sp>
        <p:nvSpPr>
          <p:cNvPr id="4" name="Slide Number Placeholder 3"/>
          <p:cNvSpPr>
            <a:spLocks noGrp="1"/>
          </p:cNvSpPr>
          <p:nvPr>
            <p:ph type="sldNum" sz="quarter" idx="4"/>
          </p:nvPr>
        </p:nvSpPr>
        <p:spPr/>
        <p:txBody>
          <a:bodyPr/>
          <a:lstStyle/>
          <a:p>
            <a:fld id="{9ED7421F-71E7-F748-8E9F-5BC3CDBE49C2}" type="slidenum">
              <a:rPr lang="en-US" smtClean="0"/>
              <a:t>7</a:t>
            </a:fld>
            <a:endParaRPr lang="en-US"/>
          </a:p>
        </p:txBody>
      </p:sp>
    </p:spTree>
    <p:extLst>
      <p:ext uri="{BB962C8B-B14F-4D97-AF65-F5344CB8AC3E}">
        <p14:creationId xmlns:p14="http://schemas.microsoft.com/office/powerpoint/2010/main" val="2624681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solidFill>
                  <a:schemeClr val="bg1">
                    <a:lumMod val="50000"/>
                  </a:schemeClr>
                </a:solidFill>
              </a:rPr>
              <a:t>Strong Authentication through Key Derivation</a:t>
            </a:r>
          </a:p>
          <a:p>
            <a:r>
              <a:rPr lang="en-US" dirty="0" smtClean="0"/>
              <a:t>Limitations </a:t>
            </a:r>
            <a:r>
              <a:rPr lang="en-US" dirty="0"/>
              <a:t>of Traditional Approaches/Lessons</a:t>
            </a:r>
          </a:p>
          <a:p>
            <a:r>
              <a:rPr lang="en-US" dirty="0"/>
              <a:t>New Constructions</a:t>
            </a:r>
          </a:p>
        </p:txBody>
      </p:sp>
      <p:sp>
        <p:nvSpPr>
          <p:cNvPr id="4" name="Right Arrow 3"/>
          <p:cNvSpPr/>
          <p:nvPr/>
        </p:nvSpPr>
        <p:spPr>
          <a:xfrm>
            <a:off x="56661" y="2237153"/>
            <a:ext cx="801077" cy="4700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9ED7421F-71E7-F748-8E9F-5BC3CDBE49C2}" type="slidenum">
              <a:rPr lang="en-US" smtClean="0"/>
              <a:t>8</a:t>
            </a:fld>
            <a:endParaRPr lang="en-US"/>
          </a:p>
        </p:txBody>
      </p:sp>
    </p:spTree>
    <p:extLst>
      <p:ext uri="{BB962C8B-B14F-4D97-AF65-F5344CB8AC3E}">
        <p14:creationId xmlns:p14="http://schemas.microsoft.com/office/powerpoint/2010/main" val="9095330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2"/>
            <a:ext cx="8229600" cy="1143000"/>
          </a:xfrm>
        </p:spPr>
        <p:txBody>
          <a:bodyPr>
            <a:normAutofit/>
          </a:bodyPr>
          <a:lstStyle/>
          <a:p>
            <a:r>
              <a:rPr lang="en-US" dirty="0" smtClean="0"/>
              <a:t>Key Derivation from Noisy Sources</a:t>
            </a:r>
            <a:endParaRPr lang="en-US" dirty="0"/>
          </a:p>
        </p:txBody>
      </p:sp>
      <p:sp>
        <p:nvSpPr>
          <p:cNvPr id="4" name="TextBox 3"/>
          <p:cNvSpPr txBox="1"/>
          <p:nvPr/>
        </p:nvSpPr>
        <p:spPr>
          <a:xfrm>
            <a:off x="46577" y="1001693"/>
            <a:ext cx="5170907" cy="830997"/>
          </a:xfrm>
          <a:prstGeom prst="rect">
            <a:avLst/>
          </a:prstGeom>
          <a:noFill/>
        </p:spPr>
        <p:txBody>
          <a:bodyPr wrap="none" rtlCol="0">
            <a:spAutoFit/>
          </a:bodyPr>
          <a:lstStyle/>
          <a:p>
            <a:pPr algn="ctr"/>
            <a:r>
              <a:rPr lang="en-US" sz="3200" dirty="0" smtClean="0"/>
              <a:t>Interactive Protocols</a:t>
            </a:r>
            <a:br>
              <a:rPr lang="en-US" sz="3200" dirty="0" smtClean="0"/>
            </a:br>
            <a:r>
              <a:rPr lang="en-US" sz="1600" dirty="0"/>
              <a:t>[Wyner75] … </a:t>
            </a:r>
            <a:r>
              <a:rPr lang="en-US" sz="1600" dirty="0">
                <a:solidFill>
                  <a:prstClr val="black"/>
                </a:solidFill>
              </a:rPr>
              <a:t>[</a:t>
            </a:r>
            <a:r>
              <a:rPr lang="en-US" sz="1600" dirty="0" smtClean="0">
                <a:solidFill>
                  <a:prstClr val="black"/>
                </a:solidFill>
              </a:rPr>
              <a:t>BennettBrassardRobert85,88] </a:t>
            </a:r>
            <a:r>
              <a:rPr lang="en-US" sz="1600" dirty="0">
                <a:solidFill>
                  <a:prstClr val="black"/>
                </a:solidFill>
              </a:rPr>
              <a:t>…lots of work… </a:t>
            </a:r>
            <a:endParaRPr lang="en-US" sz="3200" dirty="0"/>
          </a:p>
        </p:txBody>
      </p:sp>
      <p:pic>
        <p:nvPicPr>
          <p:cNvPr id="6" name="Picture 5"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2054371"/>
            <a:ext cx="1354667" cy="1354667"/>
          </a:xfrm>
          <a:prstGeom prst="rect">
            <a:avLst/>
          </a:prstGeom>
        </p:spPr>
      </p:pic>
      <p:sp>
        <p:nvSpPr>
          <p:cNvPr id="7" name="Rectangle 6"/>
          <p:cNvSpPr/>
          <p:nvPr/>
        </p:nvSpPr>
        <p:spPr>
          <a:xfrm>
            <a:off x="262467" y="3517372"/>
            <a:ext cx="647533" cy="584776"/>
          </a:xfrm>
          <a:prstGeom prst="rect">
            <a:avLst/>
          </a:prstGeom>
        </p:spPr>
        <p:txBody>
          <a:bodyPr wrap="none">
            <a:spAutoFit/>
          </a:bodyPr>
          <a:lstStyle/>
          <a:p>
            <a:r>
              <a:rPr lang="en-US" sz="3200" i="1" dirty="0" smtClean="0">
                <a:latin typeface="Times New Roman"/>
                <a:cs typeface="Times New Roman"/>
              </a:rPr>
              <a:t>w</a:t>
            </a:r>
            <a:r>
              <a:rPr lang="en-US" sz="3200" baseline="-25000" dirty="0" smtClean="0">
                <a:latin typeface="Times New Roman"/>
                <a:cs typeface="Times New Roman"/>
              </a:rPr>
              <a:t>1</a:t>
            </a:r>
            <a:endParaRPr lang="en-US" sz="3200" dirty="0"/>
          </a:p>
        </p:txBody>
      </p:sp>
      <p:pic>
        <p:nvPicPr>
          <p:cNvPr id="9" name="Picture 8"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618" y="2054371"/>
            <a:ext cx="2145531" cy="1409699"/>
          </a:xfrm>
          <a:prstGeom prst="rect">
            <a:avLst/>
          </a:prstGeom>
        </p:spPr>
      </p:pic>
      <p:sp>
        <p:nvSpPr>
          <p:cNvPr id="10" name="Rectangle 9"/>
          <p:cNvSpPr/>
          <p:nvPr/>
        </p:nvSpPr>
        <p:spPr>
          <a:xfrm>
            <a:off x="457200" y="3411493"/>
            <a:ext cx="647533" cy="584776"/>
          </a:xfrm>
          <a:prstGeom prst="rect">
            <a:avLst/>
          </a:prstGeom>
        </p:spPr>
        <p:txBody>
          <a:bodyPr wrap="none">
            <a:spAutoFit/>
          </a:bodyPr>
          <a:lstStyle/>
          <a:p>
            <a:r>
              <a:rPr lang="en-US" sz="3200" i="1" dirty="0" smtClean="0">
                <a:latin typeface="Times New Roman"/>
                <a:cs typeface="Times New Roman"/>
              </a:rPr>
              <a:t>w</a:t>
            </a:r>
            <a:r>
              <a:rPr lang="en-US" sz="3200" baseline="-25000" dirty="0" smtClean="0">
                <a:latin typeface="Times New Roman"/>
                <a:cs typeface="Times New Roman"/>
              </a:rPr>
              <a:t>0</a:t>
            </a:r>
            <a:endParaRPr lang="en-US" sz="3200" dirty="0"/>
          </a:p>
        </p:txBody>
      </p:sp>
      <p:cxnSp>
        <p:nvCxnSpPr>
          <p:cNvPr id="12" name="Straight Arrow Connector 11"/>
          <p:cNvCxnSpPr/>
          <p:nvPr/>
        </p:nvCxnSpPr>
        <p:spPr>
          <a:xfrm flipV="1">
            <a:off x="1363133" y="3657600"/>
            <a:ext cx="1676400" cy="8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363133" y="3843868"/>
            <a:ext cx="1676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363133" y="3996268"/>
            <a:ext cx="167640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84200" y="4275667"/>
            <a:ext cx="0" cy="82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810000" y="4284134"/>
            <a:ext cx="0" cy="82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62467" y="5191667"/>
            <a:ext cx="3790421" cy="400110"/>
          </a:xfrm>
          <a:prstGeom prst="rect">
            <a:avLst/>
          </a:prstGeom>
          <a:noFill/>
        </p:spPr>
        <p:txBody>
          <a:bodyPr wrap="none" rtlCol="0">
            <a:spAutoFit/>
          </a:bodyPr>
          <a:lstStyle/>
          <a:p>
            <a:r>
              <a:rPr lang="en-US" sz="2000" dirty="0" smtClean="0"/>
              <a:t>Parties agree on cryptographic key</a:t>
            </a:r>
            <a:endParaRPr lang="en-US" sz="2000" dirty="0"/>
          </a:p>
        </p:txBody>
      </p:sp>
      <p:sp>
        <p:nvSpPr>
          <p:cNvPr id="24" name="Rectangle 36"/>
          <p:cNvSpPr>
            <a:spLocks noChangeArrowheads="1"/>
          </p:cNvSpPr>
          <p:nvPr/>
        </p:nvSpPr>
        <p:spPr bwMode="auto">
          <a:xfrm>
            <a:off x="5012267" y="2872519"/>
            <a:ext cx="3674533" cy="107303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400" b="1" dirty="0" smtClean="0"/>
              <a:t>Problem: User must store initial reading </a:t>
            </a:r>
            <a:r>
              <a:rPr lang="en-US" sz="2400" b="1" i="1" dirty="0" smtClean="0">
                <a:latin typeface="Times New Roman"/>
                <a:cs typeface="Times New Roman"/>
              </a:rPr>
              <a:t>w</a:t>
            </a:r>
            <a:r>
              <a:rPr lang="en-US" sz="2400" b="1" baseline="-25000" dirty="0" smtClean="0">
                <a:latin typeface="Times New Roman"/>
                <a:cs typeface="Times New Roman"/>
              </a:rPr>
              <a:t>0</a:t>
            </a:r>
            <a:r>
              <a:rPr lang="en-US" sz="2400" b="1" baseline="-25000" dirty="0" smtClean="0"/>
              <a:t> </a:t>
            </a:r>
            <a:r>
              <a:rPr lang="en-US" sz="2400" b="1" dirty="0" smtClean="0"/>
              <a:t>at server</a:t>
            </a:r>
            <a:endParaRPr lang="en-US" sz="2400" i="1" dirty="0" smtClean="0">
              <a:latin typeface="Times New Roman"/>
              <a:cs typeface="Times New Roman"/>
            </a:endParaRPr>
          </a:p>
        </p:txBody>
      </p:sp>
      <p:sp>
        <p:nvSpPr>
          <p:cNvPr id="25" name="Rectangle 36"/>
          <p:cNvSpPr>
            <a:spLocks noChangeArrowheads="1"/>
          </p:cNvSpPr>
          <p:nvPr/>
        </p:nvSpPr>
        <p:spPr bwMode="auto">
          <a:xfrm>
            <a:off x="5012267" y="4362652"/>
            <a:ext cx="3674533" cy="107303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lIns="45720" rIns="45720" anchor="ctr" anchorCtr="1"/>
          <a:lstStyle/>
          <a:p>
            <a:pPr>
              <a:defRPr/>
            </a:pPr>
            <a:r>
              <a:rPr lang="en-US" sz="2400" b="1" dirty="0" smtClean="0"/>
              <a:t>Want approach where </a:t>
            </a:r>
            <a:br>
              <a:rPr lang="en-US" sz="2400" b="1" dirty="0" smtClean="0"/>
            </a:br>
            <a:r>
              <a:rPr lang="en-US" sz="2400" b="1" i="1" dirty="0" smtClean="0">
                <a:latin typeface="Times New Roman"/>
                <a:cs typeface="Times New Roman"/>
              </a:rPr>
              <a:t>w</a:t>
            </a:r>
            <a:r>
              <a:rPr lang="en-US" sz="2400" b="1" baseline="-25000" dirty="0" smtClean="0">
                <a:latin typeface="Times New Roman"/>
                <a:cs typeface="Times New Roman"/>
              </a:rPr>
              <a:t>0</a:t>
            </a:r>
            <a:r>
              <a:rPr lang="en-US" sz="2400" b="1" baseline="-25000" dirty="0" smtClean="0"/>
              <a:t> </a:t>
            </a:r>
            <a:r>
              <a:rPr lang="en-US" sz="2400" b="1" dirty="0" smtClean="0"/>
              <a:t>is not stored!</a:t>
            </a:r>
            <a:endParaRPr lang="en-US" sz="2400" i="1" dirty="0" smtClean="0">
              <a:latin typeface="Times New Roman"/>
              <a:cs typeface="Times New Roman"/>
            </a:endParaRPr>
          </a:p>
        </p:txBody>
      </p:sp>
      <p:sp>
        <p:nvSpPr>
          <p:cNvPr id="3" name="Slide Number Placeholder 2"/>
          <p:cNvSpPr>
            <a:spLocks noGrp="1"/>
          </p:cNvSpPr>
          <p:nvPr>
            <p:ph type="sldNum" sz="quarter" idx="4"/>
          </p:nvPr>
        </p:nvSpPr>
        <p:spPr/>
        <p:txBody>
          <a:bodyPr/>
          <a:lstStyle/>
          <a:p>
            <a:fld id="{9ED7421F-71E7-F748-8E9F-5BC3CDBE49C2}" type="slidenum">
              <a:rPr lang="en-US" smtClean="0"/>
              <a:t>9</a:t>
            </a:fld>
            <a:endParaRPr lang="en-US"/>
          </a:p>
        </p:txBody>
      </p:sp>
    </p:spTree>
    <p:extLst>
      <p:ext uri="{BB962C8B-B14F-4D97-AF65-F5344CB8AC3E}">
        <p14:creationId xmlns:p14="http://schemas.microsoft.com/office/powerpoint/2010/main" val="4291550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 0 L 0.29723 0 " pathEditMode="relative" ptsTypes="AA">
                                      <p:cBhvr>
                                        <p:cTn id="16" dur="2000" fill="hold"/>
                                        <p:tgtEl>
                                          <p:spTgt spid="1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bg/>
                                          </p:spTgt>
                                        </p:tgtEl>
                                        <p:attrNameLst>
                                          <p:attrName>style.visibility</p:attrName>
                                        </p:attrNameLst>
                                      </p:cBhvr>
                                      <p:to>
                                        <p:strVal val="visible"/>
                                      </p:to>
                                    </p:set>
                                    <p:animEffect transition="in" filter="fade">
                                      <p:cBhvr>
                                        <p:cTn id="48" dur="500"/>
                                        <p:tgtEl>
                                          <p:spTgt spid="24">
                                            <p:bg/>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4">
                                            <p:txEl>
                                              <p:pRg st="0" end="0"/>
                                            </p:txEl>
                                          </p:spTgt>
                                        </p:tgtEl>
                                        <p:attrNameLst>
                                          <p:attrName>style.visibility</p:attrName>
                                        </p:attrNameLst>
                                      </p:cBhvr>
                                      <p:to>
                                        <p:strVal val="visible"/>
                                      </p:to>
                                    </p:set>
                                    <p:animEffect transition="in" filter="fade">
                                      <p:cBhvr>
                                        <p:cTn id="52" dur="500"/>
                                        <p:tgtEl>
                                          <p:spTgt spid="2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bg/>
                                          </p:spTgt>
                                        </p:tgtEl>
                                        <p:attrNameLst>
                                          <p:attrName>style.visibility</p:attrName>
                                        </p:attrNameLst>
                                      </p:cBhvr>
                                      <p:to>
                                        <p:strVal val="visible"/>
                                      </p:to>
                                    </p:set>
                                    <p:animEffect transition="in" filter="fade">
                                      <p:cBhvr>
                                        <p:cTn id="57" dur="500"/>
                                        <p:tgtEl>
                                          <p:spTgt spid="25">
                                            <p:bg/>
                                          </p:spTgt>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Effect transition="in" filter="fade">
                                      <p:cBhvr>
                                        <p:cTn id="61"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0" grpId="0"/>
      <p:bldP spid="10" grpId="1"/>
      <p:bldP spid="23" grpId="0"/>
      <p:bldP spid="24" grpId="0" build="p" animBg="1"/>
      <p:bldP spid="25"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35271</TotalTime>
  <Words>2961</Words>
  <Application>Microsoft Macintosh PowerPoint</Application>
  <PresentationFormat>On-screen Show (4:3)</PresentationFormat>
  <Paragraphs>735</Paragraphs>
  <Slides>44</Slides>
  <Notes>35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Reusable Fuzzy Extractors for Low-Entropy Distributions</vt:lpstr>
      <vt:lpstr>Key Derivation from Noisy Sources</vt:lpstr>
      <vt:lpstr>Key Derivation from Noisy Sources</vt:lpstr>
      <vt:lpstr>Modeling Entropy Sources</vt:lpstr>
      <vt:lpstr>Key Derivation from Noisy Sources</vt:lpstr>
      <vt:lpstr>Key Derivation from Noisy Sources</vt:lpstr>
      <vt:lpstr>Contribution</vt:lpstr>
      <vt:lpstr>Outline</vt:lpstr>
      <vt:lpstr>Key Derivation from Noisy Sources</vt:lpstr>
      <vt:lpstr>Fuzzy Extractors: Functionality  [JuelsWattenberg99], …, [DodisOstrovskyReyzinSmith04] … </vt:lpstr>
      <vt:lpstr>Fuzzy Extractors: Goals</vt:lpstr>
      <vt:lpstr>Is it possible to handle  “more errors than entropy”?</vt:lpstr>
      <vt:lpstr>Is it possible to handle  “more errors than entropy”?</vt:lpstr>
      <vt:lpstr>Is it possible to handle  “more errors than entropy”?</vt:lpstr>
      <vt:lpstr>Is it possible to handle  “more errors than entropy”?</vt:lpstr>
      <vt:lpstr>Is it possible to handle  “more errors than entropy”?</vt:lpstr>
      <vt:lpstr>Is it possible to handle  “more errors than entropy”?</vt:lpstr>
      <vt:lpstr>Is it possible to handle  “more errors than entropy”?</vt:lpstr>
      <vt:lpstr>Is it possible to handle  “more errors than entropy”?</vt:lpstr>
      <vt:lpstr>Is it possible to handle low entropy k &lt; t ?</vt:lpstr>
      <vt:lpstr>PowerPoint Presentation</vt:lpstr>
      <vt:lpstr>Is it possible to handle low entropy k &lt; t ?</vt:lpstr>
      <vt:lpstr>Is it possible to handle low entropy k &lt; t ?</vt:lpstr>
      <vt:lpstr>Outline</vt:lpstr>
      <vt:lpstr>Idea: “encrypt” r using parts of w0</vt:lpstr>
      <vt:lpstr>Idea: “encrypt” r using parts of w0</vt:lpstr>
      <vt:lpstr>Idea: “encrypt” r using parts of w0</vt:lpstr>
      <vt:lpstr>Idea: “encrypt” r using parts of w0</vt:lpstr>
      <vt:lpstr>Idea: “encrypt” r using parts of w0</vt:lpstr>
      <vt:lpstr>Idea: “encrypt” r using parts of w0</vt:lpstr>
      <vt:lpstr>Idea: “encrypt” r using parts of w0</vt:lpstr>
      <vt:lpstr>Idea: “encrypt” r using parts of w0</vt:lpstr>
      <vt:lpstr>Idea: “encrypt” r using parts of w0</vt:lpstr>
      <vt:lpstr>Idea: “encrypt” r using parts of w0</vt:lpstr>
      <vt:lpstr>Idea: “encrypt” r using parts of w0</vt:lpstr>
      <vt:lpstr>How to implement locks?</vt:lpstr>
      <vt:lpstr>Digital Lockers</vt:lpstr>
      <vt:lpstr>Digital Lockers</vt:lpstr>
      <vt:lpstr>How good is this construction?</vt:lpstr>
      <vt:lpstr>How good is this construction?</vt:lpstr>
      <vt:lpstr>How good is this construction?</vt:lpstr>
      <vt:lpstr>How good is this construction?</vt:lpstr>
      <vt:lpstr>How good is this construction?</vt:lpstr>
      <vt:lpstr>Conclusion</vt:lpstr>
    </vt:vector>
  </TitlesOfParts>
  <Company>MIT Lincoln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Fuzzy Extractors</dc:title>
  <dc:creator>Benjamin Fuller</dc:creator>
  <cp:lastModifiedBy>Benjamin Fuller</cp:lastModifiedBy>
  <cp:revision>808</cp:revision>
  <cp:lastPrinted>2016-05-01T18:16:24Z</cp:lastPrinted>
  <dcterms:created xsi:type="dcterms:W3CDTF">2013-03-29T19:18:32Z</dcterms:created>
  <dcterms:modified xsi:type="dcterms:W3CDTF">2016-05-03T00:37:13Z</dcterms:modified>
</cp:coreProperties>
</file>